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76" r:id="rId5"/>
    <p:sldId id="282" r:id="rId6"/>
    <p:sldId id="261" r:id="rId7"/>
    <p:sldId id="262" r:id="rId8"/>
    <p:sldId id="263" r:id="rId9"/>
    <p:sldId id="283" r:id="rId10"/>
    <p:sldId id="264" r:id="rId11"/>
    <p:sldId id="265" r:id="rId12"/>
    <p:sldId id="267" r:id="rId13"/>
    <p:sldId id="268" r:id="rId14"/>
    <p:sldId id="266" r:id="rId15"/>
    <p:sldId id="270" r:id="rId16"/>
    <p:sldId id="271" r:id="rId17"/>
    <p:sldId id="272" r:id="rId18"/>
    <p:sldId id="273" r:id="rId19"/>
    <p:sldId id="277" r:id="rId20"/>
    <p:sldId id="278" r:id="rId21"/>
    <p:sldId id="279" r:id="rId22"/>
    <p:sldId id="280" r:id="rId23"/>
    <p:sldId id="281" r:id="rId24"/>
    <p:sldId id="275" r:id="rId25"/>
    <p:sldId id="274" r:id="rId26"/>
    <p:sldId id="284" r:id="rId27"/>
    <p:sldId id="285" r:id="rId28"/>
    <p:sldId id="286" r:id="rId29"/>
    <p:sldId id="287" r:id="rId30"/>
    <p:sldId id="288" r:id="rId31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6EA5A1-552E-BF79-C430-AEBE680B19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550E7C6-492C-B96D-15FA-9CD91F2888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3464C6-D05D-1846-9D48-C00C78939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300F-CA38-4DBD-94A8-B60BBADB48A9}" type="datetimeFigureOut">
              <a:rPr lang="es-CO" smtClean="0"/>
              <a:t>27/09/2023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4C5A5F-1F68-221D-B56E-A1B5B8CDD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C77EB6-59CD-FE05-CDE5-6ECE7BD8C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0FC3-6A99-4434-B2EF-96AE3B76B7E4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12105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1E72FC-B952-B421-A74F-DD7889571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665B285-9157-62E6-2403-C893E78492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EACEE5-D4A8-B20D-D38E-B54B11EA5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300F-CA38-4DBD-94A8-B60BBADB48A9}" type="datetimeFigureOut">
              <a:rPr lang="es-CO" smtClean="0"/>
              <a:t>27/09/2023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24E4647-4D03-ED3D-7378-A5928279C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D25EE4E-420A-11E9-A5AB-B4A9E9032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0FC3-6A99-4434-B2EF-96AE3B76B7E4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9173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2DB484D-0D61-A524-E39A-FF3622A576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8BC3DF2-A4CD-972A-4781-1E7081E7C3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56C149-4C67-5ADB-BD7D-24D28639D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300F-CA38-4DBD-94A8-B60BBADB48A9}" type="datetimeFigureOut">
              <a:rPr lang="es-CO" smtClean="0"/>
              <a:t>27/09/2023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9A3B44-A9D0-E0AC-57E3-F960F28F3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FAF89E-6A03-37BE-C202-B4B31F695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0FC3-6A99-4434-B2EF-96AE3B76B7E4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25729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9478FA-9BC0-468D-1903-2D26B4D9A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B0DE76-763C-94EB-8662-68E53ED245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6D967C-FFDF-3B6B-B6A6-2576DCCF5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300F-CA38-4DBD-94A8-B60BBADB48A9}" type="datetimeFigureOut">
              <a:rPr lang="es-CO" smtClean="0"/>
              <a:t>27/09/2023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DD6490-A954-EBCC-1A7A-9761F6A8A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18B3BB-F537-9366-3DD6-0C861AE80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0FC3-6A99-4434-B2EF-96AE3B76B7E4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2870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9D24A6-8EAB-A398-E5BE-E29A2546F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DDDFBE-573A-36C3-AB0F-121817B53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A81991D-88CD-C21D-5153-1CD0C42A3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300F-CA38-4DBD-94A8-B60BBADB48A9}" type="datetimeFigureOut">
              <a:rPr lang="es-CO" smtClean="0"/>
              <a:t>27/09/2023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3286B62-CA96-8394-BAF9-60B4A55D8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F3B0221-1E4A-BA9D-A29D-69B492C2E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0FC3-6A99-4434-B2EF-96AE3B76B7E4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0047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2B5A42-A243-159C-A3A7-1CB0F0669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A257D1E-439F-599C-917C-3DA316C03E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07A5D74-F167-74F7-7634-731E0B7A28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3EF74E5-A434-C67B-A6A2-74B37CEA5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300F-CA38-4DBD-94A8-B60BBADB48A9}" type="datetimeFigureOut">
              <a:rPr lang="es-CO" smtClean="0"/>
              <a:t>27/09/2023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9087393-DAD9-638B-FC4C-010EB6289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E13E4B8-699E-63C5-9775-6ACFF02B2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0FC3-6A99-4434-B2EF-96AE3B76B7E4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17717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8C14B4-B60D-2B43-1004-CE3102622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1DEF541-493B-4771-98CD-4F977B2F9D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AA1AE90-DFE3-5AB5-3FDE-026487CCB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0982262-28A3-FDD7-970B-245A0D1CE4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CD3420B-0805-5456-7337-C66CE66A2A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78F96E0-78C7-5F64-BFD3-E9CF5CFDE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300F-CA38-4DBD-94A8-B60BBADB48A9}" type="datetimeFigureOut">
              <a:rPr lang="es-CO" smtClean="0"/>
              <a:t>27/09/2023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110E171-7788-F009-7ED4-CE3AE1A09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CE0F2F7-EC6F-BFF8-C845-F96E11FFC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0FC3-6A99-4434-B2EF-96AE3B76B7E4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48218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243DDE-0C57-D66D-821E-19B7EB53A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959BFF6-C3F8-9BF2-E031-FCF1F4211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300F-CA38-4DBD-94A8-B60BBADB48A9}" type="datetimeFigureOut">
              <a:rPr lang="es-CO" smtClean="0"/>
              <a:t>27/09/2023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410584E-38DB-5D47-3661-D9083936E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8A7716B-BFB3-FE96-E65F-FE8E7739A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0FC3-6A99-4434-B2EF-96AE3B76B7E4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31890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DE67734-626C-5ED9-BCA2-9084DFAFE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300F-CA38-4DBD-94A8-B60BBADB48A9}" type="datetimeFigureOut">
              <a:rPr lang="es-CO" smtClean="0"/>
              <a:t>27/09/2023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439CCB3-0701-8608-5192-560E21C62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197CDAB-7954-1A90-24AE-054B519C8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0FC3-6A99-4434-B2EF-96AE3B76B7E4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54783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340356-4FBF-D5CF-FB8A-F530395C8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014997-3D90-A3C4-42F4-263E364CE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6185100-E649-BE23-7C88-3E2B7A4435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E7959D-10FE-B67A-6B1A-F638B85EA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300F-CA38-4DBD-94A8-B60BBADB48A9}" type="datetimeFigureOut">
              <a:rPr lang="es-CO" smtClean="0"/>
              <a:t>27/09/2023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BE5FA9B-BD33-9F42-D476-5053D2A96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D749D8F-85CC-39CA-D773-914EA95CF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0FC3-6A99-4434-B2EF-96AE3B76B7E4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81276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33D06B-5C14-AEB8-5CFC-423E5F5B5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3F1A992-F569-3317-11F3-1B63091765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953745E-C24C-1B96-EA7C-C781B6A955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B3B6776-3C00-6B55-5AC7-A9B345590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300F-CA38-4DBD-94A8-B60BBADB48A9}" type="datetimeFigureOut">
              <a:rPr lang="es-CO" smtClean="0"/>
              <a:t>27/09/2023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B2F31AB-63B6-7B9D-1A7B-AA5D3F13F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A446FC-F30A-AD81-3BD7-C59725AFB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0FC3-6A99-4434-B2EF-96AE3B76B7E4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06356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CFD0662-B4CA-8F03-0C64-DFD9C228F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9840916-2779-87DA-C3E3-49AA3FF276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FFA5EC-9481-FE66-739A-25FEA16BD4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E300F-CA38-4DBD-94A8-B60BBADB48A9}" type="datetimeFigureOut">
              <a:rPr lang="es-CO" smtClean="0"/>
              <a:t>27/09/2023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2311C8-33E3-7B1E-AA46-EA61DC1C47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1E403C0-73DD-7323-0F0C-0A9598AA6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30FC3-6A99-4434-B2EF-96AE3B76B7E4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5271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ejandro.gamboa_alder@hotmail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mailto:alejandro.gamboa-alder@hotmail.co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489FBD-BC20-B04F-9EE8-3124AA2A6A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0025" y="245285"/>
            <a:ext cx="9144000" cy="2387600"/>
          </a:xfrm>
        </p:spPr>
        <p:txBody>
          <a:bodyPr>
            <a:normAutofit/>
          </a:bodyPr>
          <a:lstStyle/>
          <a:p>
            <a:r>
              <a:rPr lang="es-CO" sz="4000" b="1" dirty="0">
                <a:solidFill>
                  <a:srgbClr val="0070C0"/>
                </a:solidFill>
              </a:rPr>
              <a:t>XVI WORLD LAW CUSTOMS MEETING</a:t>
            </a:r>
            <a:br>
              <a:rPr lang="es-CO" sz="3200" dirty="0"/>
            </a:br>
            <a:br>
              <a:rPr lang="es-CO" sz="3200" dirty="0"/>
            </a:br>
            <a:r>
              <a:rPr lang="es-CO" sz="2800" b="1" dirty="0">
                <a:solidFill>
                  <a:srgbClr val="FF0000"/>
                </a:solidFill>
              </a:rPr>
              <a:t>CUSTOMS IN TIMES OF GLOBAL CHANGE</a:t>
            </a:r>
            <a:br>
              <a:rPr lang="es-CO" sz="2000" b="1" dirty="0">
                <a:solidFill>
                  <a:srgbClr val="FF0000"/>
                </a:solidFill>
              </a:rPr>
            </a:br>
            <a:br>
              <a:rPr lang="es-CO" sz="2000" b="1" dirty="0">
                <a:solidFill>
                  <a:srgbClr val="FF0000"/>
                </a:solidFill>
              </a:rPr>
            </a:br>
            <a:endParaRPr lang="es-CO" sz="2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E3F2C02-23BA-5367-972C-EA0187D6C9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0025" y="2967556"/>
            <a:ext cx="9227975" cy="2061643"/>
          </a:xfrm>
        </p:spPr>
        <p:txBody>
          <a:bodyPr>
            <a:normAutofit fontScale="25000" lnSpcReduction="20000"/>
          </a:bodyPr>
          <a:lstStyle/>
          <a:p>
            <a:r>
              <a:rPr lang="en-GB" sz="14400" b="1" dirty="0">
                <a:solidFill>
                  <a:schemeClr val="accent1">
                    <a:lumMod val="75000"/>
                  </a:schemeClr>
                </a:solidFill>
              </a:rPr>
              <a:t>THE WTO TRADE FACILITATON </a:t>
            </a:r>
            <a:r>
              <a:rPr lang="es-CO" sz="14400" b="1" dirty="0">
                <a:solidFill>
                  <a:schemeClr val="accent1">
                    <a:lumMod val="75000"/>
                  </a:schemeClr>
                </a:solidFill>
              </a:rPr>
              <a:t>AGREEMENT:</a:t>
            </a:r>
          </a:p>
          <a:p>
            <a:r>
              <a:rPr lang="es-CO" sz="14400" b="1" dirty="0">
                <a:solidFill>
                  <a:schemeClr val="accent1">
                    <a:lumMod val="75000"/>
                  </a:schemeClr>
                </a:solidFill>
              </a:rPr>
              <a:t>STATUS OF IMPLEMENTATION</a:t>
            </a:r>
          </a:p>
          <a:p>
            <a:endParaRPr lang="es-CO" sz="11200" u="sng" dirty="0"/>
          </a:p>
          <a:p>
            <a:r>
              <a:rPr lang="es-CO" sz="11200" u="sng" dirty="0"/>
              <a:t>Panel 1:</a:t>
            </a:r>
            <a:r>
              <a:rPr lang="es-CO" sz="11200" dirty="0"/>
              <a:t> </a:t>
            </a:r>
            <a:r>
              <a:rPr lang="en-GB" sz="11200" dirty="0"/>
              <a:t>Worldwide Topics Review</a:t>
            </a:r>
          </a:p>
          <a:p>
            <a:endParaRPr lang="es-CO" sz="144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s-CO" sz="6400" b="1" dirty="0">
                <a:solidFill>
                  <a:schemeClr val="accent1">
                    <a:lumMod val="75000"/>
                  </a:schemeClr>
                </a:solidFill>
              </a:rPr>
              <a:t>Speaker: Alejandro Gamboa Alder</a:t>
            </a:r>
          </a:p>
          <a:p>
            <a:r>
              <a:rPr lang="es-CO" sz="6400" b="1" dirty="0">
                <a:solidFill>
                  <a:schemeClr val="accent1">
                    <a:lumMod val="75000"/>
                  </a:schemeClr>
                </a:solidFill>
                <a:hlinkClick r:id="rId2"/>
              </a:rPr>
              <a:t>alejandro.gamboa-alder@hotmail.com</a:t>
            </a:r>
            <a:r>
              <a:rPr lang="es-CO" sz="6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endParaRPr lang="es-CO" sz="6400" b="1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s-CO" sz="6400" b="1" dirty="0">
                <a:solidFill>
                  <a:schemeClr val="bg2">
                    <a:lumMod val="25000"/>
                  </a:schemeClr>
                </a:solidFill>
              </a:rPr>
              <a:t>27 -29 </a:t>
            </a:r>
            <a:r>
              <a:rPr lang="es-CO" sz="6400" b="1" dirty="0" err="1">
                <a:solidFill>
                  <a:schemeClr val="bg2">
                    <a:lumMod val="25000"/>
                  </a:schemeClr>
                </a:solidFill>
              </a:rPr>
              <a:t>September</a:t>
            </a:r>
            <a:r>
              <a:rPr lang="es-CO" sz="6400" b="1" dirty="0">
                <a:solidFill>
                  <a:schemeClr val="bg2">
                    <a:lumMod val="25000"/>
                  </a:schemeClr>
                </a:solidFill>
              </a:rPr>
              <a:t>, 2023</a:t>
            </a:r>
            <a:br>
              <a:rPr lang="es-CO" sz="6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es-CO" sz="6400" b="1" dirty="0" err="1">
                <a:solidFill>
                  <a:schemeClr val="bg2">
                    <a:lumMod val="25000"/>
                  </a:schemeClr>
                </a:solidFill>
              </a:rPr>
              <a:t>Berlin</a:t>
            </a:r>
            <a:r>
              <a:rPr lang="es-CO" sz="6400" b="1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s-CO" sz="6400" b="1" dirty="0" err="1">
                <a:solidFill>
                  <a:schemeClr val="bg2">
                    <a:lumMod val="25000"/>
                  </a:schemeClr>
                </a:solidFill>
              </a:rPr>
              <a:t>Germany</a:t>
            </a:r>
            <a:endParaRPr lang="es-CO" sz="6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109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E7F425-7F15-EDCB-E6B0-2B4B76CCF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b="1" dirty="0">
                <a:solidFill>
                  <a:schemeClr val="accent1">
                    <a:lumMod val="75000"/>
                  </a:schemeClr>
                </a:solidFill>
              </a:rPr>
              <a:t>IMPLEMENTATION OF THE TFA 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(Source: tfadatabase.org)</a:t>
            </a:r>
            <a:endParaRPr lang="en-GB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F684E24D-583E-0F76-8989-26FD0AB69E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1319" y="1968759"/>
            <a:ext cx="10481518" cy="3640495"/>
          </a:xfrm>
        </p:spPr>
      </p:pic>
    </p:spTree>
    <p:extLst>
      <p:ext uri="{BB962C8B-B14F-4D97-AF65-F5344CB8AC3E}">
        <p14:creationId xmlns:p14="http://schemas.microsoft.com/office/powerpoint/2010/main" val="2020842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E7F425-7F15-EDCB-E6B0-2B4B76CCF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b="1" dirty="0">
                <a:solidFill>
                  <a:schemeClr val="accent1">
                    <a:lumMod val="75000"/>
                  </a:schemeClr>
                </a:solidFill>
              </a:rPr>
              <a:t>IMPLEMENTATION OF THE TFA 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(Source: tfadatabase.org)</a:t>
            </a:r>
            <a:endParaRPr lang="en-GB" dirty="0"/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48E74ED1-3B7F-07E4-FEC5-6843C7A9E4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1414" y="2146041"/>
            <a:ext cx="10514813" cy="3629608"/>
          </a:xfrm>
        </p:spPr>
      </p:pic>
    </p:spTree>
    <p:extLst>
      <p:ext uri="{BB962C8B-B14F-4D97-AF65-F5344CB8AC3E}">
        <p14:creationId xmlns:p14="http://schemas.microsoft.com/office/powerpoint/2010/main" val="671500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E7F425-7F15-EDCB-E6B0-2B4B76CCF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b="1" dirty="0">
                <a:solidFill>
                  <a:schemeClr val="accent1">
                    <a:lumMod val="75000"/>
                  </a:schemeClr>
                </a:solidFill>
              </a:rPr>
              <a:t>IMPLEMENTATION OF THE TFA 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(Source: tfadatabase.org)</a:t>
            </a:r>
            <a:endParaRPr lang="en-GB" dirty="0"/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CFE61745-FAE7-B712-0517-4839A94C21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566" y="1782147"/>
            <a:ext cx="11384868" cy="4394718"/>
          </a:xfrm>
        </p:spPr>
      </p:pic>
    </p:spTree>
    <p:extLst>
      <p:ext uri="{BB962C8B-B14F-4D97-AF65-F5344CB8AC3E}">
        <p14:creationId xmlns:p14="http://schemas.microsoft.com/office/powerpoint/2010/main" val="676007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E7F425-7F15-EDCB-E6B0-2B4B76CCF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b="1" dirty="0">
                <a:solidFill>
                  <a:schemeClr val="accent1">
                    <a:lumMod val="75000"/>
                  </a:schemeClr>
                </a:solidFill>
              </a:rPr>
              <a:t>IMPLEMENTATION OF THE TFA 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(Source: tfadatabase.org)</a:t>
            </a:r>
            <a:endParaRPr lang="en-GB" dirty="0"/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118AA6C4-86CE-540A-608C-6F17BD6FA1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916" y="1739188"/>
            <a:ext cx="11254496" cy="4458185"/>
          </a:xfrm>
        </p:spPr>
      </p:pic>
    </p:spTree>
    <p:extLst>
      <p:ext uri="{BB962C8B-B14F-4D97-AF65-F5344CB8AC3E}">
        <p14:creationId xmlns:p14="http://schemas.microsoft.com/office/powerpoint/2010/main" val="18812561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E7F425-7F15-EDCB-E6B0-2B4B76CCF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b="1" dirty="0">
                <a:solidFill>
                  <a:schemeClr val="accent1">
                    <a:lumMod val="75000"/>
                  </a:schemeClr>
                </a:solidFill>
              </a:rPr>
              <a:t>IMPLEMENTATION OF THE TFA 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(Source: tfadatabase.org)</a:t>
            </a:r>
            <a:endParaRPr lang="en-GB" dirty="0"/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F1C71E48-8D59-294A-38DE-0B4587A852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793325"/>
            <a:ext cx="10644317" cy="4467516"/>
          </a:xfrm>
        </p:spPr>
      </p:pic>
    </p:spTree>
    <p:extLst>
      <p:ext uri="{BB962C8B-B14F-4D97-AF65-F5344CB8AC3E}">
        <p14:creationId xmlns:p14="http://schemas.microsoft.com/office/powerpoint/2010/main" val="31461760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E7F425-7F15-EDCB-E6B0-2B4B76CCF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b="1" dirty="0">
                <a:solidFill>
                  <a:schemeClr val="accent1">
                    <a:lumMod val="75000"/>
                  </a:schemeClr>
                </a:solidFill>
              </a:rPr>
              <a:t>IMPLEMENTATION OF THE TFA 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(Source: tfadatabase.org)</a:t>
            </a:r>
            <a:endParaRPr lang="en-GB" dirty="0"/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824833EF-6F60-C030-812C-308D279816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9579" y="1690688"/>
            <a:ext cx="11078965" cy="4802187"/>
          </a:xfrm>
        </p:spPr>
      </p:pic>
    </p:spTree>
    <p:extLst>
      <p:ext uri="{BB962C8B-B14F-4D97-AF65-F5344CB8AC3E}">
        <p14:creationId xmlns:p14="http://schemas.microsoft.com/office/powerpoint/2010/main" val="41169191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E7F425-7F15-EDCB-E6B0-2B4B76CCF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b="1" dirty="0">
                <a:solidFill>
                  <a:schemeClr val="accent1">
                    <a:lumMod val="75000"/>
                  </a:schemeClr>
                </a:solidFill>
              </a:rPr>
              <a:t>IMPLEMENTATION OF THE TFA 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(Source: tfadatabase.org)</a:t>
            </a:r>
            <a:endParaRPr lang="en-GB" dirty="0"/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C4D43510-E994-8D26-E44B-EC980197BA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9633" y="1444068"/>
            <a:ext cx="9548583" cy="5048807"/>
          </a:xfrm>
        </p:spPr>
      </p:pic>
    </p:spTree>
    <p:extLst>
      <p:ext uri="{BB962C8B-B14F-4D97-AF65-F5344CB8AC3E}">
        <p14:creationId xmlns:p14="http://schemas.microsoft.com/office/powerpoint/2010/main" val="504044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71A3AE-ADC0-B9A3-228B-D5721D514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>
                <a:solidFill>
                  <a:srgbClr val="00B050"/>
                </a:solidFill>
              </a:rPr>
              <a:t>Tools to boost the implementation commitments of developing and Least developed countries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A8A0632-DE61-6F32-BCDC-8FBB92B98B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The WTO Committee on TF: 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Experience sharing, best practices, thematic discussions, crosscutting issues, transit procedures (since May 2018 a stand-alone issue)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Exchange of experiences on COVID  customs related procedures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Dedicated sessions on TA and Capacity building (art. 21.4): </a:t>
            </a:r>
          </a:p>
          <a:p>
            <a:pPr lvl="2"/>
            <a:r>
              <a:rPr lang="en-GB" dirty="0"/>
              <a:t>Problems in applying the TFA, </a:t>
            </a:r>
          </a:p>
          <a:p>
            <a:pPr lvl="2"/>
            <a:r>
              <a:rPr lang="en-GB" dirty="0"/>
              <a:t>progress in the provision of TA + CB</a:t>
            </a:r>
          </a:p>
          <a:p>
            <a:pPr lvl="2"/>
            <a:r>
              <a:rPr lang="en-GB" dirty="0"/>
              <a:t> Exchange of experiences</a:t>
            </a:r>
          </a:p>
          <a:p>
            <a:pPr lvl="2"/>
            <a:r>
              <a:rPr lang="en-GB" dirty="0"/>
              <a:t>Review of the TA notifications submitted by developed Members</a:t>
            </a:r>
          </a:p>
          <a:p>
            <a:pPr marL="447675" lvl="2" indent="466725"/>
            <a:endParaRPr lang="en-GB" dirty="0"/>
          </a:p>
          <a:p>
            <a:pPr marL="895350" lvl="2" indent="-447675"/>
            <a:r>
              <a:rPr lang="en-GB" sz="2400" dirty="0"/>
              <a:t>Art. 23.1.6 (quadrennial reviews: 1</a:t>
            </a:r>
            <a:r>
              <a:rPr lang="en-GB" sz="2400" baseline="30000" dirty="0"/>
              <a:t>st</a:t>
            </a:r>
            <a:r>
              <a:rPr lang="en-GB" sz="2400" dirty="0"/>
              <a:t> in 2022 (see report in G/TFA/2), next in 2026</a:t>
            </a:r>
          </a:p>
          <a:p>
            <a:pPr marL="895350" lvl="2" indent="-447675"/>
            <a:endParaRPr lang="en-GB" sz="2400" dirty="0"/>
          </a:p>
          <a:p>
            <a:pPr marL="895350" lvl="2" indent="-447675"/>
            <a:r>
              <a:rPr lang="en-GB" sz="2400" dirty="0"/>
              <a:t>Specific trade concerns (Kyrgyz Rep vs Kazakhstan and  Ukraine vs Russian Federation on transit procedures)</a:t>
            </a:r>
          </a:p>
        </p:txBody>
      </p:sp>
    </p:spTree>
    <p:extLst>
      <p:ext uri="{BB962C8B-B14F-4D97-AF65-F5344CB8AC3E}">
        <p14:creationId xmlns:p14="http://schemas.microsoft.com/office/powerpoint/2010/main" val="3918047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71A3AE-ADC0-B9A3-228B-D5721D514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206"/>
            <a:ext cx="10515600" cy="1325563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rgbClr val="00B050"/>
                </a:solidFill>
              </a:rPr>
              <a:t>Tools to boost the implementation commitments of developing and Least developed countries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A8A0632-DE61-6F32-BCDC-8FBB92B98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0769"/>
            <a:ext cx="10515600" cy="476619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/>
              <a:t>TECHNICAL ASSISTANCE</a:t>
            </a:r>
          </a:p>
          <a:p>
            <a:r>
              <a:rPr lang="en-GB" u="sng" dirty="0"/>
              <a:t>IOs technical assistance</a:t>
            </a:r>
            <a:r>
              <a:rPr lang="en-GB" dirty="0"/>
              <a:t>: WTO TA Plan + </a:t>
            </a:r>
            <a:r>
              <a:rPr lang="en-GB" dirty="0" err="1"/>
              <a:t>TFAFacility</a:t>
            </a:r>
            <a:r>
              <a:rPr lang="en-GB" dirty="0"/>
              <a:t>, WCO, UNCTAD, ITC, UPU, OCDE, SELA, SIECA, ALADI, COMESA, FAO, Int Atomic Energy Agency, IMF, OEA, etc</a:t>
            </a:r>
          </a:p>
          <a:p>
            <a:endParaRPr lang="en-GB" u="sng" dirty="0"/>
          </a:p>
          <a:p>
            <a:r>
              <a:rPr lang="en-GB" u="sng" dirty="0"/>
              <a:t>Donors and agencies</a:t>
            </a:r>
            <a:r>
              <a:rPr lang="en-GB" dirty="0"/>
              <a:t>: </a:t>
            </a:r>
            <a:r>
              <a:rPr lang="en-GB" b="0" i="0" dirty="0">
                <a:effectLst/>
                <a:latin typeface="Fira Sans" panose="020F0502020204030204" pitchFamily="34" charset="0"/>
              </a:rPr>
              <a:t>African and Asian Development Banks, IADB, WBG, </a:t>
            </a:r>
            <a:r>
              <a:rPr lang="en-GB" dirty="0"/>
              <a:t>USAID, US Dept. of Commerce, EU, SECO, Danish International Development Agency, Swedish Int. Coop. Agency, </a:t>
            </a:r>
            <a:r>
              <a:rPr lang="en-GB" dirty="0">
                <a:solidFill>
                  <a:srgbClr val="0070C0"/>
                </a:solidFill>
              </a:rPr>
              <a:t>German International Development Agency</a:t>
            </a:r>
            <a:r>
              <a:rPr lang="en-GB" dirty="0"/>
              <a:t>, Japan Int Coop. Agency, Ottawa Group, Australia, Canada, Senegal, Côte d’Ivoire, UK, etc</a:t>
            </a:r>
          </a:p>
          <a:p>
            <a:endParaRPr lang="en-GB" dirty="0"/>
          </a:p>
          <a:p>
            <a:r>
              <a:rPr lang="en-GB" u="sng" dirty="0"/>
              <a:t>Others</a:t>
            </a:r>
            <a:r>
              <a:rPr lang="en-GB" dirty="0"/>
              <a:t>: Commercial Law Development Program, GFA, Médecins sans Frontières, Global Alliance for TF, etc</a:t>
            </a:r>
          </a:p>
          <a:p>
            <a:endParaRPr lang="en-GB" dirty="0"/>
          </a:p>
          <a:p>
            <a:pPr lvl="2"/>
            <a:r>
              <a:rPr lang="en-GB" sz="4200" dirty="0">
                <a:solidFill>
                  <a:srgbClr val="00B050"/>
                </a:solidFill>
              </a:rPr>
              <a:t>For a total of 53 donors or agencies providing TA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54045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06AF5E-F258-3EF0-447E-38CB56970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Technical Assistance requested </a:t>
            </a:r>
            <a:r>
              <a:rPr lang="en-GB" sz="2400" dirty="0"/>
              <a:t>(source tfadatabase.org) 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6339E53-9440-A682-9398-3EB5968DBF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16043"/>
            <a:ext cx="10628319" cy="4802187"/>
          </a:xfrm>
        </p:spPr>
      </p:pic>
    </p:spTree>
    <p:extLst>
      <p:ext uri="{BB962C8B-B14F-4D97-AF65-F5344CB8AC3E}">
        <p14:creationId xmlns:p14="http://schemas.microsoft.com/office/powerpoint/2010/main" val="2393868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A16840-80B5-B21A-AED1-ADDF12A78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46638"/>
          </a:xfrm>
        </p:spPr>
        <p:txBody>
          <a:bodyPr>
            <a:normAutofit fontScale="90000"/>
          </a:bodyPr>
          <a:lstStyle/>
          <a:p>
            <a:r>
              <a:rPr lang="en-GB" sz="3200" b="1" dirty="0">
                <a:solidFill>
                  <a:schemeClr val="accent1">
                    <a:lumMod val="75000"/>
                  </a:schemeClr>
                </a:solidFill>
              </a:rPr>
              <a:t>History and General Features of the TFA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438EE8E-E673-4827-C668-737C860E70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Adopted in 2013 in Bali</a:t>
            </a:r>
          </a:p>
          <a:p>
            <a:endParaRPr lang="en-GB" dirty="0"/>
          </a:p>
          <a:p>
            <a:r>
              <a:rPr lang="en-GB" dirty="0"/>
              <a:t>Entered into forced: 22 February 2017</a:t>
            </a:r>
          </a:p>
          <a:p>
            <a:endParaRPr lang="en-GB" dirty="0"/>
          </a:p>
          <a:p>
            <a:r>
              <a:rPr lang="en-GB" dirty="0"/>
              <a:t>Three Sections: </a:t>
            </a:r>
          </a:p>
          <a:p>
            <a:pPr lvl="1"/>
            <a:r>
              <a:rPr lang="en-GB" dirty="0"/>
              <a:t>Section I: Substantive Provisions (Arts. 1 – 12)</a:t>
            </a:r>
          </a:p>
          <a:p>
            <a:pPr lvl="1"/>
            <a:r>
              <a:rPr lang="en-GB" dirty="0"/>
              <a:t>Section II: S&amp;D for Developing and LD Countries (Arts. 13 – 22)</a:t>
            </a:r>
          </a:p>
          <a:p>
            <a:pPr lvl="1"/>
            <a:r>
              <a:rPr lang="en-GB" dirty="0"/>
              <a:t>Section III: Institutional Arrangements: NCTF (Arts. 23 – 24)</a:t>
            </a:r>
          </a:p>
          <a:p>
            <a:pPr lvl="1"/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91875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06AF5E-F258-3EF0-447E-38CB56970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Technical Assistance requested </a:t>
            </a:r>
            <a:r>
              <a:rPr lang="en-GB" sz="2400" dirty="0"/>
              <a:t>(source tfadatabase.org) </a:t>
            </a:r>
            <a:endParaRPr lang="en-GB" sz="2400" dirty="0">
              <a:solidFill>
                <a:srgbClr val="FF0000"/>
              </a:solidFill>
            </a:endParaRPr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3B275C9A-BAA6-16E4-715B-C77B76553D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301" y="1898248"/>
            <a:ext cx="11079499" cy="4027990"/>
          </a:xfrm>
        </p:spPr>
      </p:pic>
    </p:spTree>
    <p:extLst>
      <p:ext uri="{BB962C8B-B14F-4D97-AF65-F5344CB8AC3E}">
        <p14:creationId xmlns:p14="http://schemas.microsoft.com/office/powerpoint/2010/main" val="37400066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06AF5E-F258-3EF0-447E-38CB56970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Technical Assistance requested </a:t>
            </a:r>
            <a:r>
              <a:rPr lang="en-GB" sz="2400" dirty="0"/>
              <a:t>(source tfadatabase.org)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91701C0B-0FA5-1913-E530-F2DC20C627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499066"/>
            <a:ext cx="10515600" cy="3004456"/>
          </a:xfrm>
        </p:spPr>
      </p:pic>
    </p:spTree>
    <p:extLst>
      <p:ext uri="{BB962C8B-B14F-4D97-AF65-F5344CB8AC3E}">
        <p14:creationId xmlns:p14="http://schemas.microsoft.com/office/powerpoint/2010/main" val="10492047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06AF5E-F258-3EF0-447E-38CB56970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Technical Assistance requested </a:t>
            </a:r>
            <a:r>
              <a:rPr lang="en-GB" sz="2400" dirty="0"/>
              <a:t>(source tfadatabase.org)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11" name="Marcador de contenido 10">
            <a:extLst>
              <a:ext uri="{FF2B5EF4-FFF2-40B4-BE49-F238E27FC236}">
                <a16:creationId xmlns:a16="http://schemas.microsoft.com/office/drawing/2014/main" id="{06031EEC-B2FC-9A3A-B89A-14B0B4DA29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239534"/>
            <a:ext cx="10622630" cy="3559382"/>
          </a:xfrm>
        </p:spPr>
      </p:pic>
    </p:spTree>
    <p:extLst>
      <p:ext uri="{BB962C8B-B14F-4D97-AF65-F5344CB8AC3E}">
        <p14:creationId xmlns:p14="http://schemas.microsoft.com/office/powerpoint/2010/main" val="11063128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06AF5E-F258-3EF0-447E-38CB56970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Technical Assistance requested </a:t>
            </a:r>
            <a:r>
              <a:rPr lang="en-GB" sz="2400" dirty="0"/>
              <a:t>(source tfadatabase.org) 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FCA6D94-D735-4647-6BCC-CCF458A55C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ACA7F03-2530-9CE3-6C68-0C3A42654C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46503"/>
            <a:ext cx="12192000" cy="469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9751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3F058B-55DC-CF1F-CD67-046D070F3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>
                <a:solidFill>
                  <a:srgbClr val="FF0000"/>
                </a:solidFill>
              </a:rPr>
              <a:t>Challenges and difficulties faced by donors, Developing and Least developed countries to provide/receive TA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8DC434A-14B1-1DBA-26E5-086AE0020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Gap between donors and beneficiaries of TA</a:t>
            </a:r>
          </a:p>
          <a:p>
            <a:r>
              <a:rPr lang="en-GB" dirty="0"/>
              <a:t>Lack of clarity as regards the identification of the specific measures notified under category C</a:t>
            </a:r>
          </a:p>
          <a:p>
            <a:r>
              <a:rPr lang="en-GB" dirty="0"/>
              <a:t>Wide offer of TA and multiple agencies offering same kind of TA with funds from IOs and other agencies</a:t>
            </a:r>
          </a:p>
          <a:p>
            <a:r>
              <a:rPr lang="en-GB" dirty="0"/>
              <a:t>Lack of coordination among the national authorities when requesting TA</a:t>
            </a:r>
          </a:p>
          <a:p>
            <a:r>
              <a:rPr lang="en-GB" dirty="0"/>
              <a:t>Offers subjected to the priorities of the donors</a:t>
            </a:r>
          </a:p>
          <a:p>
            <a:r>
              <a:rPr lang="en-GB" dirty="0"/>
              <a:t>Lack of political and administrative continuity and leadership</a:t>
            </a:r>
          </a:p>
          <a:p>
            <a:r>
              <a:rPr lang="en-GB" dirty="0"/>
              <a:t>Ensure the sustainability of the project </a:t>
            </a:r>
          </a:p>
          <a:p>
            <a:r>
              <a:rPr lang="en-GB" dirty="0"/>
              <a:t>Lack of clarity as regards who will implement what and lack of identification of the national counterparts</a:t>
            </a:r>
          </a:p>
          <a:p>
            <a:r>
              <a:rPr lang="en-GB" dirty="0"/>
              <a:t>Lack of involvement of the private sector</a:t>
            </a:r>
          </a:p>
          <a:p>
            <a:pPr marL="0" indent="0">
              <a:buNone/>
            </a:pPr>
            <a:r>
              <a:rPr lang="en-GB" sz="1200" dirty="0"/>
              <a:t>(Source: Third LA meeting of the NCTF – Report)</a:t>
            </a:r>
          </a:p>
          <a:p>
            <a:endParaRPr lang="en-GB" sz="1200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47136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71A3AE-ADC0-B9A3-228B-D5721D514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>
                <a:solidFill>
                  <a:srgbClr val="00B050"/>
                </a:solidFill>
              </a:rPr>
              <a:t>NCTF: the best engine to boost, apply and make effective the implementation of the substantive provisions of the WTO TFA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A8A0632-DE61-6F32-BCDC-8FBB92B98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Most Members have established and implemented their NCTF or are implementing them in accordance with Art. 23.2 of the TFA</a:t>
            </a:r>
          </a:p>
          <a:p>
            <a:r>
              <a:rPr lang="en-GB" dirty="0"/>
              <a:t>Different structures, composition and functioning</a:t>
            </a:r>
          </a:p>
          <a:p>
            <a:r>
              <a:rPr lang="en-GB" dirty="0"/>
              <a:t>Some involved the private sector with diverse functions. Others not.</a:t>
            </a:r>
          </a:p>
          <a:p>
            <a:r>
              <a:rPr lang="en-GB" dirty="0"/>
              <a:t>Some have established “local NCTF” at the border</a:t>
            </a:r>
          </a:p>
          <a:p>
            <a:r>
              <a:rPr lang="en-GB" dirty="0"/>
              <a:t>Some have designed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working methods</a:t>
            </a:r>
            <a:r>
              <a:rPr lang="en-GB" dirty="0"/>
              <a:t>, </a:t>
            </a:r>
            <a:r>
              <a:rPr lang="en-GB" b="1" dirty="0">
                <a:solidFill>
                  <a:schemeClr val="accent4">
                    <a:lumMod val="75000"/>
                  </a:schemeClr>
                </a:solidFill>
              </a:rPr>
              <a:t>road maps </a:t>
            </a:r>
            <a:r>
              <a:rPr lang="en-GB" b="1" dirty="0">
                <a:solidFill>
                  <a:srgbClr val="00B050"/>
                </a:solidFill>
              </a:rPr>
              <a:t>and measurement and monitoring systems</a:t>
            </a:r>
          </a:p>
          <a:p>
            <a:r>
              <a:rPr lang="en-GB" dirty="0"/>
              <a:t>Some have a limited legal structure that not allow them to adapt to different circumstances</a:t>
            </a:r>
          </a:p>
          <a:p>
            <a:r>
              <a:rPr lang="en-GB" dirty="0"/>
              <a:t>Some </a:t>
            </a:r>
            <a:r>
              <a:rPr lang="en-GB" dirty="0">
                <a:solidFill>
                  <a:srgbClr val="FF0000"/>
                </a:solidFill>
              </a:rPr>
              <a:t>have not yet identified </a:t>
            </a:r>
            <a:r>
              <a:rPr lang="en-GB" dirty="0"/>
              <a:t>all the border agencies and import/export and transit procedures</a:t>
            </a:r>
          </a:p>
          <a:p>
            <a:r>
              <a:rPr lang="en-GB" b="1" dirty="0">
                <a:solidFill>
                  <a:srgbClr val="00B050"/>
                </a:solidFill>
              </a:rPr>
              <a:t>Some coordinate all the TA requests and monitor these TA activities</a:t>
            </a:r>
          </a:p>
          <a:p>
            <a:r>
              <a:rPr lang="en-GB" b="1" dirty="0">
                <a:solidFill>
                  <a:srgbClr val="00B050"/>
                </a:solidFill>
              </a:rPr>
              <a:t>Some have the full support of the upper administrative authorities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39289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A12A5-F4AB-CD7E-9C03-DEA16A3E4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885" y="271819"/>
            <a:ext cx="11084767" cy="857185"/>
          </a:xfrm>
        </p:spPr>
        <p:txBody>
          <a:bodyPr>
            <a:normAutofit/>
          </a:bodyPr>
          <a:lstStyle/>
          <a:p>
            <a:r>
              <a:rPr lang="en-GB" sz="3200" u="sng" dirty="0"/>
              <a:t>Evaluation of the implementation of the TFA</a:t>
            </a:r>
            <a:r>
              <a:rPr lang="en-GB" sz="3200" dirty="0"/>
              <a:t>:</a:t>
            </a:r>
            <a:br>
              <a:rPr lang="en-GB" sz="3200" dirty="0"/>
            </a:br>
            <a:r>
              <a:rPr lang="en-GB" sz="1100" dirty="0">
                <a:solidFill>
                  <a:schemeClr val="accent1"/>
                </a:solidFill>
              </a:rPr>
              <a:t>Conclusions reached at the Third Meeting of LATAM’s NCTF, Montevideo, Uruguay May 2023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4B6F18-44D5-C034-AE09-DB569737C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2310"/>
            <a:ext cx="10515600" cy="4954653"/>
          </a:xfrm>
        </p:spPr>
        <p:txBody>
          <a:bodyPr>
            <a:normAutofit/>
          </a:bodyPr>
          <a:lstStyle/>
          <a:p>
            <a:pPr lvl="1" algn="just"/>
            <a:endParaRPr lang="en-GB" dirty="0"/>
          </a:p>
          <a:p>
            <a:pPr lvl="1" algn="just"/>
            <a:r>
              <a:rPr lang="en-GB" dirty="0"/>
              <a:t>Although there are many measurement tools </a:t>
            </a:r>
            <a:r>
              <a:rPr lang="en-GB" sz="1600" dirty="0"/>
              <a:t>(WCO, UNCTAD, GEA, OEDC</a:t>
            </a:r>
            <a:r>
              <a:rPr lang="en-GB" dirty="0"/>
              <a:t>), it’s not always easy to identify the various aspects to be measured</a:t>
            </a:r>
          </a:p>
          <a:p>
            <a:pPr lvl="1" algn="just"/>
            <a:r>
              <a:rPr lang="en-GB" dirty="0"/>
              <a:t>Focus in measuring the improvements of compliance with the TFA, rather than in the in the measurement of the impact of the implementation</a:t>
            </a:r>
          </a:p>
          <a:p>
            <a:pPr lvl="1" algn="just"/>
            <a:r>
              <a:rPr lang="en-GB" dirty="0"/>
              <a:t>Lack of clarity as to what and how to measure, apart from the customs issues</a:t>
            </a:r>
          </a:p>
          <a:p>
            <a:pPr lvl="1" algn="just"/>
            <a:r>
              <a:rPr lang="en-GB" dirty="0"/>
              <a:t>Lack of clarity about the type of information available and its use to see whether the TFA obligations are being fulfilled </a:t>
            </a:r>
          </a:p>
          <a:p>
            <a:pPr lvl="1" algn="just"/>
            <a:r>
              <a:rPr lang="en-GB" dirty="0"/>
              <a:t>Movement of HRs, and officers in charge of many areas</a:t>
            </a:r>
          </a:p>
          <a:p>
            <a:pPr lvl="1" algn="just"/>
            <a:r>
              <a:rPr lang="en-GB" dirty="0"/>
              <a:t>Lack of support and resources to improve and promote digitalization in different institutions and use of non-compatible technologies </a:t>
            </a:r>
          </a:p>
          <a:p>
            <a:pPr lvl="1" algn="just"/>
            <a:r>
              <a:rPr lang="en-GB" dirty="0"/>
              <a:t>Reluctancy to changes and difficulties to fully engage the private sector </a:t>
            </a:r>
          </a:p>
          <a:p>
            <a:pPr lvl="2" algn="just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43564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A12A5-F4AB-CD7E-9C03-DEA16A3E4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885" y="271819"/>
            <a:ext cx="11084767" cy="857185"/>
          </a:xfrm>
        </p:spPr>
        <p:txBody>
          <a:bodyPr>
            <a:normAutofit/>
          </a:bodyPr>
          <a:lstStyle/>
          <a:p>
            <a:r>
              <a:rPr lang="en-GB" sz="3200" u="sng" dirty="0"/>
              <a:t>Digitalization of the import, export and transit procedures</a:t>
            </a:r>
            <a:r>
              <a:rPr lang="en-GB" sz="3200" dirty="0"/>
              <a:t>:</a:t>
            </a:r>
            <a:br>
              <a:rPr lang="en-GB" sz="3200" dirty="0"/>
            </a:br>
            <a:r>
              <a:rPr lang="en-GB" sz="1100" dirty="0">
                <a:solidFill>
                  <a:schemeClr val="accent1"/>
                </a:solidFill>
              </a:rPr>
              <a:t>Conclusions reached at the Third Meeting of LATAM’s NCTF, Montevideo, Uruguay May 2023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4B6F18-44D5-C034-AE09-DB569737C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2310"/>
            <a:ext cx="10515600" cy="4954653"/>
          </a:xfrm>
        </p:spPr>
        <p:txBody>
          <a:bodyPr>
            <a:normAutofit fontScale="92500"/>
          </a:bodyPr>
          <a:lstStyle/>
          <a:p>
            <a:pPr lvl="1" algn="just"/>
            <a:r>
              <a:rPr lang="en-GB" dirty="0"/>
              <a:t>Significant investments to put in place IT tools for import, export and transit procedures, including AI</a:t>
            </a:r>
          </a:p>
          <a:p>
            <a:pPr lvl="1" algn="just"/>
            <a:r>
              <a:rPr lang="en-GB" dirty="0"/>
              <a:t>Positive results when implemented in parallel with a re-engineering of the import, export and transit procedures to eliminate or reduce unnecessary aspects, including the reduction of the intervention of officers</a:t>
            </a:r>
          </a:p>
          <a:p>
            <a:pPr lvl="1" algn="just"/>
            <a:r>
              <a:rPr lang="en-GB" dirty="0"/>
              <a:t>However, not all of the areas and institutions advance at the same pace</a:t>
            </a:r>
          </a:p>
          <a:p>
            <a:pPr lvl="1" algn="just"/>
            <a:r>
              <a:rPr lang="en-GB" dirty="0"/>
              <a:t>Some automation processes are old, and it has not been easy to replace or modernize them or to allow them to inter-operate with other systems</a:t>
            </a:r>
          </a:p>
          <a:p>
            <a:pPr lvl="1" algn="just"/>
            <a:r>
              <a:rPr lang="en-GB" dirty="0"/>
              <a:t>Not all the processes are revised and improved at the same pace</a:t>
            </a:r>
          </a:p>
          <a:p>
            <a:pPr lvl="1" algn="just"/>
            <a:r>
              <a:rPr lang="en-GB" dirty="0"/>
              <a:t>Lack of a legislative framework to adapt and adopt new technologies</a:t>
            </a:r>
          </a:p>
          <a:p>
            <a:pPr lvl="1" algn="just"/>
            <a:r>
              <a:rPr lang="en-GB" dirty="0"/>
              <a:t>Lack of continuity in the digitalization processes</a:t>
            </a:r>
          </a:p>
          <a:p>
            <a:pPr lvl="1" algn="just"/>
            <a:r>
              <a:rPr lang="en-GB" dirty="0"/>
              <a:t>Lack of identification as to the leadership in the process of digital transformation</a:t>
            </a:r>
          </a:p>
          <a:p>
            <a:pPr lvl="1" algn="just"/>
            <a:r>
              <a:rPr lang="en-GB" dirty="0"/>
              <a:t>E-commerce processes, activities and stakeholders not included in the discussion nor in the NCTF   </a:t>
            </a:r>
          </a:p>
        </p:txBody>
      </p:sp>
    </p:spTree>
    <p:extLst>
      <p:ext uri="{BB962C8B-B14F-4D97-AF65-F5344CB8AC3E}">
        <p14:creationId xmlns:p14="http://schemas.microsoft.com/office/powerpoint/2010/main" val="38378536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A12A5-F4AB-CD7E-9C03-DEA16A3E4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885" y="271819"/>
            <a:ext cx="11084767" cy="857185"/>
          </a:xfrm>
        </p:spPr>
        <p:txBody>
          <a:bodyPr>
            <a:normAutofit/>
          </a:bodyPr>
          <a:lstStyle/>
          <a:p>
            <a:r>
              <a:rPr lang="en-GB" sz="3200" dirty="0"/>
              <a:t>Risk management and treatment of expedited shipments:</a:t>
            </a:r>
            <a:br>
              <a:rPr lang="en-GB" sz="3200" dirty="0"/>
            </a:br>
            <a:r>
              <a:rPr lang="en-GB" sz="1100" dirty="0">
                <a:solidFill>
                  <a:schemeClr val="accent1"/>
                </a:solidFill>
              </a:rPr>
              <a:t>Conclusions reached at the Third Meeting of LATAM’s NCTF, Montevideo, Uruguay May 2023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4B6F18-44D5-C034-AE09-DB569737C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2310"/>
            <a:ext cx="10515600" cy="4954653"/>
          </a:xfrm>
        </p:spPr>
        <p:txBody>
          <a:bodyPr>
            <a:normAutofit fontScale="92500" lnSpcReduction="20000"/>
          </a:bodyPr>
          <a:lstStyle/>
          <a:p>
            <a:pPr lvl="1" algn="just"/>
            <a:r>
              <a:rPr lang="en-GB" dirty="0"/>
              <a:t>Some countries have introduced pre-arrival processes to facilitate risk management, and simplified and automated procedures for expedited shipments </a:t>
            </a:r>
          </a:p>
          <a:p>
            <a:pPr lvl="1" algn="just"/>
            <a:r>
              <a:rPr lang="en-GB" dirty="0"/>
              <a:t>Important investments in non-intrusive inspection such as scanners, software, methodologies and training of HRs </a:t>
            </a:r>
          </a:p>
          <a:p>
            <a:pPr lvl="1" algn="just"/>
            <a:r>
              <a:rPr lang="en-GB" dirty="0"/>
              <a:t>However, there is a lack of advanced, clear and complete electronic information</a:t>
            </a:r>
          </a:p>
          <a:p>
            <a:pPr lvl="1" algn="just"/>
            <a:r>
              <a:rPr lang="en-GB" dirty="0"/>
              <a:t>Many processes still being manual </a:t>
            </a:r>
          </a:p>
          <a:p>
            <a:pPr lvl="1" algn="just"/>
            <a:r>
              <a:rPr lang="en-GB" dirty="0"/>
              <a:t>Increase of non-expert senders (sellers) using incomplete or erroneous data</a:t>
            </a:r>
          </a:p>
          <a:p>
            <a:pPr lvl="1" algn="just"/>
            <a:r>
              <a:rPr lang="en-GB" dirty="0"/>
              <a:t>Lack of a good scheme for authorized operators</a:t>
            </a:r>
          </a:p>
          <a:p>
            <a:pPr lvl="1" algn="just"/>
            <a:r>
              <a:rPr lang="en-GB" dirty="0"/>
              <a:t>Difficulties to deal with the new business models which consolidate various packages in a single container, being delivered later as expedited shipments without having received pre-arrival documentation</a:t>
            </a:r>
          </a:p>
          <a:p>
            <a:pPr lvl="1" algn="just"/>
            <a:r>
              <a:rPr lang="en-GB" dirty="0"/>
              <a:t>Under valuation practices to benefit from the </a:t>
            </a:r>
            <a:r>
              <a:rPr lang="en-GB" i="1" dirty="0"/>
              <a:t>de minimis </a:t>
            </a:r>
            <a:r>
              <a:rPr lang="en-GB" dirty="0"/>
              <a:t>threshold and circumvention of other non-tariff barriers</a:t>
            </a:r>
          </a:p>
          <a:p>
            <a:pPr lvl="1" algn="just"/>
            <a:r>
              <a:rPr lang="en-GB" dirty="0"/>
              <a:t>Lack of coordination among the different authorities at the border</a:t>
            </a:r>
          </a:p>
          <a:p>
            <a:pPr lvl="1" algn="just"/>
            <a:r>
              <a:rPr lang="en-GB" dirty="0"/>
              <a:t>Complexity and lack of information about the different fees and charges</a:t>
            </a:r>
          </a:p>
          <a:p>
            <a:pPr lvl="1" algn="just"/>
            <a:r>
              <a:rPr lang="en-GB" dirty="0"/>
              <a:t>Difficulties in acknowledging thar risk management and trade facilitation are complementary but not opposite.  </a:t>
            </a:r>
          </a:p>
        </p:txBody>
      </p:sp>
    </p:spTree>
    <p:extLst>
      <p:ext uri="{BB962C8B-B14F-4D97-AF65-F5344CB8AC3E}">
        <p14:creationId xmlns:p14="http://schemas.microsoft.com/office/powerpoint/2010/main" val="35391503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CE9F9-E70E-2BB4-9DD9-800F9A28C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2FD9E-C537-AEEE-4E22-F01263B443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pPr marL="0" indent="0">
              <a:buNone/>
            </a:pPr>
            <a:r>
              <a:rPr lang="en-GB" dirty="0">
                <a:solidFill>
                  <a:schemeClr val="accent1"/>
                </a:solidFill>
              </a:rPr>
              <a:t>ONE THING IS ONE THING, </a:t>
            </a:r>
            <a:r>
              <a:rPr lang="en-GB" b="1" dirty="0">
                <a:solidFill>
                  <a:srgbClr val="C00000"/>
                </a:solidFill>
              </a:rPr>
              <a:t>BUT</a:t>
            </a:r>
            <a:r>
              <a:rPr lang="en-GB" dirty="0">
                <a:solidFill>
                  <a:schemeClr val="accent1"/>
                </a:solidFill>
              </a:rPr>
              <a:t> ANOTHER THING IS ANOTHER THING: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b="1" dirty="0">
                <a:solidFill>
                  <a:schemeClr val="accent5">
                    <a:lumMod val="75000"/>
                  </a:schemeClr>
                </a:solidFill>
              </a:rPr>
              <a:t>TO MONITOR THE COMPLIANCE WITH AN OBLIGATION</a:t>
            </a:r>
          </a:p>
          <a:p>
            <a:pPr marL="0" indent="0" algn="ctr">
              <a:buNone/>
            </a:pPr>
            <a:r>
              <a:rPr lang="en-GB" b="1" dirty="0">
                <a:solidFill>
                  <a:srgbClr val="FF0000"/>
                </a:solidFill>
              </a:rPr>
              <a:t>IS NOT </a:t>
            </a:r>
          </a:p>
          <a:p>
            <a:pPr marL="0" indent="0" algn="ctr">
              <a:buNone/>
            </a:pPr>
            <a:r>
              <a:rPr lang="en-GB" b="1" dirty="0">
                <a:solidFill>
                  <a:srgbClr val="00B050"/>
                </a:solidFill>
              </a:rPr>
              <a:t>TO MEASURE THE EFFICACY OR THE DEVELOPMENT OF THE ACTIONS AND INITIATIVES ADOPTED TO ATTEND SUCH OBLIGATION</a:t>
            </a:r>
          </a:p>
        </p:txBody>
      </p:sp>
    </p:spTree>
    <p:extLst>
      <p:ext uri="{BB962C8B-B14F-4D97-AF65-F5344CB8AC3E}">
        <p14:creationId xmlns:p14="http://schemas.microsoft.com/office/powerpoint/2010/main" val="4227106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1F60FD-599B-9B92-56F6-A039A918C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060" y="365125"/>
            <a:ext cx="10420739" cy="763879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chemeClr val="accent1">
                    <a:lumMod val="75000"/>
                  </a:schemeClr>
                </a:solidFill>
              </a:rPr>
              <a:t>Transparency and Notifications</a:t>
            </a:r>
            <a:endParaRPr lang="en-GB" sz="2800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59221E-5D4E-2D23-5A63-7FB0035557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For developing and least developed countries:</a:t>
            </a:r>
          </a:p>
          <a:p>
            <a:pPr lvl="1"/>
            <a:r>
              <a:rPr lang="en-GB" dirty="0"/>
              <a:t>Categories A, B and C</a:t>
            </a:r>
          </a:p>
          <a:p>
            <a:pPr marL="0" lvl="1" indent="187325"/>
            <a:endParaRPr lang="en-GB" dirty="0"/>
          </a:p>
          <a:p>
            <a:pPr marL="0" lvl="1" indent="187325"/>
            <a:r>
              <a:rPr lang="en-GB" dirty="0"/>
              <a:t>For ALL WTO Members:</a:t>
            </a:r>
          </a:p>
          <a:p>
            <a:pPr marL="457200" lvl="2" indent="187325"/>
            <a:r>
              <a:rPr lang="en-GB" dirty="0"/>
              <a:t>Publication: Art. 1.4</a:t>
            </a:r>
          </a:p>
          <a:p>
            <a:pPr marL="457200" lvl="2" indent="187325"/>
            <a:r>
              <a:rPr lang="en-GB" dirty="0"/>
              <a:t>Operation of the SW: Art. 10.4.3</a:t>
            </a:r>
          </a:p>
          <a:p>
            <a:pPr marL="457200" lvl="2" indent="187325"/>
            <a:r>
              <a:rPr lang="en-GB" dirty="0"/>
              <a:t>Use of customs brokers: Art. 10.6</a:t>
            </a:r>
          </a:p>
          <a:p>
            <a:pPr marL="457200" lvl="2" indent="187325"/>
            <a:r>
              <a:rPr lang="en-GB" dirty="0"/>
              <a:t>Contact point for exchange o information (customs cooperation): Art. 12.2.2 </a:t>
            </a:r>
          </a:p>
          <a:p>
            <a:pPr marL="457200" lvl="2" indent="187325"/>
            <a:endParaRPr lang="en-GB" dirty="0"/>
          </a:p>
          <a:p>
            <a:pPr marL="0" lvl="1" indent="187325"/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66400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516E8-9ACF-AFB4-5FC2-0AC2CA384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E4725-BF9F-3F43-B852-0CAC90FFE3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GB" dirty="0"/>
          </a:p>
          <a:p>
            <a:pPr marL="0" indent="0" algn="ctr">
              <a:buNone/>
            </a:pPr>
            <a:r>
              <a:rPr lang="en-GB" b="1" i="1" dirty="0">
                <a:solidFill>
                  <a:srgbClr val="0070C0"/>
                </a:solidFill>
              </a:rPr>
              <a:t>MANY THANKS</a:t>
            </a:r>
          </a:p>
          <a:p>
            <a:pPr marL="0" indent="0" algn="ctr">
              <a:buNone/>
            </a:pPr>
            <a:endParaRPr lang="en-GB" b="1" i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GB" b="1" i="1" dirty="0">
                <a:solidFill>
                  <a:srgbClr val="0070C0"/>
                </a:solidFill>
              </a:rPr>
              <a:t>MUCHAS GRACIAS</a:t>
            </a:r>
          </a:p>
          <a:p>
            <a:pPr marL="0" indent="0" algn="ctr">
              <a:buNone/>
            </a:pPr>
            <a:endParaRPr lang="en-GB" b="1" i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en-GB" b="1" i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GB" b="1" i="1" dirty="0">
                <a:solidFill>
                  <a:srgbClr val="0070C0"/>
                </a:solidFill>
              </a:rPr>
              <a:t>Alejandro Gamboa-Alder</a:t>
            </a:r>
          </a:p>
          <a:p>
            <a:pPr marL="0" indent="0" algn="ctr">
              <a:buNone/>
            </a:pPr>
            <a:r>
              <a:rPr lang="en-GB" dirty="0">
                <a:solidFill>
                  <a:srgbClr val="0070C0"/>
                </a:solidFill>
                <a:hlinkClick r:id="rId2"/>
              </a:rPr>
              <a:t>E-mail: alejandro.gamboa-alder@hotmail.com</a:t>
            </a:r>
            <a:endParaRPr lang="en-GB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048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1F60FD-599B-9B92-56F6-A039A918C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060" y="365125"/>
            <a:ext cx="10420739" cy="763879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chemeClr val="accent1">
                    <a:lumMod val="75000"/>
                  </a:schemeClr>
                </a:solidFill>
              </a:rPr>
              <a:t>Transparency and Notifications</a:t>
            </a:r>
            <a:endParaRPr lang="en-GB" sz="2800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59221E-5D4E-2D23-5A63-7FB0035557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pPr marL="0" lvl="1" indent="187325"/>
            <a:r>
              <a:rPr lang="en-GB" dirty="0"/>
              <a:t> </a:t>
            </a:r>
          </a:p>
          <a:p>
            <a:pPr marL="457200" lvl="2" indent="187325"/>
            <a:endParaRPr lang="en-GB" dirty="0"/>
          </a:p>
          <a:p>
            <a:pPr marL="0" lvl="1" indent="187325"/>
            <a:endParaRPr lang="en-GB" dirty="0"/>
          </a:p>
          <a:p>
            <a:pPr lvl="1"/>
            <a:endParaRPr lang="en-GB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783E6CA-BB7F-22BA-9D06-AB8B330230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96" y="1352939"/>
            <a:ext cx="11930857" cy="482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54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2EB65-DDAD-ECA4-0DBB-0F6F605B6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accent1"/>
                </a:solidFill>
              </a:rPr>
              <a:t>Implementation Commitments and other relevant data on the TFA: where to find them ….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89A9A-18DF-3870-D8DC-6A28243439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pPr marL="1073150" lvl="3" indent="0">
              <a:buNone/>
            </a:pPr>
            <a:endParaRPr lang="en-GB" dirty="0"/>
          </a:p>
          <a:p>
            <a:pPr marL="1073150" lvl="3" indent="0">
              <a:buNone/>
            </a:pPr>
            <a:r>
              <a:rPr lang="en-GB" sz="5400" b="1" dirty="0">
                <a:solidFill>
                  <a:srgbClr val="00B050"/>
                </a:solidFill>
              </a:rPr>
              <a:t>https://www.tfadatabase.org/</a:t>
            </a:r>
          </a:p>
        </p:txBody>
      </p:sp>
    </p:spTree>
    <p:extLst>
      <p:ext uri="{BB962C8B-B14F-4D97-AF65-F5344CB8AC3E}">
        <p14:creationId xmlns:p14="http://schemas.microsoft.com/office/powerpoint/2010/main" val="1132840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7B1D20-A4FD-5948-4434-5B619C796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IMPLEMENTATION OF THE TFA </a:t>
            </a:r>
            <a:r>
              <a:rPr lang="en-GB" sz="1800" b="1" dirty="0">
                <a:solidFill>
                  <a:schemeClr val="accent1">
                    <a:lumMod val="75000"/>
                  </a:schemeClr>
                </a:solidFill>
              </a:rPr>
              <a:t>(Source: tfadatabase.org)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F637E71D-7157-2B82-5270-AE92E7DEDE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3570" y="2713402"/>
            <a:ext cx="9464860" cy="2575783"/>
          </a:xfrm>
        </p:spPr>
      </p:pic>
    </p:spTree>
    <p:extLst>
      <p:ext uri="{BB962C8B-B14F-4D97-AF65-F5344CB8AC3E}">
        <p14:creationId xmlns:p14="http://schemas.microsoft.com/office/powerpoint/2010/main" val="2840510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134FDE-849C-674B-0067-46BA44049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b="1" dirty="0">
                <a:solidFill>
                  <a:schemeClr val="accent1">
                    <a:lumMod val="75000"/>
                  </a:schemeClr>
                </a:solidFill>
              </a:rPr>
              <a:t>IMPLEMENTATION OF THE TFA 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(Source: tfadatabase.org)</a:t>
            </a:r>
            <a:endParaRPr lang="en-GB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2112BBD-3468-AB26-BAE5-91980F7646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962" y="1825625"/>
            <a:ext cx="9334075" cy="4351338"/>
          </a:xfrm>
        </p:spPr>
      </p:pic>
    </p:spTree>
    <p:extLst>
      <p:ext uri="{BB962C8B-B14F-4D97-AF65-F5344CB8AC3E}">
        <p14:creationId xmlns:p14="http://schemas.microsoft.com/office/powerpoint/2010/main" val="2724756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6CEC14-BECF-DC6F-397D-B6F94A2B6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b="1" dirty="0">
                <a:solidFill>
                  <a:schemeClr val="accent1">
                    <a:lumMod val="75000"/>
                  </a:schemeClr>
                </a:solidFill>
              </a:rPr>
              <a:t>IMPLEMENTATION OF THE TFA 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(Source: tfadatabase.org)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04A86D-0DC1-B8EA-1BE2-9663DAE0F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B53637-2094-24D6-1925-0155D3BCB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731" y="1825624"/>
            <a:ext cx="10398343" cy="418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538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6CEC14-BECF-DC6F-397D-B6F94A2B6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b="1" dirty="0">
                <a:solidFill>
                  <a:schemeClr val="accent1">
                    <a:lumMod val="75000"/>
                  </a:schemeClr>
                </a:solidFill>
              </a:rPr>
              <a:t>IMPLEMENTATION OF THE TFA 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(Source: tfadatabase.org)</a:t>
            </a:r>
            <a:endParaRPr lang="en-GB" dirty="0"/>
          </a:p>
        </p:txBody>
      </p:sp>
      <p:pic>
        <p:nvPicPr>
          <p:cNvPr id="11" name="Marcador de contenido 10">
            <a:extLst>
              <a:ext uri="{FF2B5EF4-FFF2-40B4-BE49-F238E27FC236}">
                <a16:creationId xmlns:a16="http://schemas.microsoft.com/office/drawing/2014/main" id="{68CA63CC-A3E4-ADC7-3F35-065AC8818C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2292" y="1825625"/>
            <a:ext cx="7458745" cy="4781720"/>
          </a:xfrm>
        </p:spPr>
      </p:pic>
    </p:spTree>
    <p:extLst>
      <p:ext uri="{BB962C8B-B14F-4D97-AF65-F5344CB8AC3E}">
        <p14:creationId xmlns:p14="http://schemas.microsoft.com/office/powerpoint/2010/main" val="31737900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1461</Words>
  <Application>Microsoft Office PowerPoint</Application>
  <PresentationFormat>Widescreen</PresentationFormat>
  <Paragraphs>148</Paragraphs>
  <Slides>30</Slides>
  <Notes>0</Notes>
  <HiddenSlides>6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Fira Sans</vt:lpstr>
      <vt:lpstr>Tema de Office</vt:lpstr>
      <vt:lpstr>XVI WORLD LAW CUSTOMS MEETING  CUSTOMS IN TIMES OF GLOBAL CHANGE  </vt:lpstr>
      <vt:lpstr>History and General Features of the TFA</vt:lpstr>
      <vt:lpstr>Transparency and Notifications</vt:lpstr>
      <vt:lpstr>Transparency and Notifications</vt:lpstr>
      <vt:lpstr>Implementation Commitments and other relevant data on the TFA: where to find them ….</vt:lpstr>
      <vt:lpstr>IMPLEMENTATION OF THE TFA (Source: tfadatabase.org)</vt:lpstr>
      <vt:lpstr>IMPLEMENTATION OF THE TFA (Source: tfadatabase.org)</vt:lpstr>
      <vt:lpstr>IMPLEMENTATION OF THE TFA (Source: tfadatabase.org)</vt:lpstr>
      <vt:lpstr>IMPLEMENTATION OF THE TFA (Source: tfadatabase.org)</vt:lpstr>
      <vt:lpstr>IMPLEMENTATION OF THE TFA (Source: tfadatabase.org)</vt:lpstr>
      <vt:lpstr>IMPLEMENTATION OF THE TFA (Source: tfadatabase.org)</vt:lpstr>
      <vt:lpstr>IMPLEMENTATION OF THE TFA (Source: tfadatabase.org)</vt:lpstr>
      <vt:lpstr>IMPLEMENTATION OF THE TFA (Source: tfadatabase.org)</vt:lpstr>
      <vt:lpstr>IMPLEMENTATION OF THE TFA (Source: tfadatabase.org)</vt:lpstr>
      <vt:lpstr>IMPLEMENTATION OF THE TFA (Source: tfadatabase.org)</vt:lpstr>
      <vt:lpstr>IMPLEMENTATION OF THE TFA (Source: tfadatabase.org)</vt:lpstr>
      <vt:lpstr>Tools to boost the implementation commitments of developing and Least developed countries </vt:lpstr>
      <vt:lpstr>Tools to boost the implementation commitments of developing and Least developed countries </vt:lpstr>
      <vt:lpstr>Technical Assistance requested (source tfadatabase.org) </vt:lpstr>
      <vt:lpstr>Technical Assistance requested (source tfadatabase.org) </vt:lpstr>
      <vt:lpstr>Technical Assistance requested (source tfadatabase.org) </vt:lpstr>
      <vt:lpstr>Technical Assistance requested (source tfadatabase.org) </vt:lpstr>
      <vt:lpstr>Technical Assistance requested (source tfadatabase.org) </vt:lpstr>
      <vt:lpstr>Challenges and difficulties faced by donors, Developing and Least developed countries to provide/receive TA </vt:lpstr>
      <vt:lpstr>NCTF: the best engine to boost, apply and make effective the implementation of the substantive provisions of the WTO TFA</vt:lpstr>
      <vt:lpstr>Evaluation of the implementation of the TFA: Conclusions reached at the Third Meeting of LATAM’s NCTF, Montevideo, Uruguay May 2023</vt:lpstr>
      <vt:lpstr>Digitalization of the import, export and transit procedures: Conclusions reached at the Third Meeting of LATAM’s NCTF, Montevideo, Uruguay May 2023</vt:lpstr>
      <vt:lpstr>Risk management and treatment of expedited shipments: Conclusions reached at the Third Meeting of LATAM’s NCTF, Montevideo, Uruguay May 2023</vt:lpstr>
      <vt:lpstr>CONCLUSION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XVI WORLD LAW CUSTOMS MEETING  CUSTOMS IN TIMES OF GLOBAL CHANGE</dc:title>
  <dc:creator>Alexandre Gamboa</dc:creator>
  <cp:lastModifiedBy>Alexandre Gamboa</cp:lastModifiedBy>
  <cp:revision>10</cp:revision>
  <dcterms:created xsi:type="dcterms:W3CDTF">2023-09-26T18:03:27Z</dcterms:created>
  <dcterms:modified xsi:type="dcterms:W3CDTF">2023-09-27T23:16:55Z</dcterms:modified>
</cp:coreProperties>
</file>