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68" r:id="rId4"/>
    <p:sldId id="269" r:id="rId5"/>
    <p:sldId id="267" r:id="rId6"/>
    <p:sldId id="270" r:id="rId7"/>
    <p:sldId id="271" r:id="rId8"/>
    <p:sldId id="272" r:id="rId9"/>
    <p:sldId id="273" r:id="rId10"/>
    <p:sldId id="274" r:id="rId11"/>
    <p:sldId id="275" r:id="rId12"/>
    <p:sldId id="276" r:id="rId13"/>
  </p:sldIdLst>
  <p:sldSz cx="18288000" cy="10287000"/>
  <p:notesSz cx="6858000" cy="9144000"/>
  <p:embeddedFontLst>
    <p:embeddedFont>
      <p:font typeface="Aptos" panose="020B0004020202020204" pitchFamily="34" charset="0"/>
      <p:regular r:id="rId15"/>
      <p:bold r:id="rId16"/>
      <p:italic r:id="rId17"/>
      <p:boldItalic r:id="rId18"/>
    </p:embeddedFont>
    <p:embeddedFont>
      <p:font typeface="Arial Nova" panose="020B050402020202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Hind Guntur Medium" panose="020B0604020202020204" pitchFamily="34" charset="0"/>
      <p:regular r:id="rId27"/>
    </p:embeddedFont>
    <p:embeddedFont>
      <p:font typeface="League Spartan" pitchFamily="2" charset="77"/>
      <p:regular r:id="rId28"/>
      <p:bold r:id="rId29"/>
    </p:embeddedFont>
    <p:embeddedFont>
      <p:font typeface="Montserrat" pitchFamily="2" charset="77"/>
      <p:regular r:id="rId30"/>
      <p:bold r:id="rId31"/>
      <p:italic r:id="rId32"/>
      <p:boldItalic r:id="rId33"/>
    </p:embeddedFont>
    <p:embeddedFont>
      <p:font typeface="Poppins" pitchFamily="2" charset="77"/>
      <p:regular r:id="rId34"/>
      <p:bold r:id="rId35"/>
      <p:italic r:id="rId36"/>
      <p:boldItalic r:id="rId37"/>
    </p:embeddedFont>
    <p:embeddedFont>
      <p:font typeface="Poppins Bold" pitchFamily="2" charset="77"/>
      <p:regular r:id="rId38"/>
      <p:bold r:id="rId39"/>
    </p:embeddedFont>
    <p:embeddedFont>
      <p:font typeface="Poppins Semi-Bold" pitchFamily="2" charset="77"/>
      <p:regular r:id="rId40"/>
      <p:bold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3FF"/>
    <a:srgbClr val="79C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 autoAdjust="0"/>
    <p:restoredTop sz="94558" autoAdjust="0"/>
  </p:normalViewPr>
  <p:slideViewPr>
    <p:cSldViewPr>
      <p:cViewPr varScale="1">
        <p:scale>
          <a:sx n="80" d="100"/>
          <a:sy n="80" d="100"/>
        </p:scale>
        <p:origin x="992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20" Type="http://schemas.openxmlformats.org/officeDocument/2006/relationships/font" Target="fonts/font6.fntdata"/><Relationship Id="rId41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419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1CCF7-F8CE-4B65-B9B3-17F5F80C8531}" type="datetimeFigureOut">
              <a:rPr lang="es-419" smtClean="0"/>
              <a:t>16/4/24</a:t>
            </a:fld>
            <a:endParaRPr lang="es-419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419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419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1DB25-8392-41E9-95F9-9D2195450B94}" type="slidenum">
              <a:rPr lang="es-419" smtClean="0"/>
              <a:t>‹Nº›</a:t>
            </a:fld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576350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61DB25-8392-41E9-95F9-9D2195450B94}" type="slidenum">
              <a:rPr lang="es-419" smtClean="0"/>
              <a:t>1</a:t>
            </a:fld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88679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1693" y="-37427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7413" r="-401"/>
            </a:stretch>
          </a:blipFill>
        </p:spPr>
        <p:txBody>
          <a:bodyPr/>
          <a:lstStyle/>
          <a:p>
            <a:endParaRPr lang="es-419" dirty="0"/>
          </a:p>
        </p:txBody>
      </p:sp>
      <p:grpSp>
        <p:nvGrpSpPr>
          <p:cNvPr id="3" name="Group 3"/>
          <p:cNvGrpSpPr/>
          <p:nvPr/>
        </p:nvGrpSpPr>
        <p:grpSpPr>
          <a:xfrm>
            <a:off x="-7033400" y="-4516578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419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1848" b="-5099"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18" name="TextBox 18"/>
          <p:cNvSpPr txBox="1"/>
          <p:nvPr/>
        </p:nvSpPr>
        <p:spPr>
          <a:xfrm>
            <a:off x="135320" y="2433614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27398" y="7480061"/>
            <a:ext cx="700700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 b="1" dirty="0">
                <a:latin typeface="Hind Guntur Medium"/>
              </a:rPr>
              <a:t>Enrique Herón Jiménez Ramírez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1392" y="5865524"/>
            <a:ext cx="8635912" cy="66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CLASIFICACIÓN ARANCELARIA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s-MX" sz="2756" dirty="0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17 o Jueves 18 de abril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E09ADB26-178E-5F84-831B-BE9295A4C6A3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EB2ACB6B-9098-0DCD-21C9-04A5957ABF72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Google Shape;389;p37">
            <a:extLst>
              <a:ext uri="{FF2B5EF4-FFF2-40B4-BE49-F238E27FC236}">
                <a16:creationId xmlns:a16="http://schemas.microsoft.com/office/drawing/2014/main" id="{A9C2B9D5-A081-209F-867E-8481CBFEDB7E}"/>
              </a:ext>
            </a:extLst>
          </p:cNvPr>
          <p:cNvSpPr txBox="1">
            <a:spLocks/>
          </p:cNvSpPr>
          <p:nvPr/>
        </p:nvSpPr>
        <p:spPr>
          <a:xfrm>
            <a:off x="3276600" y="955765"/>
            <a:ext cx="11734800" cy="1278767"/>
          </a:xfrm>
          <a:prstGeom prst="rect">
            <a:avLst/>
          </a:prstGeom>
          <a:solidFill>
            <a:srgbClr val="BDE3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spcBef>
                <a:spcPts val="0"/>
              </a:spcBef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02060"/>
                </a:solidFill>
                <a:latin typeface="Arial Nova" panose="020B0504020202020204" pitchFamily="34" charset="0"/>
                <a:ea typeface="Arial Narrow"/>
                <a:cs typeface="Arial Narrow"/>
                <a:sym typeface="Arial Narrow"/>
              </a:rPr>
              <a:t>Regla 4</a:t>
            </a:r>
            <a:r>
              <a:rPr lang="es-MX" sz="2400" dirty="0">
                <a:solidFill>
                  <a:srgbClr val="002060"/>
                </a:solidFill>
                <a:latin typeface="Arial Nova" panose="020B0504020202020204" pitchFamily="34" charset="0"/>
                <a:ea typeface="Arial Narrow"/>
                <a:cs typeface="Arial Narrow"/>
                <a:sym typeface="Arial Narrow"/>
              </a:rPr>
              <a:t>.	</a:t>
            </a:r>
            <a:endParaRPr lang="es-MX" sz="2400" dirty="0">
              <a:latin typeface="Arial Nova" panose="020B0504020202020204" pitchFamily="34" charset="0"/>
            </a:endParaRPr>
          </a:p>
          <a:p>
            <a:pPr marL="82296" indent="0">
              <a:spcBef>
                <a:spcPts val="400"/>
              </a:spcBef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dirty="0">
                <a:solidFill>
                  <a:srgbClr val="002060"/>
                </a:solidFill>
                <a:latin typeface="Arial Nova" panose="020B0504020202020204" pitchFamily="34" charset="0"/>
                <a:ea typeface="Arial Narrow"/>
                <a:cs typeface="Arial Narrow"/>
                <a:sym typeface="Arial Narrow"/>
              </a:rPr>
              <a:t>Las mercancías que no puedan clasificarse aplicando las Reglas anteriores se clasifican en la partida que comprenda aquellas con las que tengan </a:t>
            </a:r>
            <a:r>
              <a:rPr lang="es-MX" sz="2400" b="1" dirty="0">
                <a:solidFill>
                  <a:srgbClr val="0070C0"/>
                </a:solidFill>
                <a:latin typeface="Arial Nova" panose="020B0504020202020204" pitchFamily="34" charset="0"/>
                <a:ea typeface="Arial Narrow"/>
                <a:cs typeface="Arial Narrow"/>
                <a:sym typeface="Arial Narrow"/>
              </a:rPr>
              <a:t>mayor analogía</a:t>
            </a:r>
            <a:r>
              <a:rPr lang="es-MX" sz="2400" dirty="0">
                <a:solidFill>
                  <a:srgbClr val="002060"/>
                </a:solidFill>
                <a:latin typeface="Arial Nova" panose="020B0504020202020204" pitchFamily="34" charset="0"/>
                <a:ea typeface="Arial Narrow"/>
                <a:cs typeface="Arial Narrow"/>
                <a:sym typeface="Arial Narrow"/>
              </a:rPr>
              <a:t>. </a:t>
            </a:r>
            <a:endParaRPr lang="es-MX" sz="2400" dirty="0">
              <a:latin typeface="Arial Nova" panose="020B0504020202020204" pitchFamily="34" charset="0"/>
            </a:endParaRPr>
          </a:p>
        </p:txBody>
      </p:sp>
      <p:sp>
        <p:nvSpPr>
          <p:cNvPr id="5" name="Google Shape;397;p38">
            <a:extLst>
              <a:ext uri="{FF2B5EF4-FFF2-40B4-BE49-F238E27FC236}">
                <a16:creationId xmlns:a16="http://schemas.microsoft.com/office/drawing/2014/main" id="{40109E5D-8CEE-2EC3-0A55-60AF5D3C418E}"/>
              </a:ext>
            </a:extLst>
          </p:cNvPr>
          <p:cNvSpPr txBox="1">
            <a:spLocks/>
          </p:cNvSpPr>
          <p:nvPr/>
        </p:nvSpPr>
        <p:spPr>
          <a:xfrm>
            <a:off x="1066801" y="3619500"/>
            <a:ext cx="9372600" cy="51054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8000" indent="-8064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Regla 5.  Además de las disposiciones precedentes, a las mercancías consideradas a continuación se les aplicarán las Reglas siguientes:</a:t>
            </a:r>
          </a:p>
          <a:p>
            <a:pPr marL="806450" indent="-806450">
              <a:spcBef>
                <a:spcPts val="0"/>
              </a:spcBef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endParaRPr lang="es-MX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44500" indent="-444500">
              <a:spcBef>
                <a:spcPts val="400"/>
              </a:spcBef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a)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	Los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estuches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para cámaras fotográficas, instrumentos musicales, armas, instrumentos de dibujo, collares y continentes similares, especialmente </a:t>
            </a: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apropiados para contener un artículo determinado o un juego o surtido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, susceptibles de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uso prolongado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y presentados con los artículos a los que están destinados,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se clasifican con dichos artículos</a:t>
            </a:r>
            <a:r>
              <a:rPr lang="es-MX" sz="2400" dirty="0">
                <a:solidFill>
                  <a:srgbClr val="0070C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cuando sean de los tipos normalmente vendidos con ellos. Sin embargo, esta Regla no se aplica en la clasificación de los continentes que confieran al conjunto su carácter esencial;</a:t>
            </a:r>
            <a:endParaRPr lang="es-MX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spcBef>
                <a:spcPts val="400"/>
              </a:spcBef>
              <a:buClr>
                <a:schemeClr val="dk1"/>
              </a:buClr>
              <a:buSzPts val="2000"/>
              <a:buFont typeface="Arial" panose="020B0604020202020204" pitchFamily="34" charset="0"/>
              <a:buNone/>
            </a:pPr>
            <a:endParaRPr lang="es-MX" sz="2400" dirty="0">
              <a:solidFill>
                <a:srgbClr val="002060"/>
              </a:solidFill>
              <a:latin typeface="Poppins" panose="00000500000000000000" pitchFamily="2" charset="0"/>
              <a:ea typeface="Arial Narrow"/>
              <a:cs typeface="Poppins" panose="00000500000000000000" pitchFamily="2" charset="0"/>
              <a:sym typeface="Arial Narrow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A06A1CA-3658-C669-32C7-268BE7224FD8}"/>
              </a:ext>
            </a:extLst>
          </p:cNvPr>
          <p:cNvSpPr txBox="1"/>
          <p:nvPr/>
        </p:nvSpPr>
        <p:spPr>
          <a:xfrm>
            <a:off x="11353800" y="3627120"/>
            <a:ext cx="6018195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68000" indent="-444500">
              <a:spcBef>
                <a:spcPts val="600"/>
              </a:spcBef>
              <a:spcAft>
                <a:spcPts val="600"/>
              </a:spcAft>
              <a:buClr>
                <a:srgbClr val="244061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b)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	Salvo lo dispuesto en la Regla 5 </a:t>
            </a: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a)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 anterior,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los envases que contengan mercancías se clasifican con ellas</a:t>
            </a:r>
            <a:r>
              <a:rPr lang="es-MX" sz="2400" dirty="0">
                <a:solidFill>
                  <a:srgbClr val="0070C0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 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cuando sean de los tipos normalmente utilizados para esa clase de mercancías. Sin embargo, esta disposición no es obligatoria cuando los envases sean susceptibles de ser </a:t>
            </a: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utilizados razonablemente de manera repetida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1978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B4C815AF-F75B-BF98-8EF9-0150F606B54A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22A638A0-3A75-783E-D57A-C4B924390F8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4395B32-0505-6F70-2A2C-C91415245CF1}"/>
              </a:ext>
            </a:extLst>
          </p:cNvPr>
          <p:cNvSpPr txBox="1"/>
          <p:nvPr/>
        </p:nvSpPr>
        <p:spPr>
          <a:xfrm>
            <a:off x="2307839" y="1963351"/>
            <a:ext cx="7948681" cy="4462760"/>
          </a:xfrm>
          <a:prstGeom prst="rect">
            <a:avLst/>
          </a:prstGeom>
          <a:noFill/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82296" indent="0">
              <a:spcBef>
                <a:spcPts val="0"/>
              </a:spcBef>
              <a:buClr>
                <a:srgbClr val="244061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Regla 6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.	</a:t>
            </a:r>
            <a:endParaRPr lang="es-MX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2296" indent="0">
              <a:spcBef>
                <a:spcPts val="1200"/>
              </a:spcBef>
              <a:buClr>
                <a:srgbClr val="244061"/>
              </a:buClr>
              <a:buSzPts val="2000"/>
              <a:buFont typeface="Arial" panose="020B0604020202020204" pitchFamily="34" charset="0"/>
              <a:buNone/>
            </a:pP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La </a:t>
            </a: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clasificación de mercancías en las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subpartidas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 de una misma partida está determinada legalmente por los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textos de estas subpartidas y de las Notas de subpartida</a:t>
            </a: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,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 así como, </a:t>
            </a:r>
            <a:r>
              <a:rPr lang="es-MX" sz="2400" i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mutatis mutandis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, por las Reglas anteriores, bien entendido que solo pueden compararse </a:t>
            </a: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subpartidas del mismo nivel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. </a:t>
            </a:r>
            <a:endParaRPr lang="es-MX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2296" indent="0">
              <a:spcBef>
                <a:spcPts val="1200"/>
              </a:spcBef>
              <a:buClr>
                <a:srgbClr val="244061"/>
              </a:buClr>
              <a:buSzPts val="2000"/>
              <a:buFont typeface="Arial" panose="020B0604020202020204" pitchFamily="34" charset="0"/>
              <a:buNone/>
            </a:pP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A efectos de esta Regla, </a:t>
            </a: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también se aplican las Notas de Sección y de Capítulo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"/>
                <a:cs typeface="Poppins" panose="00000500000000000000" pitchFamily="2" charset="0"/>
                <a:sym typeface="Arial"/>
              </a:rPr>
              <a:t>, salvo disposición en contrario.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2D7F0D-0ED1-DD08-637A-AC3BB5C758F4}"/>
              </a:ext>
            </a:extLst>
          </p:cNvPr>
          <p:cNvSpPr txBox="1"/>
          <p:nvPr/>
        </p:nvSpPr>
        <p:spPr>
          <a:xfrm>
            <a:off x="11755320" y="1917184"/>
            <a:ext cx="4551480" cy="4247317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Clr>
                <a:srgbClr val="244061"/>
              </a:buClr>
              <a:buSzPts val="2000"/>
              <a:buFont typeface="Arial" panose="020B0604020202020204" pitchFamily="34" charset="0"/>
              <a:buNone/>
            </a:pP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Las 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Reglas 1 a 5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precedentes rigen, </a:t>
            </a:r>
            <a:r>
              <a:rPr lang="es-MX" sz="2000" b="1" i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mutatis mutandis</a:t>
            </a:r>
            <a:r>
              <a:rPr lang="es-MX" sz="2000" i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,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la 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clasificación a nivel de subpartidas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dentro de una misma partida.</a:t>
            </a:r>
            <a:endParaRPr lang="es-MX" sz="20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spcBef>
                <a:spcPts val="600"/>
              </a:spcBef>
              <a:buClr>
                <a:srgbClr val="244061"/>
              </a:buClr>
              <a:buSzPts val="2000"/>
              <a:buFont typeface="Arial" panose="020B0604020202020204" pitchFamily="34" charset="0"/>
              <a:buNone/>
            </a:pP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Para 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la aplicación de la Regla 6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, se entenderá:</a:t>
            </a:r>
            <a:endParaRPr lang="es-MX" sz="20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625475" indent="-533400">
              <a:spcBef>
                <a:spcPts val="600"/>
              </a:spcBef>
              <a:buClr>
                <a:srgbClr val="244061"/>
              </a:buClr>
              <a:buSzPts val="2000"/>
              <a:buFont typeface="Arial" panose="020B0604020202020204" pitchFamily="34" charset="0"/>
              <a:buNone/>
              <a:tabLst>
                <a:tab pos="625475" algn="l"/>
              </a:tabLst>
            </a:pP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a)	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por </a:t>
            </a:r>
            <a:r>
              <a:rPr lang="es-MX" sz="2000" b="1" i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subpartidas del mismo nivel</a:t>
            </a:r>
            <a:r>
              <a:rPr lang="es-MX" sz="2000" i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,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las subpartidas 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de un guion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(nivel 1, terminación “0”), o las subpartidas con </a:t>
            </a:r>
            <a:r>
              <a:rPr lang="es-MX" sz="20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dos guiones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(nivel 2, terminación del “1 al 9”).</a:t>
            </a:r>
            <a:endParaRPr lang="es-MX" sz="20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205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B4C815AF-F75B-BF98-8EF9-0150F606B54A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22A638A0-3A75-783E-D57A-C4B924390F8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509D5F7A-3859-0A3A-30A3-5FC6BDE7040A}"/>
              </a:ext>
            </a:extLst>
          </p:cNvPr>
          <p:cNvSpPr txBox="1">
            <a:spLocks/>
          </p:cNvSpPr>
          <p:nvPr/>
        </p:nvSpPr>
        <p:spPr>
          <a:xfrm>
            <a:off x="2307839" y="1943100"/>
            <a:ext cx="6455161" cy="4154984"/>
          </a:xfrm>
          <a:prstGeom prst="rect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5963" indent="-533400">
              <a:spcBef>
                <a:spcPts val="600"/>
              </a:spcBef>
              <a:spcAft>
                <a:spcPts val="600"/>
              </a:spcAft>
              <a:buNone/>
            </a:pPr>
            <a:endParaRPr lang="es-MX" sz="24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715963" indent="-533400">
              <a:spcBef>
                <a:spcPts val="600"/>
              </a:spcBef>
              <a:spcAft>
                <a:spcPts val="600"/>
              </a:spcAft>
              <a:buNone/>
            </a:pP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1ª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Las Reglas Generales para la interpretación de la Tarifa de esta Ley son igualmente válidas para establecer dentro de cada subpartida </a:t>
            </a: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fracción arancelaria 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aplicable, excepto para la Sección XXII, en la que se clasifican las mercancías sujetas a operaciones especiales.</a:t>
            </a:r>
          </a:p>
          <a:p>
            <a:pPr marL="180000">
              <a:spcBef>
                <a:spcPts val="600"/>
              </a:spcBef>
              <a:spcAft>
                <a:spcPts val="600"/>
              </a:spcAft>
            </a:pPr>
            <a:endParaRPr lang="es-MX" sz="24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1FADE59-E88C-2A32-FB81-5913312CCFA0}"/>
              </a:ext>
            </a:extLst>
          </p:cNvPr>
          <p:cNvSpPr txBox="1"/>
          <p:nvPr/>
        </p:nvSpPr>
        <p:spPr>
          <a:xfrm>
            <a:off x="9753600" y="1943100"/>
            <a:ext cx="6781800" cy="4154984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46100" indent="-546100"/>
            <a:r>
              <a:rPr lang="es-MX" sz="24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3ª</a:t>
            </a:r>
            <a:r>
              <a:rPr lang="es-MX" sz="24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Para los efectos de </a:t>
            </a:r>
            <a:r>
              <a:rPr lang="es-MX" sz="24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interpretación y aplicación</a:t>
            </a:r>
            <a:r>
              <a:rPr lang="es-MX" sz="24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 la Tarifa, la Secretaría de Economía, conjuntamente con la de Hacienda y Crédito Público, darán a conocer, mediante Acuerdos que se publicarán en el Diario Oficial de Federación, las </a:t>
            </a:r>
            <a:r>
              <a:rPr lang="es-MX" sz="24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Notas Nacionales</a:t>
            </a:r>
            <a:r>
              <a:rPr lang="es-MX" sz="24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así como sus modificaciones posteriores, cuya aplicación es </a:t>
            </a:r>
            <a:r>
              <a:rPr lang="es-MX" sz="2400" b="1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obligatoria</a:t>
            </a:r>
            <a:r>
              <a:rPr lang="es-MX" sz="24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para determinar la clasificación arancelaria de las mercancías.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BA9DB1E-B025-7377-18B8-532FEC6F25A9}"/>
              </a:ext>
            </a:extLst>
          </p:cNvPr>
          <p:cNvSpPr txBox="1"/>
          <p:nvPr/>
        </p:nvSpPr>
        <p:spPr>
          <a:xfrm>
            <a:off x="1981200" y="7353300"/>
            <a:ext cx="147827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8038" indent="-715963" algn="just">
              <a:spcAft>
                <a:spcPts val="505"/>
              </a:spcAft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10ª	Se establecerán números de identificación comercial (NICO) en los que se clasifican las mercancías en función de las fracciones arancelarias y la metodología para la creación y modificación de dichos números, los cuales serán determinados por la Secretaría de Economía, con opinión previa de la Secretaría de Hacienda y Crédito Público. La metodología será publicada en el Diario Oficial de la Federación por conducto de la Secretaría de Economía.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75C3FFD-D8CF-2A20-D000-AD7103648A0A}"/>
              </a:ext>
            </a:extLst>
          </p:cNvPr>
          <p:cNvSpPr txBox="1"/>
          <p:nvPr/>
        </p:nvSpPr>
        <p:spPr>
          <a:xfrm>
            <a:off x="6249944" y="561703"/>
            <a:ext cx="5791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5963" indent="-533400">
              <a:spcBef>
                <a:spcPts val="600"/>
              </a:spcBef>
              <a:spcAft>
                <a:spcPts val="600"/>
              </a:spcAft>
              <a:buFont typeface="Arial" pitchFamily="34" charset="0"/>
              <a:buAutoNum type="romanUcPeriod" startAt="2"/>
            </a:pPr>
            <a:r>
              <a:rPr lang="es-MX" sz="28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Reglas Complementarias.</a:t>
            </a:r>
          </a:p>
        </p:txBody>
      </p:sp>
    </p:spTree>
    <p:extLst>
      <p:ext uri="{BB962C8B-B14F-4D97-AF65-F5344CB8AC3E}">
        <p14:creationId xmlns:p14="http://schemas.microsoft.com/office/powerpoint/2010/main" val="5153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231BF95F-1445-24D6-4D71-8D9BE88F1C2B}"/>
              </a:ext>
            </a:extLst>
          </p:cNvPr>
          <p:cNvSpPr/>
          <p:nvPr/>
        </p:nvSpPr>
        <p:spPr>
          <a:xfrm>
            <a:off x="15952769" y="14935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6077AFE3-F59B-8F76-205A-7C6B4184E761}"/>
              </a:ext>
            </a:extLst>
          </p:cNvPr>
          <p:cNvSpPr/>
          <p:nvPr/>
        </p:nvSpPr>
        <p:spPr>
          <a:xfrm>
            <a:off x="271453" y="114300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id="{3511E0A5-E799-DF7A-B40C-4F0864ECC6F7}"/>
              </a:ext>
            </a:extLst>
          </p:cNvPr>
          <p:cNvSpPr txBox="1"/>
          <p:nvPr/>
        </p:nvSpPr>
        <p:spPr>
          <a:xfrm>
            <a:off x="4851488" y="876300"/>
            <a:ext cx="8635912" cy="66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chemeClr val="accent1">
                    <a:lumMod val="75000"/>
                  </a:schemeClr>
                </a:solidFill>
                <a:latin typeface="Poppins Bold"/>
              </a:rPr>
              <a:t>CLASIFICACIÓN ARANCELARIA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830CA01-1AFA-4DB9-661C-9EBB4ABED299}"/>
              </a:ext>
            </a:extLst>
          </p:cNvPr>
          <p:cNvSpPr txBox="1"/>
          <p:nvPr/>
        </p:nvSpPr>
        <p:spPr>
          <a:xfrm>
            <a:off x="2590800" y="2476500"/>
            <a:ext cx="131064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expresión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Clasificación Arancelaria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tiene fundamentalmente dos significados. </a:t>
            </a:r>
          </a:p>
          <a:p>
            <a:pPr marL="1798638" indent="-1706563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Primero.- 	como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denominación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 un sistema mundial de clasificación de mercancías objeto de comercio internacional. </a:t>
            </a:r>
          </a:p>
          <a:p>
            <a:pPr marL="1798638" indent="-1706563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Segundo.- 	para designar al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código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utilizado en una operación de importación o de exportación, mediante el que las autoridades asignan, y los usuarios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conocen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los impuestos, derechos, regulaciones no arancelarias, etc., aplicables a cada producto.</a:t>
            </a:r>
          </a:p>
          <a:p>
            <a:pPr marL="92075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 código de la clasificación arancelaria, basado en la nomenclatura del Sistema Armonizado, consta de seis dígitos. Cada país puede añadir más dígitos a esos seis, en función de sus necesidades tributarias y estadísticas.</a:t>
            </a:r>
          </a:p>
          <a:p>
            <a:pPr marL="92075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Una vez que se conoce la clasificación arancelaria, es posible saber cuáles son las regulaciones arancelarias (impuestos, derechos, etc.) y las regulaciones o barreras no arancelarias (permisos, certificados, avisos, preferencias, reglas de origen, etc.) a que está sujeta la mercadería, que deben ser cumplidas, según el caso, por el exportador o importador de la misma al momento de la operación aduanera.</a:t>
            </a:r>
          </a:p>
        </p:txBody>
      </p:sp>
    </p:spTree>
    <p:extLst>
      <p:ext uri="{BB962C8B-B14F-4D97-AF65-F5344CB8AC3E}">
        <p14:creationId xmlns:p14="http://schemas.microsoft.com/office/powerpoint/2010/main" val="271085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391666F4-1A80-8144-63EC-1D92C8063B4A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BCD2A199-7034-DD2A-233C-0C10F753AF79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748EA45-A09C-1444-4C14-BC0F1C5A3114}"/>
              </a:ext>
            </a:extLst>
          </p:cNvPr>
          <p:cNvSpPr txBox="1"/>
          <p:nvPr/>
        </p:nvSpPr>
        <p:spPr>
          <a:xfrm>
            <a:off x="3048000" y="3009900"/>
            <a:ext cx="122682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Clasificación Arancelaria es una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herramienta utilizada a nivel mundial 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por los países con fines de comercio internacional para realizar las importaciones y exportaciones de los productos que se desean distribuir. </a:t>
            </a:r>
          </a:p>
          <a:p>
            <a:pPr marL="180000">
              <a:spcBef>
                <a:spcPts val="600"/>
              </a:spcBef>
              <a:spcAft>
                <a:spcPts val="600"/>
              </a:spcAft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 esta clasificación se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derivan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los impuestos a pagar de las mercancías a importar o a exportar, así como las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normas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impuestas por distintas dependencias del gobierno de cada país, con el fin de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regular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las operaciones de comercio en la que se vieran involucradas. </a:t>
            </a:r>
          </a:p>
          <a:p>
            <a:pPr marL="180000">
              <a:spcBef>
                <a:spcPts val="600"/>
              </a:spcBef>
              <a:spcAft>
                <a:spcPts val="600"/>
              </a:spcAft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regla no escrita para clasificar es la identificación plena de la mercancía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conocer propiedades, características, naturaleza, estado, origen, composición, uso, función, catálogos, fotografías, etc.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974E559C-5BB7-5618-1662-C27BF9660A53}"/>
              </a:ext>
            </a:extLst>
          </p:cNvPr>
          <p:cNvSpPr txBox="1"/>
          <p:nvPr/>
        </p:nvSpPr>
        <p:spPr>
          <a:xfrm>
            <a:off x="4851488" y="876300"/>
            <a:ext cx="8635912" cy="66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chemeClr val="accent1">
                    <a:lumMod val="75000"/>
                  </a:schemeClr>
                </a:solidFill>
                <a:latin typeface="Poppins Bold"/>
              </a:rPr>
              <a:t>CLASIFICACIÓN ARANCELARIA</a:t>
            </a:r>
          </a:p>
        </p:txBody>
      </p:sp>
    </p:spTree>
    <p:extLst>
      <p:ext uri="{BB962C8B-B14F-4D97-AF65-F5344CB8AC3E}">
        <p14:creationId xmlns:p14="http://schemas.microsoft.com/office/powerpoint/2010/main" val="95993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DC082F29-316E-FE0B-E42F-6E3C03B4F58C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23279C15-CFD2-8EA9-B2F0-4D6E13B37015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id="{0D739BDD-5D5E-59D7-1F48-2864102FEFB5}"/>
              </a:ext>
            </a:extLst>
          </p:cNvPr>
          <p:cNvSpPr txBox="1"/>
          <p:nvPr/>
        </p:nvSpPr>
        <p:spPr>
          <a:xfrm>
            <a:off x="4851488" y="876300"/>
            <a:ext cx="8635912" cy="66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chemeClr val="accent1">
                    <a:lumMod val="75000"/>
                  </a:schemeClr>
                </a:solidFill>
                <a:latin typeface="Poppins Bold"/>
              </a:rPr>
              <a:t>CLASIFICACIÓN ARANCELARIA</a:t>
            </a:r>
          </a:p>
        </p:txBody>
      </p:sp>
      <p:pic>
        <p:nvPicPr>
          <p:cNvPr id="5" name="Picture 2" descr="▷ Telas de Algodón ✔︎ Comprar Telas Online ✂︎ Tejidos de Moda">
            <a:extLst>
              <a:ext uri="{FF2B5EF4-FFF2-40B4-BE49-F238E27FC236}">
                <a16:creationId xmlns:a16="http://schemas.microsoft.com/office/drawing/2014/main" id="{26B1E20C-41E8-C58F-FFC9-506B2E387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95" y="4771804"/>
            <a:ext cx="2673005" cy="345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13A4F20-E7CF-4EC9-DE04-8E9A14E99D0E}"/>
              </a:ext>
            </a:extLst>
          </p:cNvPr>
          <p:cNvSpPr txBox="1"/>
          <p:nvPr/>
        </p:nvSpPr>
        <p:spPr>
          <a:xfrm>
            <a:off x="914400" y="3036504"/>
            <a:ext cx="586231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Tela de popelín de algodón estampada con motivos florales en tonos rojos sobre fondo azul marino.</a:t>
            </a:r>
            <a:endParaRPr lang="es-419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AF69FC-7DF1-15C2-C362-9FFEE61C6D2F}"/>
              </a:ext>
            </a:extLst>
          </p:cNvPr>
          <p:cNvSpPr txBox="1"/>
          <p:nvPr/>
        </p:nvSpPr>
        <p:spPr>
          <a:xfrm>
            <a:off x="3505200" y="4755472"/>
            <a:ext cx="3581400" cy="46935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Composición: 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100% Algodón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Ancho:</a:t>
            </a:r>
            <a:r>
              <a:rPr lang="es-MX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150 cm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Gramaje:</a:t>
            </a:r>
            <a:r>
              <a:rPr lang="es-MX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 123 g/m</a:t>
            </a:r>
            <a:r>
              <a:rPr lang="es-MX" sz="2400" b="0" i="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Textura: </a:t>
            </a:r>
            <a:r>
              <a:rPr lang="es-MX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Fina - No transparente - Suave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Aplicaciones: </a:t>
            </a:r>
            <a:r>
              <a:rPr lang="es-MX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Blusa - Camisa – Falda, Vestido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Estampado: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floral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Ligamento: </a:t>
            </a:r>
            <a:r>
              <a:rPr lang="es-MX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Tafetán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C11628F-B935-8452-B9F2-7A70C3C2EEAA}"/>
              </a:ext>
            </a:extLst>
          </p:cNvPr>
          <p:cNvSpPr txBox="1"/>
          <p:nvPr/>
        </p:nvSpPr>
        <p:spPr>
          <a:xfrm>
            <a:off x="7543800" y="2161991"/>
            <a:ext cx="9977117" cy="7325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spcBef>
                <a:spcPts val="600"/>
              </a:spcBef>
              <a:spcAft>
                <a:spcPts val="600"/>
              </a:spcAft>
            </a:pPr>
            <a:r>
              <a:rPr lang="es-419" sz="2400" b="1" i="0" u="none" strike="noStrike" baseline="0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Sección XI. </a:t>
            </a:r>
            <a:r>
              <a:rPr lang="es-MX" sz="2400" b="1" i="0" u="none" strike="noStrike" baseline="0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MATERIAS TEXTILES Y SUS MANUFACTURAS</a:t>
            </a:r>
          </a:p>
          <a:p>
            <a:pPr marL="108000">
              <a:spcBef>
                <a:spcPts val="600"/>
              </a:spcBef>
              <a:spcAft>
                <a:spcPts val="600"/>
              </a:spcAft>
            </a:pPr>
            <a:r>
              <a:rPr lang="es-419" sz="2400" b="1" i="0" u="none" strike="noStrike" baseline="0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Capítulo 52. Algodón </a:t>
            </a:r>
          </a:p>
          <a:p>
            <a:pPr marL="1798638" indent="-1706563">
              <a:spcBef>
                <a:spcPts val="600"/>
              </a:spcBef>
              <a:spcAft>
                <a:spcPts val="600"/>
              </a:spcAft>
            </a:pPr>
            <a:endParaRPr lang="es-419" sz="2400" b="1" dirty="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98638" indent="-1706563">
              <a:spcBef>
                <a:spcPts val="600"/>
              </a:spcBef>
              <a:spcAft>
                <a:spcPts val="600"/>
              </a:spcAft>
            </a:pPr>
            <a:r>
              <a:rPr lang="es-MX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52.08 </a:t>
            </a:r>
            <a:r>
              <a:rPr lang="es-MX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  <a:r>
              <a:rPr lang="es-MX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Tejidos de algodón con un contenido de algodón superior o igual al 85% en peso, de peso inferior o igual a 200 g/m². </a:t>
            </a:r>
            <a:r>
              <a:rPr lang="es-MX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</a:p>
          <a:p>
            <a:pPr marL="1798638" indent="-1706563">
              <a:spcBef>
                <a:spcPts val="600"/>
              </a:spcBef>
              <a:spcAft>
                <a:spcPts val="600"/>
              </a:spcAft>
            </a:pPr>
            <a:r>
              <a:rPr lang="es-419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5208.50 - 	Estampados</a:t>
            </a:r>
          </a:p>
          <a:p>
            <a:pPr marL="1798638" indent="-1706563">
              <a:spcBef>
                <a:spcPts val="600"/>
              </a:spcBef>
              <a:spcAft>
                <a:spcPts val="600"/>
              </a:spcAft>
            </a:pPr>
            <a:r>
              <a:rPr lang="es-MX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5208.52 -- De ligamento tafetán, de peso superior a 100 g/m². </a:t>
            </a:r>
          </a:p>
          <a:p>
            <a:pPr marL="108000" indent="-1077913">
              <a:spcBef>
                <a:spcPts val="600"/>
              </a:spcBef>
              <a:spcAft>
                <a:spcPts val="600"/>
              </a:spcAft>
            </a:pPr>
            <a:endParaRPr lang="es-MX" sz="2400" b="1" i="0" u="none" strike="noStrike" baseline="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048000" indent="-2955925">
              <a:spcBef>
                <a:spcPts val="600"/>
              </a:spcBef>
              <a:spcAft>
                <a:spcPts val="600"/>
              </a:spcAft>
            </a:pPr>
            <a:r>
              <a:rPr lang="es-419" sz="24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5208.52.01 00 	De ligam</a:t>
            </a:r>
            <a:r>
              <a:rPr lang="es-419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ento tafetán, de peso superior a 100 g/</a:t>
            </a:r>
            <a:r>
              <a:rPr lang="es-MX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m</a:t>
            </a:r>
            <a:r>
              <a:rPr lang="es-MX" sz="2400" b="1" i="0" baseline="30000" dirty="0">
                <a:solidFill>
                  <a:schemeClr val="accent1">
                    <a:lumMod val="75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2</a:t>
            </a:r>
            <a:endParaRPr lang="es-419" sz="2400" b="1" i="0" u="none" strike="noStrike" baseline="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08000">
              <a:spcBef>
                <a:spcPts val="600"/>
              </a:spcBef>
              <a:spcAft>
                <a:spcPts val="600"/>
              </a:spcAft>
            </a:pPr>
            <a:endParaRPr lang="es-419" sz="24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08000">
              <a:spcBef>
                <a:spcPts val="600"/>
              </a:spcBef>
              <a:spcAft>
                <a:spcPts val="600"/>
              </a:spcAft>
            </a:pPr>
            <a:r>
              <a:rPr lang="es-419" sz="2400" b="0" i="0" u="none" strike="noStrike" baseline="0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	</a:t>
            </a:r>
            <a:r>
              <a:rPr lang="es-419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M² 	10% 	Ex. 	</a:t>
            </a:r>
          </a:p>
          <a:p>
            <a:pPr marL="108000">
              <a:spcBef>
                <a:spcPts val="600"/>
              </a:spcBef>
              <a:spcAft>
                <a:spcPts val="600"/>
              </a:spcAft>
            </a:pPr>
            <a:r>
              <a:rPr lang="es-419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REG/ PROG:</a:t>
            </a:r>
          </a:p>
          <a:p>
            <a:pPr marL="108000">
              <a:spcBef>
                <a:spcPts val="600"/>
              </a:spcBef>
              <a:spcAft>
                <a:spcPts val="600"/>
              </a:spcAft>
            </a:pPr>
            <a:r>
              <a:rPr lang="es-419" sz="24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FR_II; CHT; PS5; PS4; IM_SEN; PERM; NOM; EMB; TLC</a:t>
            </a:r>
          </a:p>
        </p:txBody>
      </p:sp>
    </p:spTree>
    <p:extLst>
      <p:ext uri="{BB962C8B-B14F-4D97-AF65-F5344CB8AC3E}">
        <p14:creationId xmlns:p14="http://schemas.microsoft.com/office/powerpoint/2010/main" val="883372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E09ADB26-178E-5F84-831B-BE9295A4C6A3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EB2ACB6B-9098-0DCD-21C9-04A5957ABF72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TextBox 20">
            <a:extLst>
              <a:ext uri="{FF2B5EF4-FFF2-40B4-BE49-F238E27FC236}">
                <a16:creationId xmlns:a16="http://schemas.microsoft.com/office/drawing/2014/main" id="{F044FC33-1A64-D4B5-C492-9632A6248C48}"/>
              </a:ext>
            </a:extLst>
          </p:cNvPr>
          <p:cNvSpPr txBox="1"/>
          <p:nvPr/>
        </p:nvSpPr>
        <p:spPr>
          <a:xfrm>
            <a:off x="4851488" y="876300"/>
            <a:ext cx="8635912" cy="66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chemeClr val="accent1">
                    <a:lumMod val="75000"/>
                  </a:schemeClr>
                </a:solidFill>
                <a:latin typeface="Poppins Bold"/>
              </a:rPr>
              <a:t>CLASIFICACIÓN ARANCELARIA</a:t>
            </a:r>
          </a:p>
        </p:txBody>
      </p:sp>
      <p:sp>
        <p:nvSpPr>
          <p:cNvPr id="5" name="Marcador de contenido 7">
            <a:extLst>
              <a:ext uri="{FF2B5EF4-FFF2-40B4-BE49-F238E27FC236}">
                <a16:creationId xmlns:a16="http://schemas.microsoft.com/office/drawing/2014/main" id="{B755FC3A-0850-FA64-0D61-0FCF13C95C2F}"/>
              </a:ext>
            </a:extLst>
          </p:cNvPr>
          <p:cNvSpPr txBox="1">
            <a:spLocks/>
          </p:cNvSpPr>
          <p:nvPr/>
        </p:nvSpPr>
        <p:spPr>
          <a:xfrm>
            <a:off x="1582595" y="3818053"/>
            <a:ext cx="7162800" cy="40010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Inicio de los procesos de importación y de exportación</a:t>
            </a:r>
          </a:p>
          <a:p>
            <a:pPr marL="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Reflejo de la Política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comercial</a:t>
            </a:r>
          </a:p>
          <a:p>
            <a:pPr marL="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Formalidad del Despacho aduanero</a:t>
            </a:r>
          </a:p>
          <a:p>
            <a:pPr marL="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Viabilidad de la operación</a:t>
            </a:r>
          </a:p>
          <a:p>
            <a:pPr marL="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Consecuencias jurídicas</a:t>
            </a:r>
          </a:p>
          <a:p>
            <a:pPr marL="25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Legal estancia de las mercancías</a:t>
            </a:r>
          </a:p>
        </p:txBody>
      </p:sp>
      <p:sp>
        <p:nvSpPr>
          <p:cNvPr id="6" name="Marcador de texto 8">
            <a:extLst>
              <a:ext uri="{FF2B5EF4-FFF2-40B4-BE49-F238E27FC236}">
                <a16:creationId xmlns:a16="http://schemas.microsoft.com/office/drawing/2014/main" id="{F6391E10-9786-6AB0-668E-1D0BCB738874}"/>
              </a:ext>
            </a:extLst>
          </p:cNvPr>
          <p:cNvSpPr txBox="1">
            <a:spLocks/>
          </p:cNvSpPr>
          <p:nvPr/>
        </p:nvSpPr>
        <p:spPr>
          <a:xfrm>
            <a:off x="2536069" y="2523427"/>
            <a:ext cx="9972517" cy="914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Importancia de la Clasificación Arancelaria</a:t>
            </a:r>
          </a:p>
        </p:txBody>
      </p:sp>
      <p:sp>
        <p:nvSpPr>
          <p:cNvPr id="7" name="Marcador de contenido 4">
            <a:extLst>
              <a:ext uri="{FF2B5EF4-FFF2-40B4-BE49-F238E27FC236}">
                <a16:creationId xmlns:a16="http://schemas.microsoft.com/office/drawing/2014/main" id="{F1F7BE51-2D48-EC71-B471-99C7CE739D78}"/>
              </a:ext>
            </a:extLst>
          </p:cNvPr>
          <p:cNvSpPr txBox="1">
            <a:spLocks/>
          </p:cNvSpPr>
          <p:nvPr/>
        </p:nvSpPr>
        <p:spPr>
          <a:xfrm>
            <a:off x="10850992" y="3818053"/>
            <a:ext cx="6370208" cy="42972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fracción arancelaria es la forma universal de identificación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</a:p>
          <a:p>
            <a:pPr marL="10800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Para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conocer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</a:t>
            </a:r>
          </a:p>
          <a:p>
            <a:pPr marL="539750" indent="-452438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arancel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que debe pagar el producto al ingresar o salir del país, </a:t>
            </a:r>
          </a:p>
          <a:p>
            <a:pPr marL="539750" indent="-452438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y, las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regulaciones y  restricciones no arancelarias 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 debe cumplir, como medios de control y protección de la industria Nacional y sus ciudadanos.</a:t>
            </a:r>
            <a:endParaRPr lang="es-MX" sz="2400" b="1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8" name="Gráfico 7" descr="Mano con dedo índice apuntando a la derecha contorno">
            <a:extLst>
              <a:ext uri="{FF2B5EF4-FFF2-40B4-BE49-F238E27FC236}">
                <a16:creationId xmlns:a16="http://schemas.microsoft.com/office/drawing/2014/main" id="{904900EA-4E90-2622-7F94-F77E5E283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5440" y="4210392"/>
            <a:ext cx="1475914" cy="14759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096D2A4-83E9-35C1-C68E-6666C49E12FB}"/>
              </a:ext>
            </a:extLst>
          </p:cNvPr>
          <p:cNvSpPr txBox="1"/>
          <p:nvPr/>
        </p:nvSpPr>
        <p:spPr>
          <a:xfrm>
            <a:off x="1958772" y="9410700"/>
            <a:ext cx="8892220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defTabSz="846138">
              <a:tabLst>
                <a:tab pos="4129088" algn="l"/>
                <a:tab pos="5111750" algn="l"/>
              </a:tabLst>
            </a:pPr>
            <a:r>
              <a:rPr lang="pt-BR" sz="1800" b="1" i="0" u="none" strike="noStrike" baseline="0" dirty="0">
                <a:solidFill>
                  <a:schemeClr val="accent4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9201.20.01   00  Pianos de cola. 	</a:t>
            </a:r>
            <a:r>
              <a:rPr lang="pt-BR" sz="1800" b="1" i="0" u="none" strike="noStrike" baseline="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Pza</a:t>
            </a:r>
            <a:r>
              <a:rPr lang="pt-BR" sz="1800" b="1" i="0" u="none" strike="noStrike" baseline="0" dirty="0">
                <a:solidFill>
                  <a:schemeClr val="accent4">
                    <a:lumMod val="20000"/>
                    <a:lumOff val="80000"/>
                  </a:schemeClr>
                </a:solidFill>
                <a:latin typeface="Montserrat" panose="00000500000000000000" pitchFamily="2" charset="0"/>
              </a:rPr>
              <a:t> 	Ex. 	Ex. 	PS4; NOM; EMB </a:t>
            </a:r>
          </a:p>
        </p:txBody>
      </p:sp>
    </p:spTree>
    <p:extLst>
      <p:ext uri="{BB962C8B-B14F-4D97-AF65-F5344CB8AC3E}">
        <p14:creationId xmlns:p14="http://schemas.microsoft.com/office/powerpoint/2010/main" val="1752835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231BF95F-1445-24D6-4D71-8D9BE88F1C2B}"/>
              </a:ext>
            </a:extLst>
          </p:cNvPr>
          <p:cNvSpPr/>
          <p:nvPr/>
        </p:nvSpPr>
        <p:spPr>
          <a:xfrm>
            <a:off x="15952769" y="14935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6077AFE3-F59B-8F76-205A-7C6B4184E761}"/>
              </a:ext>
            </a:extLst>
          </p:cNvPr>
          <p:cNvSpPr/>
          <p:nvPr/>
        </p:nvSpPr>
        <p:spPr>
          <a:xfrm>
            <a:off x="271453" y="114300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88C25A8-8FF4-211E-C995-81B1BD4B72E8}"/>
              </a:ext>
            </a:extLst>
          </p:cNvPr>
          <p:cNvSpPr txBox="1">
            <a:spLocks/>
          </p:cNvSpPr>
          <p:nvPr/>
        </p:nvSpPr>
        <p:spPr>
          <a:xfrm>
            <a:off x="1905000" y="3022188"/>
            <a:ext cx="4673600" cy="132267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Libre Franklin"/>
                <a:cs typeface="Poppins" panose="00000500000000000000" pitchFamily="2" charset="0"/>
                <a:sym typeface="Libre Franklin"/>
              </a:rPr>
              <a:t>Sistema Armonizado de Designación y Codificación de Mercancías</a:t>
            </a:r>
            <a:endParaRPr lang="es-MX" sz="2400" dirty="0">
              <a:solidFill>
                <a:srgbClr val="00206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64E0FBF7-B19A-BD92-5945-D3B78F62F714}"/>
              </a:ext>
            </a:extLst>
          </p:cNvPr>
          <p:cNvSpPr txBox="1">
            <a:spLocks/>
          </p:cNvSpPr>
          <p:nvPr/>
        </p:nvSpPr>
        <p:spPr>
          <a:xfrm>
            <a:off x="7360920" y="3022188"/>
            <a:ext cx="9067800" cy="6324600"/>
          </a:xfrm>
          <a:prstGeom prst="rect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Clr>
                <a:srgbClr val="002060"/>
              </a:buClr>
              <a:buSzPts val="1800"/>
              <a:buFont typeface="Arial"/>
              <a:buNone/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El "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Sistema Armonizado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" o simplemente "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SA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" es una nomenclatura de usos múltiples de productos internacionales, elaborado por el Consejo de Cooperación Aduanera (CCA), llamado,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Organización Mundial de Aduanas (OMA)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.</a:t>
            </a:r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spcBef>
                <a:spcPts val="1000"/>
              </a:spcBef>
              <a:buClr>
                <a:srgbClr val="244061"/>
              </a:buClr>
              <a:buSzPts val="1800"/>
              <a:buFont typeface="Arial"/>
              <a:buNone/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Se conforma de: </a:t>
            </a:r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spcBef>
                <a:spcPts val="1000"/>
              </a:spcBef>
              <a:buClr>
                <a:srgbClr val="244061"/>
              </a:buClr>
              <a:buSzPts val="1800"/>
              <a:buFont typeface="Arial"/>
              <a:buNone/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21 Secciones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, 	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97 Capítulos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, </a:t>
            </a:r>
          </a:p>
          <a:p>
            <a:pPr marL="0" indent="0">
              <a:spcBef>
                <a:spcPts val="1000"/>
              </a:spcBef>
              <a:buClr>
                <a:srgbClr val="244061"/>
              </a:buClr>
              <a:buSzPts val="1800"/>
              <a:buFont typeface="Arial"/>
              <a:buNone/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1228 Partidas 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y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5612 Subpartidas 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o grupos de productos, cada uno identificado por un código de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Seis dígitos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, </a:t>
            </a:r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>
              <a:spcBef>
                <a:spcPts val="1000"/>
              </a:spcBef>
              <a:buClr>
                <a:srgbClr val="244061"/>
              </a:buClr>
              <a:buSzPts val="1800"/>
              <a:buFont typeface="Arial"/>
              <a:buNone/>
            </a:pP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dispuestos en una estructura jurídica y lógica, tiene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Notas Legales 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y cuenta con el apoyo de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Reglas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 bien definidas para lograr una clasificación uniforme a nivel mundial.</a:t>
            </a:r>
          </a:p>
          <a:p>
            <a:pPr marL="0" indent="0">
              <a:spcBef>
                <a:spcPts val="1000"/>
              </a:spcBef>
              <a:buClr>
                <a:srgbClr val="244061"/>
              </a:buClr>
              <a:buSzPts val="1800"/>
              <a:buFont typeface="Arial"/>
              <a:buNone/>
            </a:pPr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  <a:p>
            <a:pPr marL="0" indent="0">
              <a:spcBef>
                <a:spcPts val="1000"/>
              </a:spcBef>
              <a:buClr>
                <a:srgbClr val="244061"/>
              </a:buClr>
              <a:buSzPts val="1800"/>
              <a:buFont typeface="Arial"/>
              <a:buNone/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Actualización publicada el 7 junio 2022 en el DOF, con vigencia a partir del 4 diciembre 2022</a:t>
            </a:r>
          </a:p>
          <a:p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" name="Picture 4" descr="Que Es El Sistema Armonizado De Designación Y Codificación De Mercancías">
            <a:extLst>
              <a:ext uri="{FF2B5EF4-FFF2-40B4-BE49-F238E27FC236}">
                <a16:creationId xmlns:a16="http://schemas.microsoft.com/office/drawing/2014/main" id="{D425475B-BBC2-F023-E244-20483B574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520333"/>
            <a:ext cx="1905000" cy="279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50A2644-F144-C676-EBF0-254707733E1C}"/>
              </a:ext>
            </a:extLst>
          </p:cNvPr>
          <p:cNvSpPr txBox="1"/>
          <p:nvPr/>
        </p:nvSpPr>
        <p:spPr>
          <a:xfrm>
            <a:off x="6196604" y="987972"/>
            <a:ext cx="5867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Libre Franklin"/>
                <a:cs typeface="Poppins" panose="00000500000000000000" pitchFamily="2" charset="0"/>
                <a:sym typeface="Libre Franklin"/>
              </a:rPr>
              <a:t>Ley del Impuesto General de Importación y de Exportación</a:t>
            </a:r>
            <a:endParaRPr lang="es-419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DC447E9-FEF6-14C4-39A7-C66D0BA43052}"/>
              </a:ext>
            </a:extLst>
          </p:cNvPr>
          <p:cNvSpPr txBox="1"/>
          <p:nvPr/>
        </p:nvSpPr>
        <p:spPr>
          <a:xfrm>
            <a:off x="1513840" y="4533900"/>
            <a:ext cx="5455920" cy="1569660"/>
          </a:xfrm>
          <a:prstGeom prst="rect">
            <a:avLst/>
          </a:prstGeom>
          <a:solidFill>
            <a:srgbClr val="BDE3FF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82296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nivel nacional, se desglosa en Fracciones Arancelarias y </a:t>
            </a:r>
            <a:r>
              <a:rPr lang="es-ES" sz="2400" b="1" dirty="0" err="1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NICOs</a:t>
            </a:r>
            <a:r>
              <a:rPr lang="es-ES" sz="24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para identificar un producto o mercancía en forma particular.</a:t>
            </a:r>
          </a:p>
        </p:txBody>
      </p:sp>
    </p:spTree>
    <p:extLst>
      <p:ext uri="{BB962C8B-B14F-4D97-AF65-F5344CB8AC3E}">
        <p14:creationId xmlns:p14="http://schemas.microsoft.com/office/powerpoint/2010/main" val="2770286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391666F4-1A80-8144-63EC-1D92C8063B4A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BCD2A199-7034-DD2A-233C-0C10F753AF79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54D9230-66D7-2BA8-7F85-1DFC12B9352C}"/>
              </a:ext>
            </a:extLst>
          </p:cNvPr>
          <p:cNvSpPr txBox="1">
            <a:spLocks/>
          </p:cNvSpPr>
          <p:nvPr/>
        </p:nvSpPr>
        <p:spPr>
          <a:xfrm>
            <a:off x="5276352" y="613036"/>
            <a:ext cx="7735296" cy="100140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1" dirty="0">
                <a:solidFill>
                  <a:srgbClr val="0020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PROCEDIMIENTO PARA CLASIFICAR ARANCELARIAMENTE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F42A132A-EFC5-2773-233B-46672E9D459B}"/>
              </a:ext>
            </a:extLst>
          </p:cNvPr>
          <p:cNvSpPr txBox="1">
            <a:spLocks/>
          </p:cNvSpPr>
          <p:nvPr/>
        </p:nvSpPr>
        <p:spPr>
          <a:xfrm>
            <a:off x="8215904" y="3185160"/>
            <a:ext cx="8768754" cy="2876916"/>
          </a:xfrm>
          <a:prstGeom prst="rect">
            <a:avLst/>
          </a:prstGeom>
          <a:ln w="1905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7063" indent="-546100">
              <a:spcBef>
                <a:spcPts val="400"/>
              </a:spcBef>
              <a:spcAft>
                <a:spcPts val="400"/>
              </a:spcAft>
              <a:buFont typeface="Arial" pitchFamily="34" charset="0"/>
              <a:buNone/>
            </a:pP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Regla 1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.	</a:t>
            </a:r>
          </a:p>
          <a:p>
            <a:pPr marL="87313" indent="-6350">
              <a:spcBef>
                <a:spcPts val="400"/>
              </a:spcBef>
              <a:spcAft>
                <a:spcPts val="400"/>
              </a:spcAft>
              <a:buFont typeface="Arial" pitchFamily="34" charset="0"/>
              <a:buNone/>
            </a:pP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Los títulos de las Secciones, de los Capítulos o de los Subcapítulos solo tienen un valor indicativo, ya que </a:t>
            </a:r>
            <a:r>
              <a:rPr lang="es-MX" sz="2400" b="1" dirty="0">
                <a:solidFill>
                  <a:srgbClr val="244061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la clasificación está determinada legalmente por los textos de las partidas y de las Notas de Sección o de Capítulo</a:t>
            </a:r>
            <a:r>
              <a:rPr lang="es-MX" sz="2400" dirty="0">
                <a:solidFill>
                  <a:srgbClr val="244061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y, si no son contrarias a los textos de dichas partidas y Notas, de acuerdo con las Reglas siguientes: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D87C9A-5952-6029-DC14-AB80DEC15C2E}"/>
              </a:ext>
            </a:extLst>
          </p:cNvPr>
          <p:cNvSpPr txBox="1"/>
          <p:nvPr/>
        </p:nvSpPr>
        <p:spPr>
          <a:xfrm>
            <a:off x="1289646" y="3162300"/>
            <a:ext cx="5873154" cy="4093428"/>
          </a:xfrm>
          <a:prstGeom prst="rect">
            <a:avLst/>
          </a:prstGeom>
          <a:solidFill>
            <a:srgbClr val="BDE3FF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182880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Artículo 2o.- Las Reglas Generales y las Complementarias para la aplicación e interpretación de esta Ley, son las siguientes:</a:t>
            </a:r>
            <a:endParaRPr lang="es-419" sz="2400" b="1" dirty="0">
              <a:solidFill>
                <a:schemeClr val="accent1">
                  <a:lumMod val="50000"/>
                </a:schemeClr>
              </a:solidFill>
              <a:effectLst/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pPr marL="457200" indent="-274320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I.	Reglas Generales.</a:t>
            </a:r>
            <a:endParaRPr lang="es-419" sz="2400" b="1" dirty="0">
              <a:solidFill>
                <a:schemeClr val="accent1">
                  <a:lumMod val="50000"/>
                </a:schemeClr>
              </a:solidFill>
              <a:effectLst/>
              <a:latin typeface="Poppins" panose="00000500000000000000" pitchFamily="2" charset="0"/>
              <a:ea typeface="Times New Roman" panose="02020603050405020304" pitchFamily="18" charset="0"/>
              <a:cs typeface="Poppins" panose="00000500000000000000" pitchFamily="2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La clasificación de mercancías en la Tarifa de la Ley de los Impuestos Generales de Importación y de Exportación se regirá por las reglas siguientes:</a:t>
            </a:r>
            <a:endParaRPr lang="es-419" sz="2400" b="1" dirty="0">
              <a:solidFill>
                <a:schemeClr val="accent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CDF0B66-D641-D0A1-EE15-C396327DD58C}"/>
              </a:ext>
            </a:extLst>
          </p:cNvPr>
          <p:cNvSpPr txBox="1"/>
          <p:nvPr/>
        </p:nvSpPr>
        <p:spPr>
          <a:xfrm>
            <a:off x="8200664" y="7333043"/>
            <a:ext cx="3587154" cy="21698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Sección XV.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METALES COMUNES Y MANUFACTURAS DE ESTOS METALES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Capítulo 72.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Fundición, hierro y acero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4F7535D-33EF-1522-CB8B-32A96B973094}"/>
              </a:ext>
            </a:extLst>
          </p:cNvPr>
          <p:cNvSpPr txBox="1"/>
          <p:nvPr/>
        </p:nvSpPr>
        <p:spPr>
          <a:xfrm>
            <a:off x="13011648" y="7325423"/>
            <a:ext cx="3973010" cy="209288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22313" indent="-722313">
              <a:spcBef>
                <a:spcPts val="300"/>
              </a:spcBef>
              <a:spcAft>
                <a:spcPts val="300"/>
              </a:spcAft>
            </a:pP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72.17 	Alambre de hierro o acero sin alear.</a:t>
            </a:r>
          </a:p>
          <a:p>
            <a:pPr marL="722313" indent="-722313">
              <a:spcBef>
                <a:spcPts val="300"/>
              </a:spcBef>
              <a:spcAft>
                <a:spcPts val="300"/>
              </a:spcAft>
            </a:pP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72.23 	Alambre de acero inoxidable</a:t>
            </a:r>
          </a:p>
          <a:p>
            <a:pPr marL="722313" indent="-722313">
              <a:spcBef>
                <a:spcPts val="300"/>
              </a:spcBef>
              <a:spcAft>
                <a:spcPts val="300"/>
              </a:spcAft>
            </a:pPr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72.29 	Alambre de los demás aceros aleados</a:t>
            </a:r>
          </a:p>
        </p:txBody>
      </p:sp>
      <p:pic>
        <p:nvPicPr>
          <p:cNvPr id="1026" name="Picture 2" descr="Alambre galvanizado - Venta de Alambre de acero | Aceros Crea">
            <a:extLst>
              <a:ext uri="{FF2B5EF4-FFF2-40B4-BE49-F238E27FC236}">
                <a16:creationId xmlns:a16="http://schemas.microsoft.com/office/drawing/2014/main" id="{ED6F8F8D-233D-BA5C-7A6A-012BF5D43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7664543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0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DC082F29-316E-FE0B-E42F-6E3C03B4F58C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23279C15-CFD2-8EA9-B2F0-4D6E13B37015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566B6E-B1E9-10D4-DD72-FB442692F1C1}"/>
              </a:ext>
            </a:extLst>
          </p:cNvPr>
          <p:cNvSpPr txBox="1"/>
          <p:nvPr/>
        </p:nvSpPr>
        <p:spPr>
          <a:xfrm>
            <a:off x="1905000" y="1678449"/>
            <a:ext cx="6172200" cy="5760551"/>
          </a:xfrm>
          <a:prstGeom prst="rect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pPr marL="82296" indent="0">
              <a:spcBef>
                <a:spcPts val="0"/>
              </a:spcBef>
              <a:buClr>
                <a:srgbClr val="244061"/>
              </a:buClr>
              <a:buSzPts val="22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REGLA 2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.	</a:t>
            </a:r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2296" indent="0">
              <a:spcBef>
                <a:spcPts val="440"/>
              </a:spcBef>
              <a:buClr>
                <a:schemeClr val="dk1"/>
              </a:buClr>
              <a:buSzPts val="2200"/>
              <a:buFont typeface="Arial" panose="020B0604020202020204" pitchFamily="34" charset="0"/>
              <a:buNone/>
            </a:pPr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ea typeface="Arial Narrow"/>
              <a:cs typeface="Poppins" panose="00000500000000000000" pitchFamily="2" charset="0"/>
              <a:sym typeface="Arial Narrow"/>
            </a:endParaRPr>
          </a:p>
          <a:p>
            <a:pPr marL="542925" indent="-461963">
              <a:spcBef>
                <a:spcPts val="600"/>
              </a:spcBef>
              <a:spcAft>
                <a:spcPts val="600"/>
              </a:spcAft>
              <a:buClr>
                <a:srgbClr val="244061"/>
              </a:buClr>
              <a:buSzPts val="22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a)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	Cualquier referencia a un artículo en una partida determinada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alcanza al artículo incluso incompleto o sin terminar, siempre que éste presente las características esenciales del artículo completo o terminado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. Alcanza también al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artículo completo o terminado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, o considerado como tal en virtud de las disposiciones precedentes,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cuando se presente desmontado o sin montar todavía.</a:t>
            </a:r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8B62A8-686B-7F7E-6BC4-7343F0133314}"/>
              </a:ext>
            </a:extLst>
          </p:cNvPr>
          <p:cNvSpPr txBox="1"/>
          <p:nvPr/>
        </p:nvSpPr>
        <p:spPr>
          <a:xfrm>
            <a:off x="10210800" y="1750328"/>
            <a:ext cx="6172200" cy="5632311"/>
          </a:xfrm>
          <a:prstGeom prst="rect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endParaRPr lang="es-MX" sz="2400" dirty="0">
              <a:solidFill>
                <a:schemeClr val="accent1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55600" indent="-355600"/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b)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Cualquier referencia a una materia en una partida determinada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alcanza a dicha materia incluso mezclada o asociada con otras materias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Asimismo, cualquier referencia a las manufacturas de una materia determinada alcanza también a las constituidas total o parcialmente por dicha materia.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clasificación 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 estos productos 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mezclados o de estos artículos compuestos 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 efectuará de acuerdo con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los principios enunciados en la Regla 3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8425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E09ADB26-178E-5F84-831B-BE9295A4C6A3}"/>
              </a:ext>
            </a:extLst>
          </p:cNvPr>
          <p:cNvSpPr/>
          <p:nvPr/>
        </p:nvSpPr>
        <p:spPr>
          <a:xfrm>
            <a:off x="15952769" y="114300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3" name="Freeform 12">
            <a:extLst>
              <a:ext uri="{FF2B5EF4-FFF2-40B4-BE49-F238E27FC236}">
                <a16:creationId xmlns:a16="http://schemas.microsoft.com/office/drawing/2014/main" id="{EB2ACB6B-9098-0DCD-21C9-04A5957ABF72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419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C19F5A3-5043-8B28-0426-6A3FBC7B0764}"/>
              </a:ext>
            </a:extLst>
          </p:cNvPr>
          <p:cNvSpPr txBox="1"/>
          <p:nvPr/>
        </p:nvSpPr>
        <p:spPr>
          <a:xfrm>
            <a:off x="1219200" y="2171700"/>
            <a:ext cx="7543800" cy="7186583"/>
          </a:xfrm>
          <a:prstGeom prst="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>
            <a:spAutoFit/>
          </a:bodyPr>
          <a:lstStyle/>
          <a:p>
            <a:pPr marL="1162050" indent="-1081088">
              <a:spcBef>
                <a:spcPts val="0"/>
              </a:spcBef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Regla 3.	Cuando una mercancía pudiera clasificarse, en principio, en dos o más partidas por aplicación de la Regla 2 b) o en cualquier otro caso, la clasificación se efectuará como sigue:</a:t>
            </a:r>
          </a:p>
          <a:p>
            <a:pPr marL="269875" indent="-269875">
              <a:spcBef>
                <a:spcPts val="600"/>
              </a:spcBef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a)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	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La partida con descripción más específica tendrá prioridad sobre las partidas de alcance más genérico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. Sin embargo, cuando dos o más partidas se refieran, cada una, solamente a una parte de las materias que constituyen un producto mezclado o un artículo compuesto o solamente a una parte de los artículos en el caso de mercancías presentadas en juegos o surtidos acondicionados para la venta al por menor, tales partidas deben considerarse igualmente específicas para dicho producto o artículo, incluso si una de ellas lo describe de manera más precisa o completa;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C6190C-F9B5-C788-27F5-DF3C5EBCE7E6}"/>
              </a:ext>
            </a:extLst>
          </p:cNvPr>
          <p:cNvSpPr txBox="1"/>
          <p:nvPr/>
        </p:nvSpPr>
        <p:spPr>
          <a:xfrm>
            <a:off x="9906000" y="2164080"/>
            <a:ext cx="7162800" cy="6155531"/>
          </a:xfrm>
          <a:prstGeom prst="rect">
            <a:avLst/>
          </a:prstGeom>
          <a:noFill/>
          <a:ln w="19050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pPr marL="444500" indent="-363538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b)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	Los </a:t>
            </a: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productos mezclados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, las manufacturas compuestas de materias diferentes o constituidas por la </a:t>
            </a: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unión de artículos diferentes 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y las </a:t>
            </a: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mercancías presentadas en juegos o surtidos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acondicionados para la venta al por menor, cuya clasificación no pueda efectuarse aplicando la Regla 3 a),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se clasifican según la materia o con el artículo que les confiera su carácter esencial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, si fuera posible determinarlo;</a:t>
            </a:r>
          </a:p>
          <a:p>
            <a:pPr marL="444500" indent="-363538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2000"/>
              <a:buFont typeface="Arial" panose="020B0604020202020204" pitchFamily="34" charset="0"/>
              <a:buNone/>
            </a:pP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c)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	Cuando las Reglas 3 a) y 3 b) no permitan efectuar la clasificación, la mercancía </a:t>
            </a:r>
            <a:r>
              <a:rPr lang="es-MX" sz="2400" b="1" dirty="0">
                <a:solidFill>
                  <a:srgbClr val="0070C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se clasificará en la última partida</a:t>
            </a:r>
            <a:r>
              <a:rPr lang="es-MX" sz="2400" b="1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 por orden de numeración entre las susceptibles de tenerse razonablemente en cuenta</a:t>
            </a:r>
            <a:r>
              <a:rPr lang="es-MX" sz="2400" dirty="0">
                <a:solidFill>
                  <a:srgbClr val="002060"/>
                </a:solidFill>
                <a:latin typeface="Poppins" panose="00000500000000000000" pitchFamily="2" charset="0"/>
                <a:ea typeface="Arial Narrow"/>
                <a:cs typeface="Poppins" panose="00000500000000000000" pitchFamily="2" charset="0"/>
                <a:sym typeface="Arial Narrow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1073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1856</Words>
  <Application>Microsoft Macintosh PowerPoint</Application>
  <PresentationFormat>Personalizado</PresentationFormat>
  <Paragraphs>100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4" baseType="lpstr">
      <vt:lpstr>Arial</vt:lpstr>
      <vt:lpstr>Arial Nova</vt:lpstr>
      <vt:lpstr>League Spartan</vt:lpstr>
      <vt:lpstr>Poppins Bold</vt:lpstr>
      <vt:lpstr>Hind Guntur Medium</vt:lpstr>
      <vt:lpstr>Poppins</vt:lpstr>
      <vt:lpstr>Aptos</vt:lpstr>
      <vt:lpstr>Poppins Semi-Bold</vt:lpstr>
      <vt:lpstr>Montserrat</vt:lpstr>
      <vt:lpstr>Calibri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cp:lastModifiedBy>ANDRES ROHDE PONCE</cp:lastModifiedBy>
  <cp:revision>3</cp:revision>
  <dcterms:created xsi:type="dcterms:W3CDTF">2006-08-16T00:00:00Z</dcterms:created>
  <dcterms:modified xsi:type="dcterms:W3CDTF">2024-04-16T21:58:13Z</dcterms:modified>
  <dc:identifier>DAF-So8cViw</dc:identifier>
</cp:coreProperties>
</file>