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68" r:id="rId4"/>
    <p:sldId id="269" r:id="rId5"/>
    <p:sldId id="267" r:id="rId6"/>
    <p:sldId id="276" r:id="rId7"/>
    <p:sldId id="270" r:id="rId8"/>
    <p:sldId id="271" r:id="rId9"/>
    <p:sldId id="277" r:id="rId10"/>
    <p:sldId id="272" r:id="rId11"/>
    <p:sldId id="273" r:id="rId12"/>
    <p:sldId id="275" r:id="rId13"/>
    <p:sldId id="274" r:id="rId14"/>
  </p:sldIdLst>
  <p:sldSz cx="18288000" cy="10287000"/>
  <p:notesSz cx="6858000" cy="9144000"/>
  <p:embeddedFontLst>
    <p:embeddedFont>
      <p:font typeface="Hind Guntur Medium" panose="020B0502040204020203" pitchFamily="2" charset="0"/>
      <p:regular r:id="rId16"/>
    </p:embeddedFont>
    <p:embeddedFont>
      <p:font typeface="League Spartan" panose="020B0604020202020204" charset="0"/>
      <p:regular r:id="rId17"/>
      <p:bold r:id="rId18"/>
    </p:embeddedFont>
    <p:embeddedFont>
      <p:font typeface="Poppins Bold" panose="020B0604020202020204" charset="0"/>
      <p:regular r:id="rId19"/>
      <p:bold r:id="rId20"/>
    </p:embeddedFont>
    <p:embeddedFont>
      <p:font typeface="Poppins Semi-Bold" panose="020B060402020202020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 autoAdjust="0"/>
    <p:restoredTop sz="94609" autoAdjust="0"/>
  </p:normalViewPr>
  <p:slideViewPr>
    <p:cSldViewPr>
      <p:cViewPr varScale="1">
        <p:scale>
          <a:sx n="41" d="100"/>
          <a:sy n="41" d="100"/>
        </p:scale>
        <p:origin x="18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05FA67-6594-4D87-92E9-C03F40AB3BF2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CEDCF-D0A4-438E-BFE1-5881B26985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742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CEDCF-D0A4-438E-BFE1-5881B2698575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9047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4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11.png"/><Relationship Id="rId10" Type="http://schemas.openxmlformats.org/officeDocument/2006/relationships/image" Target="../media/image17.jp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21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1693" y="-37427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7413" r="-401"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" name="Group 3"/>
          <p:cNvGrpSpPr/>
          <p:nvPr/>
        </p:nvGrpSpPr>
        <p:grpSpPr>
          <a:xfrm>
            <a:off x="-7033400" y="-4516578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8" name="TextBox 18"/>
          <p:cNvSpPr txBox="1"/>
          <p:nvPr/>
        </p:nvSpPr>
        <p:spPr>
          <a:xfrm>
            <a:off x="135320" y="2433614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8709" y="6967394"/>
            <a:ext cx="7843206" cy="1193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b="1" dirty="0">
                <a:solidFill>
                  <a:srgbClr val="7030A0"/>
                </a:solidFill>
                <a:latin typeface="Hind Guntur Medium"/>
              </a:rPr>
              <a:t>Julio César Ortiz – </a:t>
            </a:r>
            <a:r>
              <a:rPr lang="en-US" sz="3999" b="1" dirty="0" err="1">
                <a:solidFill>
                  <a:srgbClr val="7030A0"/>
                </a:solidFill>
                <a:latin typeface="Hind Guntur Medium"/>
              </a:rPr>
              <a:t>Gerente</a:t>
            </a:r>
            <a:r>
              <a:rPr lang="en-US" sz="3999" b="1" dirty="0">
                <a:solidFill>
                  <a:srgbClr val="7030A0"/>
                </a:solidFill>
                <a:latin typeface="Hind Guntur Medium"/>
              </a:rPr>
              <a:t> Nacional de </a:t>
            </a:r>
            <a:r>
              <a:rPr lang="en-US" sz="3999" b="1" dirty="0" err="1">
                <a:solidFill>
                  <a:srgbClr val="7030A0"/>
                </a:solidFill>
                <a:latin typeface="Hind Guntur Medium"/>
              </a:rPr>
              <a:t>Consultoría</a:t>
            </a:r>
            <a:r>
              <a:rPr lang="en-US" sz="3999" b="1" dirty="0">
                <a:solidFill>
                  <a:srgbClr val="7030A0"/>
                </a:solidFill>
                <a:latin typeface="Hind Guntur Medium"/>
              </a:rPr>
              <a:t> </a:t>
            </a:r>
            <a:r>
              <a:rPr lang="en-US" sz="3999" b="1" dirty="0" err="1">
                <a:solidFill>
                  <a:srgbClr val="7030A0"/>
                </a:solidFill>
                <a:latin typeface="Hind Guntur Medium"/>
              </a:rPr>
              <a:t>en</a:t>
            </a:r>
            <a:r>
              <a:rPr lang="en-US" sz="3999" b="1" dirty="0">
                <a:solidFill>
                  <a:srgbClr val="7030A0"/>
                </a:solidFill>
                <a:latin typeface="Hind Guntur Medium"/>
              </a:rPr>
              <a:t> AJR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8003" y="5397020"/>
            <a:ext cx="8635912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Casos y </a:t>
            </a:r>
            <a:r>
              <a:rPr lang="en-US" sz="4500" spc="-135" dirty="0" err="1">
                <a:solidFill>
                  <a:srgbClr val="004AAD"/>
                </a:solidFill>
                <a:latin typeface="Poppins Bold"/>
              </a:rPr>
              <a:t>Criterios</a:t>
            </a:r>
            <a:r>
              <a:rPr lang="en-US" sz="4500" spc="-135" dirty="0">
                <a:solidFill>
                  <a:srgbClr val="004AAD"/>
                </a:solidFill>
                <a:latin typeface="Poppins Bold"/>
              </a:rPr>
              <a:t> de Contabilidad </a:t>
            </a:r>
            <a:r>
              <a:rPr lang="en-US" sz="4500" spc="-135" dirty="0" err="1">
                <a:solidFill>
                  <a:srgbClr val="004AAD"/>
                </a:solidFill>
                <a:latin typeface="Poppins Bold"/>
              </a:rPr>
              <a:t>Aduanera</a:t>
            </a:r>
            <a:endParaRPr lang="en-US" sz="4500" spc="-135" dirty="0">
              <a:solidFill>
                <a:srgbClr val="004AAD"/>
              </a:solidFill>
              <a:latin typeface="Poppi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17 o Jueves 18 de </a:t>
            </a: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4169636" y="800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rm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4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59 de la Ley Aduanera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0464F53-0DE9-6CDB-7793-25A9979E7E58}"/>
              </a:ext>
            </a:extLst>
          </p:cNvPr>
          <p:cNvSpPr txBox="1"/>
          <p:nvPr/>
        </p:nvSpPr>
        <p:spPr>
          <a:xfrm>
            <a:off x="1289646" y="2003600"/>
            <a:ext cx="16029082" cy="21133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just"/>
            <a:r>
              <a:rPr lang="es-MX" sz="3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MX" sz="3400" b="1" dirty="0">
                <a:latin typeface="Arial" panose="020B0604020202020204" pitchFamily="34" charset="0"/>
                <a:cs typeface="Arial" panose="020B0604020202020204" pitchFamily="34" charset="0"/>
              </a:rPr>
              <a:t>Artículo 59-</a:t>
            </a:r>
            <a:r>
              <a:rPr lang="es-MX" sz="3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s-MX" sz="3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Quienes introduzcan o extraigan mercancías del territorio nacional deberán cumplir, sin perjuicio de las demás obligaciones previstas en esta Ley, con las siguientes: </a:t>
            </a:r>
            <a:endParaRPr lang="es-MX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3E3F7CB-64F8-2B5B-3111-07321700BD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9646" y="4965044"/>
            <a:ext cx="17088590" cy="299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51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4169636" y="800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4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81 de la </a:t>
            </a:r>
            <a:r>
              <a:rPr lang="es-MX" sz="45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</a:t>
            </a:r>
            <a:r>
              <a:rPr lang="es-MX" sz="4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Ley Aduanera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88A7249-F09D-DE8B-459C-B1CB782BFE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3000" y="2056931"/>
            <a:ext cx="14702185" cy="6771833"/>
          </a:xfrm>
          <a:prstGeom prst="rect">
            <a:avLst/>
          </a:prstGeom>
        </p:spPr>
      </p:pic>
      <p:sp>
        <p:nvSpPr>
          <p:cNvPr id="16" name="Título 1">
            <a:extLst>
              <a:ext uri="{FF2B5EF4-FFF2-40B4-BE49-F238E27FC236}">
                <a16:creationId xmlns:a16="http://schemas.microsoft.com/office/drawing/2014/main" id="{BD915C75-24C2-EE1F-FD59-2D2B42CA2B70}"/>
              </a:ext>
            </a:extLst>
          </p:cNvPr>
          <p:cNvSpPr txBox="1"/>
          <p:nvPr/>
        </p:nvSpPr>
        <p:spPr>
          <a:xfrm>
            <a:off x="8996692" y="8420100"/>
            <a:ext cx="9144000" cy="76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5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de junio del 2015       </a:t>
            </a:r>
          </a:p>
        </p:txBody>
      </p:sp>
    </p:spTree>
    <p:extLst>
      <p:ext uri="{BB962C8B-B14F-4D97-AF65-F5344CB8AC3E}">
        <p14:creationId xmlns:p14="http://schemas.microsoft.com/office/powerpoint/2010/main" val="2525462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4169636" y="800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rm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4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Ley Aduanera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BF4CDF6-54CD-F0B7-0CF3-57636ED8B3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3298" y="3376260"/>
            <a:ext cx="17581404" cy="212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99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4169636" y="800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7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GRACIAS!!!!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3D57A5A-8BF0-C791-5A15-7B2056B6EC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89673" y="2657895"/>
            <a:ext cx="4838758" cy="5113689"/>
          </a:xfrm>
          <a:prstGeom prst="rect">
            <a:avLst/>
          </a:prstGeom>
        </p:spPr>
      </p:pic>
      <p:sp>
        <p:nvSpPr>
          <p:cNvPr id="14" name="Rectangle 3">
            <a:extLst>
              <a:ext uri="{FF2B5EF4-FFF2-40B4-BE49-F238E27FC236}">
                <a16:creationId xmlns:a16="http://schemas.microsoft.com/office/drawing/2014/main" id="{F352FE03-ABF7-17FC-CB34-EB3D8A1299BC}"/>
              </a:ext>
            </a:extLst>
          </p:cNvPr>
          <p:cNvSpPr/>
          <p:nvPr/>
        </p:nvSpPr>
        <p:spPr>
          <a:xfrm>
            <a:off x="1041984" y="3475523"/>
            <a:ext cx="1109090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Julio César Ortiz</a:t>
            </a:r>
          </a:p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Gerente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Nacional de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Consultoría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julioortiz@ajr.com.mx</a:t>
            </a:r>
          </a:p>
          <a:p>
            <a:pPr algn="ctr"/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M: 4425927041</a:t>
            </a:r>
          </a:p>
        </p:txBody>
      </p:sp>
    </p:spTree>
    <p:extLst>
      <p:ext uri="{BB962C8B-B14F-4D97-AF65-F5344CB8AC3E}">
        <p14:creationId xmlns:p14="http://schemas.microsoft.com/office/powerpoint/2010/main" val="368639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B7215831-60FC-0C3B-6585-84F89083F602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1F0BAE3-355E-380E-75C5-4B14E59DDB35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B9BA3607-0C53-E57F-E75B-E122A1239A0D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2B448FA2-5D9C-BF70-74ED-A71F1215B8EE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595DD323-D66A-DFB0-CE96-6752F406FADE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8E6BCBE4-745D-9909-E491-6DF3B8D1A67B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F2981332-208B-97ED-D9E8-694E8FBEFBF9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8A7CD36F-DDC9-9D6F-6D11-0465095FFC27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pic>
        <p:nvPicPr>
          <p:cNvPr id="14" name="object 2">
            <a:extLst>
              <a:ext uri="{FF2B5EF4-FFF2-40B4-BE49-F238E27FC236}">
                <a16:creationId xmlns:a16="http://schemas.microsoft.com/office/drawing/2014/main" id="{664B3EB9-F9A8-8EA5-7D41-8DCFCF0FC006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62200" y="4178579"/>
            <a:ext cx="13563600" cy="964921"/>
          </a:xfrm>
          <a:prstGeom prst="rect">
            <a:avLst/>
          </a:prstGeom>
        </p:spPr>
      </p:pic>
      <p:pic>
        <p:nvPicPr>
          <p:cNvPr id="15" name="object 3">
            <a:extLst>
              <a:ext uri="{FF2B5EF4-FFF2-40B4-BE49-F238E27FC236}">
                <a16:creationId xmlns:a16="http://schemas.microsoft.com/office/drawing/2014/main" id="{B34EA9FF-B665-A627-63E5-FFB9E148EE81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546346" y="2230243"/>
            <a:ext cx="13333425" cy="101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5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2FB3179E-F894-3930-5C85-67C4A5DD6F6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1562100"/>
            <a:ext cx="13639800" cy="4146580"/>
          </a:xfrm>
          <a:prstGeom prst="rect">
            <a:avLst/>
          </a:prstGeom>
        </p:spPr>
      </p:pic>
      <p:sp>
        <p:nvSpPr>
          <p:cNvPr id="3" name="Freeform 10">
            <a:extLst>
              <a:ext uri="{FF2B5EF4-FFF2-40B4-BE49-F238E27FC236}">
                <a16:creationId xmlns:a16="http://schemas.microsoft.com/office/drawing/2014/main" id="{1AEC8A8F-3A28-B750-43F0-ED565847E096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F70A88B7-5707-310C-0F81-3828E46948C0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29CEFF79-ADD9-9A8C-737E-7EF4BC6D6F56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EBC3F087-B9F2-CC56-C9FD-1409ED9DDE4A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282FD0BF-F32D-1E6A-2010-E3FE2C8214A9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16463935-4378-A21B-6684-222FAD728A30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0206BFF1-D7E9-F9BD-BCD5-3FC9E0718DD7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227445E3-8A27-50B6-3F03-3E634D91EE3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993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4E23DF8-B172-217D-6838-75C61B204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625" y="2019300"/>
            <a:ext cx="16077488" cy="5181600"/>
          </a:xfrm>
          <a:prstGeom prst="rect">
            <a:avLst/>
          </a:prstGeom>
        </p:spPr>
      </p:pic>
      <p:sp>
        <p:nvSpPr>
          <p:cNvPr id="3" name="Freeform 10">
            <a:extLst>
              <a:ext uri="{FF2B5EF4-FFF2-40B4-BE49-F238E27FC236}">
                <a16:creationId xmlns:a16="http://schemas.microsoft.com/office/drawing/2014/main" id="{9764F18C-1857-983B-4190-0E39C3848CF6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1">
            <a:extLst>
              <a:ext uri="{FF2B5EF4-FFF2-40B4-BE49-F238E27FC236}">
                <a16:creationId xmlns:a16="http://schemas.microsoft.com/office/drawing/2014/main" id="{E66194CB-D597-1725-3B4E-0A915DA90078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E8D7ED36-C355-E8F0-BE7C-02876F31AEC0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78AB490F-02DD-298E-681B-4541D655DF88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F230B133-C4E6-6268-83D3-025A7AF7D196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5">
            <a:extLst>
              <a:ext uri="{FF2B5EF4-FFF2-40B4-BE49-F238E27FC236}">
                <a16:creationId xmlns:a16="http://schemas.microsoft.com/office/drawing/2014/main" id="{744D38A9-C15A-10BA-8677-574917A36529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6">
            <a:extLst>
              <a:ext uri="{FF2B5EF4-FFF2-40B4-BE49-F238E27FC236}">
                <a16:creationId xmlns:a16="http://schemas.microsoft.com/office/drawing/2014/main" id="{9D67A423-96C7-22C8-4FFA-212DE0AABD96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D2EEBACC-02B0-772E-CA51-80AEAA1EFFEA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3372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pic>
        <p:nvPicPr>
          <p:cNvPr id="10" name="object 3">
            <a:extLst>
              <a:ext uri="{FF2B5EF4-FFF2-40B4-BE49-F238E27FC236}">
                <a16:creationId xmlns:a16="http://schemas.microsoft.com/office/drawing/2014/main" id="{8225D82E-87A1-7BAF-1CA4-7944CC21BF1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55674" y="998067"/>
            <a:ext cx="14852517" cy="134754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D8D2329-EA91-F40A-6B91-9F36962E92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73123" y="1852068"/>
            <a:ext cx="15390440" cy="707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35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3962400" y="3086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1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de diciembre del 2013…</a:t>
            </a:r>
          </a:p>
        </p:txBody>
      </p:sp>
    </p:spTree>
    <p:extLst>
      <p:ext uri="{BB962C8B-B14F-4D97-AF65-F5344CB8AC3E}">
        <p14:creationId xmlns:p14="http://schemas.microsoft.com/office/powerpoint/2010/main" val="858038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4169636" y="800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rm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4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6 de la Ley Aduanera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0464F53-0DE9-6CDB-7793-25A9979E7E58}"/>
              </a:ext>
            </a:extLst>
          </p:cNvPr>
          <p:cNvSpPr txBox="1"/>
          <p:nvPr/>
        </p:nvSpPr>
        <p:spPr>
          <a:xfrm>
            <a:off x="1289646" y="2225985"/>
            <a:ext cx="16029082" cy="59606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just"/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MX" sz="3200" b="1" dirty="0">
                <a:latin typeface="Arial" panose="020B0604020202020204" pitchFamily="34" charset="0"/>
                <a:cs typeface="Arial" panose="020B0604020202020204" pitchFamily="34" charset="0"/>
              </a:rPr>
              <a:t>Artículo 6- </a:t>
            </a: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..…</a:t>
            </a:r>
          </a:p>
          <a:p>
            <a:pPr algn="just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</a:p>
          <a:p>
            <a:pPr algn="just"/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..…</a:t>
            </a:r>
          </a:p>
          <a:p>
            <a:pPr algn="just"/>
            <a:r>
              <a:rPr lang="es-MX" sz="3200" dirty="0">
                <a:highlight>
                  <a:srgbClr val="FF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El documento electrónico o digital recibido en el sistema electrónico aduanero tendrá pleno valor legal y probatorio y se deberá conservar por los obligados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en el formato en que se haya generado y en el expediente electrónico, en los lugares y </a:t>
            </a:r>
            <a:r>
              <a:rPr lang="es-MX" sz="3200" dirty="0">
                <a:highlight>
                  <a:srgbClr val="FF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por los plazos establecidos en el Código Fiscal de la Federación, como parte de la contabilidad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, debiéndose poner a disposición de la autoridad fiscal cuando lo requiera para efectos de su competencia, incluso para cotejo o compulsa con la información en datos o documentos relacionada. </a:t>
            </a:r>
          </a:p>
        </p:txBody>
      </p:sp>
    </p:spTree>
    <p:extLst>
      <p:ext uri="{BB962C8B-B14F-4D97-AF65-F5344CB8AC3E}">
        <p14:creationId xmlns:p14="http://schemas.microsoft.com/office/powerpoint/2010/main" val="1014943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4169636" y="800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rIns="22860">
            <a:norm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4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Artículo 59 de la Ley Aduanera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0464F53-0DE9-6CDB-7793-25A9979E7E58}"/>
              </a:ext>
            </a:extLst>
          </p:cNvPr>
          <p:cNvSpPr txBox="1"/>
          <p:nvPr/>
        </p:nvSpPr>
        <p:spPr>
          <a:xfrm>
            <a:off x="1289646" y="2003600"/>
            <a:ext cx="16029082" cy="21133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just"/>
            <a:r>
              <a:rPr lang="es-MX" sz="3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MX" sz="3400" b="1" dirty="0">
                <a:latin typeface="Arial" panose="020B0604020202020204" pitchFamily="34" charset="0"/>
                <a:cs typeface="Arial" panose="020B0604020202020204" pitchFamily="34" charset="0"/>
              </a:rPr>
              <a:t>Artículo 59-</a:t>
            </a:r>
            <a:r>
              <a:rPr lang="es-MX" sz="3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s-MX" sz="3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Quienes introduzcan o extraigan mercancías del territorio nacional deberán cumplir, sin perjuicio de las demás obligaciones previstas en esta Ley, con las siguientes: </a:t>
            </a:r>
            <a:endParaRPr lang="es-MX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05A02CF-F7FA-D992-0C25-D07B190AAB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1680" y="3741198"/>
            <a:ext cx="15235429" cy="550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35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DC2C072-020B-605D-EEEE-298A7DEB7B10}"/>
              </a:ext>
            </a:extLst>
          </p:cNvPr>
          <p:cNvSpPr/>
          <p:nvPr/>
        </p:nvSpPr>
        <p:spPr>
          <a:xfrm>
            <a:off x="12730356" y="9170641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CC477A00-957D-6A82-D53E-4EBC9EF0995C}"/>
              </a:ext>
            </a:extLst>
          </p:cNvPr>
          <p:cNvSpPr/>
          <p:nvPr/>
        </p:nvSpPr>
        <p:spPr>
          <a:xfrm>
            <a:off x="15845185" y="110684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D1F40641-3B8E-5F6F-645B-09C62501C971}"/>
              </a:ext>
            </a:extLst>
          </p:cNvPr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5" name="Freeform 13">
            <a:extLst>
              <a:ext uri="{FF2B5EF4-FFF2-40B4-BE49-F238E27FC236}">
                <a16:creationId xmlns:a16="http://schemas.microsoft.com/office/drawing/2014/main" id="{7D047034-7763-FA7A-77FA-C59AA1AE1FE2}"/>
              </a:ext>
            </a:extLst>
          </p:cNvPr>
          <p:cNvSpPr/>
          <p:nvPr/>
        </p:nvSpPr>
        <p:spPr>
          <a:xfrm>
            <a:off x="10387636" y="9016383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848" b="-5099"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7B3C579B-EAE3-F9EE-1070-714D010D7E28}"/>
              </a:ext>
            </a:extLst>
          </p:cNvPr>
          <p:cNvSpPr/>
          <p:nvPr/>
        </p:nvSpPr>
        <p:spPr>
          <a:xfrm>
            <a:off x="9116278" y="9074471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6732FA00-7817-8B7D-5B33-AE0D48689BA8}"/>
              </a:ext>
            </a:extLst>
          </p:cNvPr>
          <p:cNvSpPr/>
          <p:nvPr/>
        </p:nvSpPr>
        <p:spPr>
          <a:xfrm>
            <a:off x="7606201" y="8953500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8" name="Freeform 16">
            <a:extLst>
              <a:ext uri="{FF2B5EF4-FFF2-40B4-BE49-F238E27FC236}">
                <a16:creationId xmlns:a16="http://schemas.microsoft.com/office/drawing/2014/main" id="{5A69E25E-8938-FABD-4BED-8923C7CFE314}"/>
              </a:ext>
            </a:extLst>
          </p:cNvPr>
          <p:cNvSpPr/>
          <p:nvPr/>
        </p:nvSpPr>
        <p:spPr>
          <a:xfrm>
            <a:off x="11588508" y="9020658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9821C15E-602A-9F17-A95F-23F63403AB01}"/>
              </a:ext>
            </a:extLst>
          </p:cNvPr>
          <p:cNvSpPr/>
          <p:nvPr/>
        </p:nvSpPr>
        <p:spPr>
          <a:xfrm>
            <a:off x="5221597" y="9247572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01AD338-7216-A972-AFE1-381896E1A0F9}"/>
              </a:ext>
            </a:extLst>
          </p:cNvPr>
          <p:cNvSpPr txBox="1"/>
          <p:nvPr/>
        </p:nvSpPr>
        <p:spPr>
          <a:xfrm>
            <a:off x="3962400" y="3086100"/>
            <a:ext cx="10899518" cy="953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rIns="22860">
            <a:noAutofit/>
          </a:bodyPr>
          <a:lstStyle>
            <a:lvl1pPr algn="l" defTabSz="914400">
              <a:lnSpc>
                <a:spcPct val="81000"/>
              </a:lnSpc>
              <a:defRPr sz="4400">
                <a:solidFill>
                  <a:srgbClr val="1A1087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/>
            <a:r>
              <a:rPr lang="es-MX" sz="1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de diciembre del 2018…</a:t>
            </a:r>
          </a:p>
        </p:txBody>
      </p:sp>
    </p:spTree>
    <p:extLst>
      <p:ext uri="{BB962C8B-B14F-4D97-AF65-F5344CB8AC3E}">
        <p14:creationId xmlns:p14="http://schemas.microsoft.com/office/powerpoint/2010/main" val="3070728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255</Words>
  <Application>Microsoft Office PowerPoint</Application>
  <PresentationFormat>Personalizado</PresentationFormat>
  <Paragraphs>27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Hind Guntur Medium</vt:lpstr>
      <vt:lpstr>League Spartan</vt:lpstr>
      <vt:lpstr>Poppins Semi-Bold</vt:lpstr>
      <vt:lpstr>Calibri</vt:lpstr>
      <vt:lpstr>Arial</vt:lpstr>
      <vt:lpstr>Aptos</vt:lpstr>
      <vt:lpstr>Poppins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JULIO O</dc:creator>
  <cp:lastModifiedBy>Julio Ortiz</cp:lastModifiedBy>
  <cp:revision>3</cp:revision>
  <dcterms:created xsi:type="dcterms:W3CDTF">2006-08-16T00:00:00Z</dcterms:created>
  <dcterms:modified xsi:type="dcterms:W3CDTF">2024-04-17T22:33:55Z</dcterms:modified>
  <dc:identifier>DAF-So8cViw</dc:identifier>
</cp:coreProperties>
</file>