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?>
<Relationships xmlns="http://schemas.openxmlformats.org/package/2006/relationships"><Relationship Id="rId1" Type="http://schemas.openxmlformats.org/officeDocument/2006/relationships/officeDocument" Target="ppt/presentation.xml"></Relationship><Relationship Id="rId2" Type="http://schemas.openxmlformats.org/package/2006/relationships/metadata/core-properties" Target="docProps/core.xml"></Relationship><Relationship Id="rId3" Type="http://schemas.openxmlformats.org/officeDocument/2006/relationships/extended-properties" Target="docProps/app.xml"></Relationship><Relationship Id="rId4" Type="http://schemas.openxmlformats.org/package/2006/relationships/metadata/thumbnail" Target="docProps/thumbnail.jpeg"></Relationship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showSpecialPlsOnTitleSld="0" saveSubsetFonts="1" autoCompressPictures="0">
  <p:sldMasterIdLst>
    <p:sldMasterId id="2147483828" r:id="rId11"/>
  </p:sldMasterIdLst>
  <p:notesMasterIdLst>
    <p:notesMasterId r:id="rId15"/>
  </p:notesMasterIdLst>
  <p:handoutMasterIdLst>
    <p:handoutMasterId r:id="rId13"/>
  </p:handoutMasterIdLst>
  <p:sldIdLst>
    <p:sldId id="268" r:id="rId17"/>
    <p:sldId id="269" r:id="rId18"/>
    <p:sldId id="290" r:id="rId19"/>
    <p:sldId id="292" r:id="rId20"/>
    <p:sldId id="303" r:id="rId21"/>
    <p:sldId id="304" r:id="rId22"/>
    <p:sldId id="302" r:id="rId23"/>
    <p:sldId id="300" r:id="rId24"/>
    <p:sldId id="305" r:id="rId25"/>
    <p:sldId id="295" r:id="rId26"/>
    <p:sldId id="301" r:id="rId27"/>
    <p:sldId id="306" r:id="rId28"/>
    <p:sldId id="307" r:id="rId29"/>
  </p:sldIdLst>
  <p:sldSz cx="9144000" cy="5143500"/>
  <p:notesSz cx="6797675" cy="9926955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19" userDrawn="0">
          <p15:clr>
            <a:srgbClr val="A4A3A4"/>
          </p15:clr>
        </p15:guide>
        <p15:guide id="2" pos="2879" userDrawn="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</p:extLst>
  </p:showPr>
  <p:clrMru>
    <a:srgbClr val="004F80"/>
    <a:srgbClr val="1E3E5A"/>
    <a:srgbClr val="FF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View">
  <p:normalViewPr horzBarState="maximized">
    <p:restoredLeft sz="14995" autoAdjust="0"/>
    <p:restoredTop sz="94674"/>
  </p:normalViewPr>
  <p:slideViewPr>
    <p:cSldViewPr snapToGrid="1" snapToObjects="1">
      <p:cViewPr varScale="1">
        <p:scale>
          <a:sx n="162" d="100"/>
          <a:sy n="162" d="100"/>
        </p:scale>
        <p:origin x="2299" y="115"/>
      </p:cViewPr>
      <p:guideLst>
        <p:guide orient="horz" pos="1619"/>
        <p:guide pos="287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?>
<Relationships xmlns="http://schemas.openxmlformats.org/package/2006/relationships"><Relationship Id="rId1" Type="http://schemas.openxmlformats.org/officeDocument/2006/relationships/tableStyles" Target="tableStyles.xml"></Relationship><Relationship Id="rId11" Type="http://schemas.openxmlformats.org/officeDocument/2006/relationships/slideMaster" Target="slideMasters/slideMaster1.xml"></Relationship><Relationship Id="rId12" Type="http://schemas.openxmlformats.org/officeDocument/2006/relationships/theme" Target="theme/theme1.xml"></Relationship><Relationship Id="rId13" Type="http://schemas.openxmlformats.org/officeDocument/2006/relationships/handoutMaster" Target="handoutMasters/handoutMaster1.xml"></Relationship><Relationship Id="rId15" Type="http://schemas.openxmlformats.org/officeDocument/2006/relationships/notesMaster" Target="notesMasters/notesMaster1.xml"></Relationship><Relationship Id="rId17" Type="http://schemas.openxmlformats.org/officeDocument/2006/relationships/slide" Target="slides/slide1.xml"></Relationship><Relationship Id="rId18" Type="http://schemas.openxmlformats.org/officeDocument/2006/relationships/slide" Target="slides/slide2.xml"></Relationship><Relationship Id="rId19" Type="http://schemas.openxmlformats.org/officeDocument/2006/relationships/slide" Target="slides/slide3.xml"></Relationship><Relationship Id="rId20" Type="http://schemas.openxmlformats.org/officeDocument/2006/relationships/slide" Target="slides/slide4.xml"></Relationship><Relationship Id="rId21" Type="http://schemas.openxmlformats.org/officeDocument/2006/relationships/slide" Target="slides/slide5.xml"></Relationship><Relationship Id="rId22" Type="http://schemas.openxmlformats.org/officeDocument/2006/relationships/slide" Target="slides/slide6.xml"></Relationship><Relationship Id="rId23" Type="http://schemas.openxmlformats.org/officeDocument/2006/relationships/slide" Target="slides/slide7.xml"></Relationship><Relationship Id="rId24" Type="http://schemas.openxmlformats.org/officeDocument/2006/relationships/slide" Target="slides/slide8.xml"></Relationship><Relationship Id="rId25" Type="http://schemas.openxmlformats.org/officeDocument/2006/relationships/slide" Target="slides/slide9.xml"></Relationship><Relationship Id="rId26" Type="http://schemas.openxmlformats.org/officeDocument/2006/relationships/slide" Target="slides/slide10.xml"></Relationship><Relationship Id="rId27" Type="http://schemas.openxmlformats.org/officeDocument/2006/relationships/slide" Target="slides/slide11.xml"></Relationship><Relationship Id="rId28" Type="http://schemas.openxmlformats.org/officeDocument/2006/relationships/slide" Target="slides/slide12.xml"></Relationship><Relationship Id="rId29" Type="http://schemas.openxmlformats.org/officeDocument/2006/relationships/slide" Target="slides/slide13.xml"></Relationship><Relationship Id="rId30" Type="http://schemas.openxmlformats.org/officeDocument/2006/relationships/viewProps" Target="viewProps.xml"></Relationship><Relationship Id="rId31" Type="http://schemas.openxmlformats.org/officeDocument/2006/relationships/presProps" Target="presProps.xml"></Relationship></Relationships>
</file>

<file path=ppt/handoutMasters/_rels/handoutMaster1.xml.rels><?xml version="1.0" encoding="UTF-8"?>
<Relationships xmlns="http://schemas.openxmlformats.org/package/2006/relationships"><Relationship Id="rId1" Type="http://schemas.openxmlformats.org/officeDocument/2006/relationships/theme" Target="../theme/theme2.xml"></Relationship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862" cy="495793"/>
          </a:xfrm>
          <a:prstGeom prst="rect">
            <a:avLst/>
          </a:prstGeom>
        </p:spPr>
        <p:txBody>
          <a:bodyPr vert="horz" lIns="95562" tIns="47781" rIns="95562" bIns="47781" rtlCol="0"/>
          <a:lstStyle>
            <a:lvl1pPr algn="l"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294" y="0"/>
            <a:ext cx="2945862" cy="495793"/>
          </a:xfrm>
          <a:prstGeom prst="rect">
            <a:avLst/>
          </a:prstGeom>
        </p:spPr>
        <p:txBody>
          <a:bodyPr vert="horz" lIns="95562" tIns="47781" rIns="95562" bIns="47781" rtlCol="0"/>
          <a:lstStyle>
            <a:lvl1pPr algn="r">
              <a:defRPr sz="1300"/>
            </a:lvl1pPr>
          </a:lstStyle>
          <a:p>
            <a:pPr>
              <a:defRPr/>
            </a:pPr>
            <a:fld id="{908FCEED-0728-4934-AA77-C20330B476D3}" type="datetimeFigureOut">
              <a:rPr lang="de-DE"/>
              <a:pPr>
                <a:defRPr/>
              </a:pPr>
              <a:t>28.09.2023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9305"/>
            <a:ext cx="2945862" cy="495793"/>
          </a:xfrm>
          <a:prstGeom prst="rect">
            <a:avLst/>
          </a:prstGeom>
        </p:spPr>
        <p:txBody>
          <a:bodyPr vert="horz" lIns="95562" tIns="47781" rIns="95562" bIns="47781" rtlCol="0" anchor="b"/>
          <a:lstStyle>
            <a:lvl1pPr algn="l">
              <a:defRPr sz="1300"/>
            </a:lvl1pPr>
          </a:lstStyle>
          <a:p>
            <a:pPr>
              <a:defRPr/>
            </a:pPr>
            <a:r>
              <a:rPr lang="de-DE"/>
              <a:t>Fußzeile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294" y="9429305"/>
            <a:ext cx="2945862" cy="495793"/>
          </a:xfrm>
          <a:prstGeom prst="rect">
            <a:avLst/>
          </a:prstGeom>
        </p:spPr>
        <p:txBody>
          <a:bodyPr vert="horz" lIns="95562" tIns="47781" rIns="95562" bIns="47781" rtlCol="0" anchor="b"/>
          <a:lstStyle>
            <a:lvl1pPr algn="r">
              <a:defRPr sz="1300"/>
            </a:lvl1pPr>
          </a:lstStyle>
          <a:p>
            <a:pPr>
              <a:defRPr/>
            </a:pPr>
            <a:fld id="{FD02C1D2-A2AA-447F-B73B-11AE9475ECD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7452815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?>
<Relationships xmlns="http://schemas.openxmlformats.org/package/2006/relationships"><Relationship Id="rId1" Type="http://schemas.openxmlformats.org/officeDocument/2006/relationships/theme" Target="../theme/theme3.xml"></Relationship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862" cy="495793"/>
          </a:xfrm>
          <a:prstGeom prst="rect">
            <a:avLst/>
          </a:prstGeom>
        </p:spPr>
        <p:txBody>
          <a:bodyPr vert="horz" lIns="95562" tIns="47781" rIns="95562" bIns="47781" rtlCol="0"/>
          <a:lstStyle>
            <a:lvl1pPr algn="l"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294" y="0"/>
            <a:ext cx="2945862" cy="495793"/>
          </a:xfrm>
          <a:prstGeom prst="rect">
            <a:avLst/>
          </a:prstGeom>
        </p:spPr>
        <p:txBody>
          <a:bodyPr vert="horz" lIns="95562" tIns="47781" rIns="95562" bIns="47781" rtlCol="0"/>
          <a:lstStyle>
            <a:lvl1pPr algn="r">
              <a:defRPr sz="1300"/>
            </a:lvl1pPr>
          </a:lstStyle>
          <a:p>
            <a:pPr>
              <a:defRPr/>
            </a:pPr>
            <a:fld id="{614CF948-7B6E-408A-9769-D75D0886CAC0}" type="datetimeFigureOut">
              <a:rPr lang="de-DE"/>
              <a:pPr>
                <a:defRPr/>
              </a:pPr>
              <a:t>28.09.2023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62" tIns="47781" rIns="95562" bIns="47781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64" y="4714653"/>
            <a:ext cx="5438748" cy="4466756"/>
          </a:xfrm>
          <a:prstGeom prst="rect">
            <a:avLst/>
          </a:prstGeom>
        </p:spPr>
        <p:txBody>
          <a:bodyPr vert="horz" lIns="95562" tIns="47781" rIns="95562" bIns="47781" rtlCol="0">
            <a:normAutofit/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9305"/>
            <a:ext cx="2945862" cy="495793"/>
          </a:xfrm>
          <a:prstGeom prst="rect">
            <a:avLst/>
          </a:prstGeom>
        </p:spPr>
        <p:txBody>
          <a:bodyPr vert="horz" lIns="95562" tIns="47781" rIns="95562" bIns="47781" rtlCol="0" anchor="b"/>
          <a:lstStyle>
            <a:lvl1pPr algn="l">
              <a:defRPr sz="1300"/>
            </a:lvl1pPr>
          </a:lstStyle>
          <a:p>
            <a:pPr>
              <a:defRPr/>
            </a:pPr>
            <a:r>
              <a:rPr lang="de-DE"/>
              <a:t>Fußzeile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294" y="9429305"/>
            <a:ext cx="2945862" cy="495793"/>
          </a:xfrm>
          <a:prstGeom prst="rect">
            <a:avLst/>
          </a:prstGeom>
        </p:spPr>
        <p:txBody>
          <a:bodyPr vert="horz" lIns="95562" tIns="47781" rIns="95562" bIns="47781" rtlCol="0" anchor="b"/>
          <a:lstStyle>
            <a:lvl1pPr algn="r">
              <a:defRPr sz="1300"/>
            </a:lvl1pPr>
          </a:lstStyle>
          <a:p>
            <a:pPr>
              <a:defRPr/>
            </a:pPr>
            <a:fld id="{1E97BDFF-0AC5-494C-90C2-63A8BE427F0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6754334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4"/>
          <p:cNvSpPr>
            <a:spLocks noChangeArrowheads="1"/>
          </p:cNvSpPr>
          <p:nvPr userDrawn="1"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rgbClr val="004F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de-DE" altLang="de-DE">
              <a:solidFill>
                <a:srgbClr val="004F80"/>
              </a:solidFill>
              <a:latin typeface="Neue Praxis" charset="0"/>
            </a:endParaRPr>
          </a:p>
        </p:txBody>
      </p:sp>
      <p:sp>
        <p:nvSpPr>
          <p:cNvPr id="6" name="Text Box 21"/>
          <p:cNvSpPr txBox="1">
            <a:spLocks noChangeArrowheads="1"/>
          </p:cNvSpPr>
          <p:nvPr/>
        </p:nvSpPr>
        <p:spPr bwMode="auto">
          <a:xfrm>
            <a:off x="900113" y="4629150"/>
            <a:ext cx="7593012" cy="351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de-DE" sz="1600" dirty="0">
              <a:solidFill>
                <a:schemeClr val="tx2"/>
              </a:solidFill>
              <a:latin typeface="BundesSans Office" pitchFamily="34" charset="0"/>
            </a:endParaRPr>
          </a:p>
        </p:txBody>
      </p:sp>
      <p:sp>
        <p:nvSpPr>
          <p:cNvPr id="4114" name="Rectangle 18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899592" y="2133000"/>
            <a:ext cx="5616624" cy="539354"/>
          </a:xfrm>
          <a:prstGeom prst="rect">
            <a:avLst/>
          </a:prstGeom>
        </p:spPr>
        <p:txBody>
          <a:bodyPr/>
          <a:lstStyle>
            <a:lvl1pPr>
              <a:defRPr sz="3300" b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Headline BundesSerif 33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4115" name="Rectangle 19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899592" y="2787774"/>
            <a:ext cx="5328592" cy="372620"/>
          </a:xfrm>
          <a:prstGeom prst="rect">
            <a:avLst/>
          </a:prstGeom>
        </p:spPr>
        <p:txBody>
          <a:bodyPr tIns="36000" rIns="36000" bIns="36000"/>
          <a:lstStyle>
            <a:lvl1pPr marL="0" indent="0">
              <a:buFont typeface="Wingdings 3" charset="2"/>
              <a:buNone/>
              <a:defRPr sz="2000">
                <a:solidFill>
                  <a:schemeClr val="bg1"/>
                </a:solidFill>
                <a:latin typeface="BundesSans Office" pitchFamily="34" charset="0"/>
              </a:defRPr>
            </a:lvl1pPr>
          </a:lstStyle>
          <a:p>
            <a:r>
              <a:rPr lang="de-DE" dirty="0" err="1"/>
              <a:t>Subline</a:t>
            </a:r>
            <a:r>
              <a:rPr lang="de-DE" dirty="0"/>
              <a:t> </a:t>
            </a:r>
            <a:r>
              <a:rPr lang="de-DE" dirty="0" err="1"/>
              <a:t>BundesSans</a:t>
            </a:r>
            <a:r>
              <a:rPr lang="de-DE" dirty="0"/>
              <a:t> 20pt</a:t>
            </a:r>
          </a:p>
        </p:txBody>
      </p:sp>
      <p:sp>
        <p:nvSpPr>
          <p:cNvPr id="9" name="Rectangle 14"/>
          <p:cNvSpPr>
            <a:spLocks noChangeArrowheads="1"/>
          </p:cNvSpPr>
          <p:nvPr userDrawn="1"/>
        </p:nvSpPr>
        <p:spPr bwMode="auto">
          <a:xfrm>
            <a:off x="146050" y="134542"/>
            <a:ext cx="8839200" cy="106905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de-DE" altLang="de-DE">
              <a:solidFill>
                <a:srgbClr val="004F80"/>
              </a:solidFill>
              <a:latin typeface="Neue Praxis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DCCC3A6-7260-C848-B350-F92CC28488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50" y="3868638"/>
            <a:ext cx="9131300" cy="1295400"/>
          </a:xfrm>
          <a:prstGeom prst="rect">
            <a:avLst/>
          </a:prstGeom>
        </p:spPr>
      </p:pic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1D1A8F6B-9E79-4AFA-8BF8-519A3156104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xyz</a:t>
            </a:r>
            <a:endParaRPr lang="de-DE" dirty="0"/>
          </a:p>
        </p:txBody>
      </p:sp>
      <p:pic>
        <p:nvPicPr>
          <p:cNvPr id="7" name="Grafik 6" descr="Ein Bild, das Text enthält.&#10;&#10;Automatisch generierte Beschreibung">
            <a:extLst>
              <a:ext uri="{FF2B5EF4-FFF2-40B4-BE49-F238E27FC236}">
                <a16:creationId xmlns:a16="http://schemas.microsoft.com/office/drawing/2014/main" id="{1BA134BD-43B4-4DB9-B32B-9B4CD6D02DA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1520" y="151200"/>
            <a:ext cx="1578876" cy="977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678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mit Zusatz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4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rgbClr val="004F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de-DE" altLang="de-DE">
              <a:solidFill>
                <a:srgbClr val="004F80"/>
              </a:solidFill>
              <a:latin typeface="Neue Praxis" charset="0"/>
            </a:endParaRPr>
          </a:p>
        </p:txBody>
      </p:sp>
      <p:sp>
        <p:nvSpPr>
          <p:cNvPr id="6" name="Text Box 21"/>
          <p:cNvSpPr txBox="1">
            <a:spLocks noChangeArrowheads="1"/>
          </p:cNvSpPr>
          <p:nvPr/>
        </p:nvSpPr>
        <p:spPr bwMode="auto">
          <a:xfrm>
            <a:off x="900113" y="4629150"/>
            <a:ext cx="7593012" cy="351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de-DE" sz="1600" dirty="0">
              <a:solidFill>
                <a:schemeClr val="tx2"/>
              </a:solidFill>
              <a:latin typeface="BundesSans Office" pitchFamily="34" charset="0"/>
            </a:endParaRPr>
          </a:p>
        </p:txBody>
      </p:sp>
      <p:sp>
        <p:nvSpPr>
          <p:cNvPr id="4114" name="Rectangle 18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899592" y="2133000"/>
            <a:ext cx="5328592" cy="539354"/>
          </a:xfrm>
          <a:prstGeom prst="rect">
            <a:avLst/>
          </a:prstGeom>
        </p:spPr>
        <p:txBody>
          <a:bodyPr/>
          <a:lstStyle>
            <a:lvl1pPr>
              <a:defRPr sz="3300" b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Headline BundesSerif 33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4115" name="Rectangle 19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899592" y="2787774"/>
            <a:ext cx="5112000" cy="323850"/>
          </a:xfrm>
          <a:prstGeom prst="rect">
            <a:avLst/>
          </a:prstGeom>
        </p:spPr>
        <p:txBody>
          <a:bodyPr tIns="36000" rIns="36000" bIns="36000"/>
          <a:lstStyle>
            <a:lvl1pPr marL="0" indent="0">
              <a:buFont typeface="Wingdings 3" charset="2"/>
              <a:buNone/>
              <a:defRPr sz="2000">
                <a:solidFill>
                  <a:schemeClr val="bg1"/>
                </a:solidFill>
                <a:latin typeface="BundesSans Office" pitchFamily="34" charset="0"/>
              </a:defRPr>
            </a:lvl1pPr>
          </a:lstStyle>
          <a:p>
            <a:r>
              <a:rPr lang="de-DE" dirty="0" err="1"/>
              <a:t>Subline</a:t>
            </a:r>
            <a:r>
              <a:rPr lang="de-DE" dirty="0"/>
              <a:t> </a:t>
            </a:r>
            <a:r>
              <a:rPr lang="de-DE" dirty="0" err="1"/>
              <a:t>BundesSans</a:t>
            </a:r>
            <a:r>
              <a:rPr lang="de-DE" dirty="0"/>
              <a:t> 20pt</a:t>
            </a:r>
          </a:p>
        </p:txBody>
      </p:sp>
      <p:sp>
        <p:nvSpPr>
          <p:cNvPr id="11" name="Rectangle 14"/>
          <p:cNvSpPr>
            <a:spLocks noChangeArrowheads="1"/>
          </p:cNvSpPr>
          <p:nvPr userDrawn="1"/>
        </p:nvSpPr>
        <p:spPr bwMode="auto">
          <a:xfrm>
            <a:off x="146050" y="134542"/>
            <a:ext cx="8839200" cy="106905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de-DE" altLang="de-DE">
              <a:solidFill>
                <a:srgbClr val="004F80"/>
              </a:solidFill>
              <a:latin typeface="Neue Praxis" charset="0"/>
            </a:endParaRPr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0" hasCustomPrompt="1"/>
          </p:nvPr>
        </p:nvSpPr>
        <p:spPr>
          <a:xfrm>
            <a:off x="7092280" y="385450"/>
            <a:ext cx="1357200" cy="386100"/>
          </a:xfrm>
          <a:prstGeom prst="rect">
            <a:avLst/>
          </a:prstGeom>
        </p:spPr>
        <p:txBody>
          <a:bodyPr/>
          <a:lstStyle>
            <a:lvl1pPr>
              <a:buNone/>
              <a:defRPr sz="1800" baseline="0">
                <a:latin typeface="BundesSans Office"/>
              </a:defRPr>
            </a:lvl1pPr>
          </a:lstStyle>
          <a:p>
            <a:r>
              <a:rPr lang="de-DE" dirty="0"/>
              <a:t>Zusatzlogo 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94762129-38B1-F34E-BC1C-9D2C80D1BD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700" y="3868638"/>
            <a:ext cx="9131300" cy="1295400"/>
          </a:xfrm>
          <a:prstGeom prst="rect">
            <a:avLst/>
          </a:prstGeom>
        </p:spPr>
      </p:pic>
      <p:pic>
        <p:nvPicPr>
          <p:cNvPr id="12" name="Grafik 11" descr="Ein Bild, das Text enthält.&#10;&#10;Automatisch generierte Beschreibung">
            <a:extLst>
              <a:ext uri="{FF2B5EF4-FFF2-40B4-BE49-F238E27FC236}">
                <a16:creationId xmlns:a16="http://schemas.microsoft.com/office/drawing/2014/main" id="{AD58E349-9DD2-4DF9-A800-750957D630D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1520" y="151200"/>
            <a:ext cx="1578876" cy="977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678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u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5" name="Rectangle 19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467544" y="1221600"/>
            <a:ext cx="8172000" cy="3078342"/>
          </a:xfrm>
          <a:prstGeom prst="rect">
            <a:avLst/>
          </a:prstGeom>
        </p:spPr>
        <p:txBody>
          <a:bodyPr tIns="36000" rIns="36000" bIns="36000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SzPct val="80000"/>
              <a:buFont typeface="Arial" pitchFamily="34" charset="0"/>
              <a:buNone/>
              <a:tabLst/>
              <a:defRPr lang="de-DE" sz="2000" b="0" baseline="0" smtClean="0">
                <a:solidFill>
                  <a:srgbClr val="004F80"/>
                </a:solidFill>
                <a:latin typeface="BundesSans Office"/>
              </a:defRPr>
            </a:lvl1pPr>
          </a:lstStyle>
          <a:p>
            <a:r>
              <a:rPr lang="de-DE" dirty="0"/>
              <a:t>Standard-Fließtext: </a:t>
            </a:r>
            <a:r>
              <a:rPr lang="de-DE" dirty="0" err="1"/>
              <a:t>BundesSans</a:t>
            </a:r>
            <a:r>
              <a:rPr lang="de-DE" dirty="0"/>
              <a:t> Office Regular 20 </a:t>
            </a:r>
            <a:r>
              <a:rPr lang="de-DE" dirty="0" err="1"/>
              <a:t>pt</a:t>
            </a:r>
            <a:r>
              <a:rPr lang="de-DE" dirty="0"/>
              <a:t> (wenn nötig: bis min. 16 </a:t>
            </a:r>
            <a:r>
              <a:rPr lang="de-DE" dirty="0" err="1"/>
              <a:t>pt</a:t>
            </a:r>
            <a:r>
              <a:rPr lang="de-DE" dirty="0"/>
              <a:t> verkleinern); Zwischenheadlines und Hervorhebungen fett</a:t>
            </a:r>
          </a:p>
          <a:p>
            <a:endParaRPr lang="de-DE" dirty="0"/>
          </a:p>
        </p:txBody>
      </p:sp>
      <p:sp>
        <p:nvSpPr>
          <p:cNvPr id="4114" name="Rectangle 18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467544" y="357504"/>
            <a:ext cx="5760000" cy="735546"/>
          </a:xfrm>
          <a:prstGeom prst="rect">
            <a:avLst/>
          </a:prstGeom>
        </p:spPr>
        <p:txBody>
          <a:bodyPr/>
          <a:lstStyle>
            <a:lvl1pPr>
              <a:lnSpc>
                <a:spcPts val="3500"/>
              </a:lnSpc>
              <a:defRPr sz="3000" b="0">
                <a:solidFill>
                  <a:srgbClr val="004F80"/>
                </a:solidFill>
              </a:defRPr>
            </a:lvl1pPr>
          </a:lstStyle>
          <a:p>
            <a:r>
              <a:rPr lang="de-DE" dirty="0"/>
              <a:t>Headline BundesSerif 30 </a:t>
            </a:r>
            <a:r>
              <a:rPr lang="de-DE" dirty="0" err="1"/>
              <a:t>pt</a:t>
            </a:r>
            <a:r>
              <a:rPr lang="de-DE" dirty="0"/>
              <a:t>;</a:t>
            </a:r>
            <a:br>
              <a:rPr lang="de-DE" dirty="0"/>
            </a:br>
            <a:r>
              <a:rPr lang="de-DE" dirty="0"/>
              <a:t>max. zweizeilig</a:t>
            </a: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0"/>
          </p:nvPr>
        </p:nvSpPr>
        <p:spPr>
          <a:xfrm>
            <a:off x="5760000" y="4731990"/>
            <a:ext cx="2895600" cy="273844"/>
          </a:xfrm>
        </p:spPr>
        <p:txBody>
          <a:bodyPr/>
          <a:lstStyle>
            <a:lvl1pPr algn="r">
              <a:defRPr/>
            </a:lvl1pPr>
          </a:lstStyle>
          <a:p>
            <a:r>
              <a:rPr lang="de-DE"/>
              <a:t>xyz</a:t>
            </a:r>
            <a:endParaRPr lang="de-DE" dirty="0"/>
          </a:p>
        </p:txBody>
      </p:sp>
      <p:pic>
        <p:nvPicPr>
          <p:cNvPr id="3" name="Grafik 2" descr="Ein Bild, das Text enthält.&#10;&#10;Automatisch generierte Beschreibung">
            <a:extLst>
              <a:ext uri="{FF2B5EF4-FFF2-40B4-BE49-F238E27FC236}">
                <a16:creationId xmlns:a16="http://schemas.microsoft.com/office/drawing/2014/main" id="{37ED7ADD-B9DC-4A7F-B9FF-1BF5614137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5536" y="4370400"/>
            <a:ext cx="1237497" cy="76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678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und 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4" name="Rectangle 18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467544" y="357504"/>
            <a:ext cx="5760000" cy="735546"/>
          </a:xfrm>
          <a:prstGeom prst="rect">
            <a:avLst/>
          </a:prstGeom>
        </p:spPr>
        <p:txBody>
          <a:bodyPr/>
          <a:lstStyle>
            <a:lvl1pPr>
              <a:lnSpc>
                <a:spcPts val="3500"/>
              </a:lnSpc>
              <a:defRPr sz="3000" b="0">
                <a:solidFill>
                  <a:srgbClr val="004F80"/>
                </a:solidFill>
              </a:defRPr>
            </a:lvl1pPr>
          </a:lstStyle>
          <a:p>
            <a:r>
              <a:rPr lang="de-DE" dirty="0"/>
              <a:t>Headline BundesSerif 30 </a:t>
            </a:r>
            <a:r>
              <a:rPr lang="de-DE" dirty="0" err="1"/>
              <a:t>pt</a:t>
            </a:r>
            <a:r>
              <a:rPr lang="de-DE" dirty="0"/>
              <a:t>;</a:t>
            </a:r>
            <a:br>
              <a:rPr lang="de-DE" dirty="0"/>
            </a:br>
            <a:r>
              <a:rPr lang="de-DE" dirty="0"/>
              <a:t>max. zweizeilig</a:t>
            </a: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68313" y="1221600"/>
            <a:ext cx="8172000" cy="3077766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SzPct val="80000"/>
              <a:buFont typeface="Wingdings" pitchFamily="2" charset="2"/>
              <a:buNone/>
              <a:tabLst/>
              <a:defRPr sz="2000">
                <a:latin typeface="BundesSans Office"/>
              </a:defRPr>
            </a:lvl1pPr>
            <a:lvl2pPr marL="361950" indent="-192088" algn="l">
              <a:buFont typeface="Arial" pitchFamily="34" charset="0"/>
              <a:buChar char="•"/>
              <a:defRPr sz="1800">
                <a:latin typeface="BundesSans Office"/>
              </a:defRPr>
            </a:lvl2pPr>
            <a:lvl3pPr marL="711200" indent="-284163" algn="l">
              <a:buFont typeface="Arial" pitchFamily="34" charset="0"/>
              <a:buChar char="•"/>
              <a:tabLst/>
              <a:defRPr sz="1800">
                <a:latin typeface="BundesSans Office"/>
              </a:defRPr>
            </a:lvl3pPr>
            <a:lvl4pPr marL="714375" indent="131763" algn="l">
              <a:buFont typeface="Arial" pitchFamily="34" charset="0"/>
              <a:buChar char="•"/>
              <a:defRPr>
                <a:latin typeface="BundesSans Office"/>
              </a:defRPr>
            </a:lvl4pPr>
            <a:lvl5pPr marL="1160463" indent="-228600" algn="l">
              <a:buFont typeface="Arial" pitchFamily="34" charset="0"/>
              <a:buChar char="•"/>
              <a:defRPr baseline="0">
                <a:latin typeface="BundesSans Office"/>
              </a:defRPr>
            </a:lvl5pPr>
            <a:lvl6pPr marL="1436688" indent="-228600" algn="l">
              <a:buFont typeface="Arial" pitchFamily="34" charset="0"/>
              <a:buChar char="•"/>
              <a:defRPr>
                <a:solidFill>
                  <a:srgbClr val="004F80"/>
                </a:solidFill>
                <a:latin typeface="BundesSans Office"/>
              </a:defRPr>
            </a:lvl6pPr>
            <a:lvl7pPr marL="1704975" indent="-171450" algn="l">
              <a:defRPr baseline="0">
                <a:solidFill>
                  <a:srgbClr val="004F80"/>
                </a:solidFill>
                <a:latin typeface="BundesSans Office"/>
              </a:defRPr>
            </a:lvl7pPr>
          </a:lstStyle>
          <a:p>
            <a:r>
              <a:rPr lang="de-DE" dirty="0"/>
              <a:t>Standard-Fließtext: </a:t>
            </a:r>
            <a:r>
              <a:rPr lang="de-DE" dirty="0" err="1"/>
              <a:t>BundesSans</a:t>
            </a:r>
            <a:r>
              <a:rPr lang="de-DE" dirty="0"/>
              <a:t> Office Regular 20 </a:t>
            </a:r>
            <a:r>
              <a:rPr lang="de-DE" dirty="0" err="1"/>
              <a:t>pt</a:t>
            </a:r>
            <a:r>
              <a:rPr lang="de-DE" dirty="0"/>
              <a:t> (wenn nötig: bis min. 16 </a:t>
            </a:r>
            <a:r>
              <a:rPr lang="de-DE" dirty="0" err="1"/>
              <a:t>pt</a:t>
            </a:r>
            <a:r>
              <a:rPr lang="de-DE" dirty="0"/>
              <a:t> verkleinern); Aufzählungen über Menüleiste starten</a:t>
            </a:r>
          </a:p>
          <a:p>
            <a:pPr lvl="1"/>
            <a:r>
              <a:rPr lang="de-DE" dirty="0"/>
              <a:t>Erste Ebene</a:t>
            </a:r>
          </a:p>
          <a:p>
            <a:pPr lvl="2"/>
            <a:r>
              <a:rPr lang="de-DE" dirty="0"/>
              <a:t>Zweite Ebene</a:t>
            </a:r>
          </a:p>
          <a:p>
            <a:pPr lvl="3"/>
            <a:r>
              <a:rPr lang="de-DE" dirty="0"/>
              <a:t>Dritte Ebene</a:t>
            </a:r>
          </a:p>
          <a:p>
            <a:pPr lvl="4"/>
            <a:r>
              <a:rPr lang="de-DE" dirty="0"/>
              <a:t>Vierte Ebene</a:t>
            </a:r>
          </a:p>
          <a:p>
            <a:pPr lvl="5"/>
            <a:r>
              <a:rPr lang="de-DE" dirty="0"/>
              <a:t>Fünfte Ebene</a:t>
            </a:r>
          </a:p>
          <a:p>
            <a:pPr lvl="6"/>
            <a:r>
              <a:rPr lang="de-DE" dirty="0"/>
              <a:t>Sechste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0"/>
          </p:nvPr>
        </p:nvSpPr>
        <p:spPr>
          <a:xfrm>
            <a:off x="5760000" y="4731990"/>
            <a:ext cx="2895600" cy="273844"/>
          </a:xfrm>
        </p:spPr>
        <p:txBody>
          <a:bodyPr/>
          <a:lstStyle/>
          <a:p>
            <a:r>
              <a:rPr lang="de-DE"/>
              <a:t>xyz</a:t>
            </a:r>
            <a:endParaRPr lang="de-DE" dirty="0"/>
          </a:p>
        </p:txBody>
      </p:sp>
      <p:pic>
        <p:nvPicPr>
          <p:cNvPr id="9" name="Grafik 8" descr="Ein Bild, das Text enthält.&#10;&#10;Automatisch generierte Beschreibung">
            <a:extLst>
              <a:ext uri="{FF2B5EF4-FFF2-40B4-BE49-F238E27FC236}">
                <a16:creationId xmlns:a16="http://schemas.microsoft.com/office/drawing/2014/main" id="{43052BBB-BA8E-400D-BF6C-DB92A4FF9F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5536" y="4370400"/>
            <a:ext cx="1237497" cy="76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678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4" name="Rectangle 18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467544" y="357504"/>
            <a:ext cx="5760000" cy="735546"/>
          </a:xfrm>
          <a:prstGeom prst="rect">
            <a:avLst/>
          </a:prstGeom>
        </p:spPr>
        <p:txBody>
          <a:bodyPr/>
          <a:lstStyle>
            <a:lvl1pPr>
              <a:lnSpc>
                <a:spcPts val="3500"/>
              </a:lnSpc>
              <a:defRPr sz="3000" b="0">
                <a:solidFill>
                  <a:srgbClr val="004F80"/>
                </a:solidFill>
              </a:defRPr>
            </a:lvl1pPr>
          </a:lstStyle>
          <a:p>
            <a:r>
              <a:rPr lang="de-DE" dirty="0"/>
              <a:t>Headline BundesSerif 30 </a:t>
            </a:r>
            <a:r>
              <a:rPr lang="de-DE" dirty="0" err="1"/>
              <a:t>pt</a:t>
            </a:r>
            <a:r>
              <a:rPr lang="de-DE" dirty="0"/>
              <a:t>;</a:t>
            </a:r>
            <a:br>
              <a:rPr lang="de-DE" dirty="0"/>
            </a:br>
            <a:r>
              <a:rPr lang="de-DE" dirty="0"/>
              <a:t>max. zweizeilig </a:t>
            </a: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idx="1" hasCustomPrompt="1"/>
          </p:nvPr>
        </p:nvSpPr>
        <p:spPr bwMode="auto">
          <a:xfrm>
            <a:off x="467544" y="1221600"/>
            <a:ext cx="8172000" cy="31488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80975" indent="-180975">
              <a:buFont typeface="Arial" pitchFamily="34" charset="0"/>
              <a:buChar char="•"/>
              <a:defRPr sz="2000" baseline="0">
                <a:solidFill>
                  <a:srgbClr val="004F80"/>
                </a:solidFill>
                <a:latin typeface="BundesSans Office"/>
              </a:defRPr>
            </a:lvl1pPr>
            <a:lvl2pPr marL="539750" indent="-284163">
              <a:buFont typeface="Arial" pitchFamily="34" charset="0"/>
              <a:buChar char="•"/>
              <a:defRPr sz="1800" baseline="0">
                <a:solidFill>
                  <a:srgbClr val="004F80"/>
                </a:solidFill>
                <a:latin typeface="BundesSans Office"/>
              </a:defRPr>
            </a:lvl2pPr>
            <a:lvl3pPr marL="892175" indent="-284163">
              <a:buFont typeface="Arial" pitchFamily="34" charset="0"/>
              <a:buChar char="•"/>
              <a:defRPr sz="1800">
                <a:solidFill>
                  <a:srgbClr val="004F80"/>
                </a:solidFill>
                <a:latin typeface="BundesSans Office"/>
              </a:defRPr>
            </a:lvl3pPr>
            <a:lvl4pPr marL="1160463" indent="-228600">
              <a:buFont typeface="Arial" pitchFamily="34" charset="0"/>
              <a:buChar char="•"/>
              <a:defRPr sz="1600">
                <a:solidFill>
                  <a:srgbClr val="004F80"/>
                </a:solidFill>
                <a:latin typeface="BundesSans Office"/>
              </a:defRPr>
            </a:lvl4pPr>
            <a:lvl5pPr marL="1436688" indent="-228600">
              <a:buFont typeface="Arial" pitchFamily="34" charset="0"/>
              <a:buChar char="•"/>
              <a:defRPr sz="1600">
                <a:solidFill>
                  <a:srgbClr val="004F80"/>
                </a:solidFill>
                <a:latin typeface="BundesSans Office"/>
              </a:defRPr>
            </a:lvl5pPr>
            <a:lvl6pPr marL="1703388" indent="-228600">
              <a:defRPr>
                <a:solidFill>
                  <a:srgbClr val="004F80"/>
                </a:solidFill>
                <a:latin typeface="BundesSans Office"/>
              </a:defRPr>
            </a:lvl6pPr>
            <a:lvl7pPr marL="1970088" indent="-228600">
              <a:defRPr sz="1400">
                <a:solidFill>
                  <a:srgbClr val="004F80"/>
                </a:solidFill>
              </a:defRPr>
            </a:lvl7pPr>
          </a:lstStyle>
          <a:p>
            <a:pPr lvl="0"/>
            <a:r>
              <a:rPr lang="de-DE" noProof="0" dirty="0"/>
              <a:t>Aufzählungen </a:t>
            </a:r>
            <a:r>
              <a:rPr lang="de-DE" noProof="0" dirty="0" err="1"/>
              <a:t>BundesSans</a:t>
            </a:r>
            <a:r>
              <a:rPr lang="de-DE" noProof="0" dirty="0"/>
              <a:t>; beginnend bei 20 </a:t>
            </a:r>
            <a:r>
              <a:rPr lang="de-DE" noProof="0" dirty="0" err="1"/>
              <a:t>pt</a:t>
            </a:r>
            <a:endParaRPr lang="de-DE" noProof="0" dirty="0"/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</a:p>
          <a:p>
            <a:pPr lvl="5"/>
            <a:r>
              <a:rPr lang="de-DE" noProof="0" dirty="0">
                <a:latin typeface="BundesSans Office"/>
              </a:rPr>
              <a:t>Sechste Ebene</a:t>
            </a:r>
          </a:p>
          <a:p>
            <a:pPr lvl="6"/>
            <a:r>
              <a:rPr lang="de-DE" sz="1400" noProof="0" dirty="0">
                <a:latin typeface="BundesSans Office"/>
              </a:rPr>
              <a:t>Siebte Ebene</a:t>
            </a:r>
            <a:endParaRPr lang="de-DE" noProof="0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0"/>
          </p:nvPr>
        </p:nvSpPr>
        <p:spPr>
          <a:xfrm>
            <a:off x="5760000" y="4731990"/>
            <a:ext cx="2895600" cy="273844"/>
          </a:xfrm>
        </p:spPr>
        <p:txBody>
          <a:bodyPr/>
          <a:lstStyle/>
          <a:p>
            <a:r>
              <a:rPr lang="de-DE"/>
              <a:t>xyz</a:t>
            </a:r>
            <a:endParaRPr lang="de-DE" dirty="0"/>
          </a:p>
        </p:txBody>
      </p:sp>
      <p:pic>
        <p:nvPicPr>
          <p:cNvPr id="9" name="Grafik 8" descr="Ein Bild, das Text enthält.&#10;&#10;Automatisch generierte Beschreibung">
            <a:extLst>
              <a:ext uri="{FF2B5EF4-FFF2-40B4-BE49-F238E27FC236}">
                <a16:creationId xmlns:a16="http://schemas.microsoft.com/office/drawing/2014/main" id="{0C134776-95E8-4CF5-BF8F-24D442DE98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5536" y="4370400"/>
            <a:ext cx="1237497" cy="76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678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gross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4" name="Rectangle 18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467544" y="357504"/>
            <a:ext cx="5616000" cy="735546"/>
          </a:xfrm>
          <a:prstGeom prst="rect">
            <a:avLst/>
          </a:prstGeom>
        </p:spPr>
        <p:txBody>
          <a:bodyPr/>
          <a:lstStyle>
            <a:lvl1pPr>
              <a:lnSpc>
                <a:spcPts val="3500"/>
              </a:lnSpc>
              <a:defRPr sz="3000" b="0">
                <a:solidFill>
                  <a:srgbClr val="004F80"/>
                </a:solidFill>
              </a:defRPr>
            </a:lvl1pPr>
          </a:lstStyle>
          <a:p>
            <a:r>
              <a:rPr lang="de-DE" dirty="0"/>
              <a:t>Headline BundesSerif 30 </a:t>
            </a:r>
            <a:r>
              <a:rPr lang="de-DE" dirty="0" err="1"/>
              <a:t>pt</a:t>
            </a:r>
            <a:r>
              <a:rPr lang="de-DE" dirty="0"/>
              <a:t>;</a:t>
            </a:r>
            <a:br>
              <a:rPr lang="de-DE" dirty="0"/>
            </a:br>
            <a:r>
              <a:rPr lang="de-DE" dirty="0"/>
              <a:t>max. zweizeilig </a:t>
            </a: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467544" y="1221600"/>
            <a:ext cx="2556000" cy="3051000"/>
          </a:xfrm>
          <a:prstGeom prst="rect">
            <a:avLst/>
          </a:prstGeom>
        </p:spPr>
        <p:txBody>
          <a:bodyPr tIns="36000" rIns="36000" bIns="36000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SzPct val="80000"/>
              <a:buFont typeface="Wingdings 3" charset="2"/>
              <a:buNone/>
              <a:tabLst/>
              <a:defRPr lang="de-DE" sz="2000" b="0" baseline="0" smtClean="0">
                <a:solidFill>
                  <a:srgbClr val="004F80"/>
                </a:solidFill>
                <a:latin typeface="BundesSans Office"/>
              </a:defRPr>
            </a:lvl1pPr>
          </a:lstStyle>
          <a:p>
            <a:r>
              <a:rPr lang="de-DE" dirty="0"/>
              <a:t>Standard-Fließtext: </a:t>
            </a:r>
            <a:r>
              <a:rPr lang="de-DE" dirty="0" err="1"/>
              <a:t>BundesSans</a:t>
            </a:r>
            <a:r>
              <a:rPr lang="de-DE" dirty="0"/>
              <a:t> Office Regular 20 </a:t>
            </a:r>
            <a:r>
              <a:rPr lang="de-DE" dirty="0" err="1"/>
              <a:t>pt</a:t>
            </a:r>
            <a:r>
              <a:rPr lang="de-DE" dirty="0"/>
              <a:t> (wenn nötig: bis min. 16 </a:t>
            </a:r>
            <a:r>
              <a:rPr lang="de-DE" dirty="0" err="1"/>
              <a:t>pt</a:t>
            </a:r>
            <a:r>
              <a:rPr lang="de-DE" dirty="0"/>
              <a:t> verkleinern); Zwischenheadlines und Hervorhebungen fett</a:t>
            </a:r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0"/>
          </p:nvPr>
        </p:nvSpPr>
        <p:spPr>
          <a:xfrm>
            <a:off x="3240448" y="1248942"/>
            <a:ext cx="5364000" cy="3051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5760000" y="4725000"/>
            <a:ext cx="2895600" cy="273844"/>
          </a:xfrm>
        </p:spPr>
        <p:txBody>
          <a:bodyPr/>
          <a:lstStyle/>
          <a:p>
            <a:r>
              <a:rPr lang="de-DE"/>
              <a:t>xyz</a:t>
            </a:r>
            <a:endParaRPr lang="de-DE" dirty="0"/>
          </a:p>
        </p:txBody>
      </p:sp>
      <p:pic>
        <p:nvPicPr>
          <p:cNvPr id="7" name="Grafik 6" descr="Ein Bild, das Text enthält.&#10;&#10;Automatisch generierte Beschreibung">
            <a:extLst>
              <a:ext uri="{FF2B5EF4-FFF2-40B4-BE49-F238E27FC236}">
                <a16:creationId xmlns:a16="http://schemas.microsoft.com/office/drawing/2014/main" id="{A024F449-500F-4FAD-B932-D1EC4CB30A4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5536" y="4370400"/>
            <a:ext cx="1237497" cy="76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678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gross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4" name="Rectangle 18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467544" y="357504"/>
            <a:ext cx="5616000" cy="735546"/>
          </a:xfrm>
          <a:prstGeom prst="rect">
            <a:avLst/>
          </a:prstGeom>
        </p:spPr>
        <p:txBody>
          <a:bodyPr/>
          <a:lstStyle>
            <a:lvl1pPr>
              <a:lnSpc>
                <a:spcPts val="3500"/>
              </a:lnSpc>
              <a:defRPr sz="3000" b="0">
                <a:solidFill>
                  <a:srgbClr val="004F80"/>
                </a:solidFill>
              </a:defRPr>
            </a:lvl1pPr>
          </a:lstStyle>
          <a:p>
            <a:r>
              <a:rPr lang="de-DE" dirty="0"/>
              <a:t>Headline BundesSerif 30 </a:t>
            </a:r>
            <a:r>
              <a:rPr lang="de-DE" dirty="0" err="1"/>
              <a:t>pt</a:t>
            </a:r>
            <a:r>
              <a:rPr lang="de-DE" dirty="0"/>
              <a:t>;</a:t>
            </a:r>
            <a:br>
              <a:rPr lang="de-DE" dirty="0"/>
            </a:br>
            <a:r>
              <a:rPr lang="de-DE" dirty="0"/>
              <a:t>max. zweizeilig </a:t>
            </a: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6084168" y="1221600"/>
            <a:ext cx="2556000" cy="3051000"/>
          </a:xfrm>
          <a:prstGeom prst="rect">
            <a:avLst/>
          </a:prstGeom>
        </p:spPr>
        <p:txBody>
          <a:bodyPr tIns="36000" rIns="36000" bIns="36000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SzPct val="80000"/>
              <a:buFont typeface="Wingdings 3" charset="2"/>
              <a:buNone/>
              <a:tabLst/>
              <a:defRPr lang="de-DE" sz="2000" b="0" baseline="0" smtClean="0">
                <a:solidFill>
                  <a:srgbClr val="004F80"/>
                </a:solidFill>
                <a:latin typeface="BundesSans Office"/>
              </a:defRPr>
            </a:lvl1pPr>
          </a:lstStyle>
          <a:p>
            <a:r>
              <a:rPr lang="de-DE" dirty="0"/>
              <a:t>Standard-Fließtext: </a:t>
            </a:r>
            <a:r>
              <a:rPr lang="de-DE" dirty="0" err="1"/>
              <a:t>BundesSans</a:t>
            </a:r>
            <a:r>
              <a:rPr lang="de-DE" dirty="0"/>
              <a:t> Office Regular 20 </a:t>
            </a:r>
            <a:r>
              <a:rPr lang="de-DE" dirty="0" err="1"/>
              <a:t>pt</a:t>
            </a:r>
            <a:r>
              <a:rPr lang="de-DE" dirty="0"/>
              <a:t> (wenn nötig: bis min. 16 </a:t>
            </a:r>
            <a:r>
              <a:rPr lang="de-DE" dirty="0" err="1"/>
              <a:t>pt</a:t>
            </a:r>
            <a:r>
              <a:rPr lang="de-DE" dirty="0"/>
              <a:t> verkleinern); Zwischenheadlines und Hervorhebungen fett</a:t>
            </a:r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0"/>
          </p:nvPr>
        </p:nvSpPr>
        <p:spPr>
          <a:xfrm>
            <a:off x="467544" y="1221600"/>
            <a:ext cx="5364000" cy="3051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5760000" y="4731990"/>
            <a:ext cx="2895600" cy="273844"/>
          </a:xfrm>
        </p:spPr>
        <p:txBody>
          <a:bodyPr/>
          <a:lstStyle/>
          <a:p>
            <a:r>
              <a:rPr lang="de-DE"/>
              <a:t>xyz</a:t>
            </a:r>
            <a:endParaRPr lang="de-DE" dirty="0"/>
          </a:p>
        </p:txBody>
      </p:sp>
      <p:pic>
        <p:nvPicPr>
          <p:cNvPr id="7" name="Grafik 6" descr="Ein Bild, das Text enthält.&#10;&#10;Automatisch generierte Beschreibung">
            <a:extLst>
              <a:ext uri="{FF2B5EF4-FFF2-40B4-BE49-F238E27FC236}">
                <a16:creationId xmlns:a16="http://schemas.microsoft.com/office/drawing/2014/main" id="{48522499-FF5F-46F1-91F1-FA87A2B41C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5536" y="4370400"/>
            <a:ext cx="1237497" cy="76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678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vollflae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4" name="Rectangle 18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467544" y="357504"/>
            <a:ext cx="5616000" cy="735546"/>
          </a:xfrm>
          <a:prstGeom prst="rect">
            <a:avLst/>
          </a:prstGeom>
        </p:spPr>
        <p:txBody>
          <a:bodyPr/>
          <a:lstStyle>
            <a:lvl1pPr>
              <a:lnSpc>
                <a:spcPts val="3500"/>
              </a:lnSpc>
              <a:defRPr sz="3000" b="0">
                <a:solidFill>
                  <a:srgbClr val="004F80"/>
                </a:solidFill>
              </a:defRPr>
            </a:lvl1pPr>
          </a:lstStyle>
          <a:p>
            <a:r>
              <a:rPr lang="de-DE" dirty="0"/>
              <a:t>Headline BundesSerif 30 </a:t>
            </a:r>
            <a:r>
              <a:rPr lang="de-DE" dirty="0" err="1"/>
              <a:t>pt</a:t>
            </a:r>
            <a:r>
              <a:rPr lang="de-DE" dirty="0"/>
              <a:t>;</a:t>
            </a:r>
            <a:br>
              <a:rPr lang="de-DE" dirty="0"/>
            </a:br>
            <a:r>
              <a:rPr lang="de-DE" dirty="0"/>
              <a:t>max. zweizeilig </a:t>
            </a: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0"/>
          </p:nvPr>
        </p:nvSpPr>
        <p:spPr>
          <a:xfrm>
            <a:off x="467544" y="1248942"/>
            <a:ext cx="8172000" cy="3051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5760000" y="4731990"/>
            <a:ext cx="2895600" cy="273844"/>
          </a:xfrm>
        </p:spPr>
        <p:txBody>
          <a:bodyPr/>
          <a:lstStyle/>
          <a:p>
            <a:r>
              <a:rPr lang="de-DE"/>
              <a:t>xyz</a:t>
            </a:r>
            <a:endParaRPr lang="de-DE" dirty="0"/>
          </a:p>
        </p:txBody>
      </p:sp>
      <p:pic>
        <p:nvPicPr>
          <p:cNvPr id="7" name="Grafik 6" descr="Ein Bild, das Text enthält.&#10;&#10;Automatisch generierte Beschreibung">
            <a:extLst>
              <a:ext uri="{FF2B5EF4-FFF2-40B4-BE49-F238E27FC236}">
                <a16:creationId xmlns:a16="http://schemas.microsoft.com/office/drawing/2014/main" id="{C6FE8FAC-966F-4B43-AC04-0811D00B6A1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5536" y="4370400"/>
            <a:ext cx="1237497" cy="76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678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gramm vollflae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4" name="Rectangle 18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467544" y="357504"/>
            <a:ext cx="5616000" cy="735546"/>
          </a:xfrm>
          <a:prstGeom prst="rect">
            <a:avLst/>
          </a:prstGeom>
        </p:spPr>
        <p:txBody>
          <a:bodyPr/>
          <a:lstStyle>
            <a:lvl1pPr>
              <a:lnSpc>
                <a:spcPts val="3500"/>
              </a:lnSpc>
              <a:defRPr sz="3000" b="0">
                <a:solidFill>
                  <a:srgbClr val="004F80"/>
                </a:solidFill>
              </a:defRPr>
            </a:lvl1pPr>
          </a:lstStyle>
          <a:p>
            <a:r>
              <a:rPr lang="de-DE" dirty="0"/>
              <a:t>Headline BundesSerif 30 </a:t>
            </a:r>
            <a:r>
              <a:rPr lang="de-DE" dirty="0" err="1"/>
              <a:t>pt</a:t>
            </a:r>
            <a:r>
              <a:rPr lang="de-DE" dirty="0"/>
              <a:t>;</a:t>
            </a:r>
            <a:br>
              <a:rPr lang="de-DE" dirty="0"/>
            </a:br>
            <a:r>
              <a:rPr lang="de-DE" dirty="0"/>
              <a:t>max. zweizeilig </a:t>
            </a: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5760000" y="4731990"/>
            <a:ext cx="2895600" cy="273844"/>
          </a:xfrm>
        </p:spPr>
        <p:txBody>
          <a:bodyPr/>
          <a:lstStyle/>
          <a:p>
            <a:r>
              <a:rPr lang="de-DE"/>
              <a:t>xyz</a:t>
            </a:r>
            <a:endParaRPr lang="de-DE" dirty="0"/>
          </a:p>
        </p:txBody>
      </p:sp>
      <p:sp>
        <p:nvSpPr>
          <p:cNvPr id="9" name="Diagrammplatzhalter 8"/>
          <p:cNvSpPr>
            <a:spLocks noGrp="1"/>
          </p:cNvSpPr>
          <p:nvPr>
            <p:ph type="chart" sz="quarter" idx="12"/>
          </p:nvPr>
        </p:nvSpPr>
        <p:spPr>
          <a:xfrm>
            <a:off x="468313" y="1248942"/>
            <a:ext cx="8172000" cy="3051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Diagramm durch Klicken auf Symbol hinzufügen</a:t>
            </a:r>
          </a:p>
        </p:txBody>
      </p:sp>
      <p:pic>
        <p:nvPicPr>
          <p:cNvPr id="7" name="Grafik 6" descr="Ein Bild, das Text enthält.&#10;&#10;Automatisch generierte Beschreibung">
            <a:extLst>
              <a:ext uri="{FF2B5EF4-FFF2-40B4-BE49-F238E27FC236}">
                <a16:creationId xmlns:a16="http://schemas.microsoft.com/office/drawing/2014/main" id="{0A15172D-730D-4E18-850B-FEA90CF02B2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5536" y="4370400"/>
            <a:ext cx="1237497" cy="76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678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4"/>
          <p:cNvSpPr>
            <a:spLocks noChangeArrowheads="1"/>
          </p:cNvSpPr>
          <p:nvPr userDrawn="1"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rgbClr val="004F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de-DE" altLang="de-DE">
              <a:solidFill>
                <a:srgbClr val="004F80"/>
              </a:solidFill>
              <a:latin typeface="Neue Praxis" charset="0"/>
            </a:endParaRPr>
          </a:p>
        </p:txBody>
      </p:sp>
      <p:pic>
        <p:nvPicPr>
          <p:cNvPr id="1031" name="Grafik 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141685"/>
            <a:ext cx="21336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14"/>
          <p:cNvSpPr>
            <a:spLocks noChangeArrowheads="1"/>
          </p:cNvSpPr>
          <p:nvPr userDrawn="1"/>
        </p:nvSpPr>
        <p:spPr bwMode="auto">
          <a:xfrm>
            <a:off x="146050" y="134542"/>
            <a:ext cx="8839200" cy="106905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de-DE" altLang="de-DE">
              <a:solidFill>
                <a:srgbClr val="004F80"/>
              </a:solidFill>
              <a:latin typeface="Neue Praxis" charset="0"/>
            </a:endParaRPr>
          </a:p>
        </p:txBody>
      </p:sp>
      <p:sp>
        <p:nvSpPr>
          <p:cNvPr id="10" name="Text Box 21"/>
          <p:cNvSpPr txBox="1">
            <a:spLocks noChangeArrowheads="1"/>
          </p:cNvSpPr>
          <p:nvPr userDrawn="1"/>
        </p:nvSpPr>
        <p:spPr bwMode="auto">
          <a:xfrm>
            <a:off x="900113" y="4629150"/>
            <a:ext cx="7593012" cy="351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de-DE" sz="1600" dirty="0">
              <a:solidFill>
                <a:schemeClr val="tx2"/>
              </a:solidFill>
              <a:latin typeface="BundesSans Office" pitchFamily="34" charset="0"/>
            </a:endParaRPr>
          </a:p>
        </p:txBody>
      </p:sp>
      <p:sp>
        <p:nvSpPr>
          <p:cNvPr id="12" name="Rectangle 18"/>
          <p:cNvSpPr txBox="1">
            <a:spLocks noChangeArrowheads="1"/>
          </p:cNvSpPr>
          <p:nvPr userDrawn="1"/>
        </p:nvSpPr>
        <p:spPr>
          <a:xfrm>
            <a:off x="899592" y="1371600"/>
            <a:ext cx="7593012" cy="539354"/>
          </a:xfrm>
          <a:prstGeom prst="rect">
            <a:avLst/>
          </a:prstGeom>
        </p:spPr>
        <p:txBody>
          <a:bodyPr/>
          <a:lstStyle>
            <a:lvl1pPr>
              <a:defRPr sz="3200" b="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undesSerif Office" pitchFamily="18" charset="0"/>
                <a:ea typeface="+mj-ea"/>
                <a:cs typeface="Times"/>
              </a:rPr>
              <a:t>Mastertitelformat bearbeiten</a:t>
            </a:r>
          </a:p>
        </p:txBody>
      </p:sp>
      <p:sp>
        <p:nvSpPr>
          <p:cNvPr id="13" name="Rectangle 19"/>
          <p:cNvSpPr txBox="1">
            <a:spLocks noChangeArrowheads="1"/>
          </p:cNvSpPr>
          <p:nvPr userDrawn="1"/>
        </p:nvSpPr>
        <p:spPr>
          <a:xfrm>
            <a:off x="899592" y="1885950"/>
            <a:ext cx="7593012" cy="323850"/>
          </a:xfrm>
          <a:prstGeom prst="rect">
            <a:avLst/>
          </a:prstGeom>
        </p:spPr>
        <p:txBody>
          <a:bodyPr tIns="36000" rIns="36000" bIns="36000"/>
          <a:lstStyle>
            <a:lvl1pPr marL="0" indent="0">
              <a:buFont typeface="Wingdings 3" charset="2"/>
              <a:buNone/>
              <a:defRPr sz="2000">
                <a:solidFill>
                  <a:schemeClr val="bg1"/>
                </a:solidFill>
                <a:latin typeface="BundesSans Office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de-DE" sz="2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undesSans Office" pitchFamily="34" charset="0"/>
                <a:ea typeface="+mn-ea"/>
                <a:cs typeface="+mn-cs"/>
              </a:rPr>
              <a:t>Master-Untertitelformat bearbeiten</a:t>
            </a:r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3"/>
          </p:nvPr>
        </p:nvSpPr>
        <p:spPr>
          <a:xfrm>
            <a:off x="6012160" y="4731990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>
                <a:solidFill>
                  <a:schemeClr val="tx1">
                    <a:tint val="75000"/>
                  </a:schemeClr>
                </a:solidFill>
                <a:latin typeface="BundesSans Office"/>
              </a:defRPr>
            </a:lvl1pPr>
          </a:lstStyle>
          <a:p>
            <a:r>
              <a:rPr lang="de-DE"/>
              <a:t>xyz</a:t>
            </a:r>
            <a:endParaRPr lang="de-DE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3CF3CB73-85C5-894E-8EE5-A24B689914BC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2700" y="3864758"/>
            <a:ext cx="9131300" cy="1295400"/>
          </a:xfrm>
          <a:prstGeom prst="rect">
            <a:avLst/>
          </a:prstGeom>
        </p:spPr>
      </p:pic>
      <p:pic>
        <p:nvPicPr>
          <p:cNvPr id="15" name="Grafik 14" descr="Ein Bild, das Text enthält.&#10;&#10;Automatisch generierte Beschreibung">
            <a:extLst>
              <a:ext uri="{FF2B5EF4-FFF2-40B4-BE49-F238E27FC236}">
                <a16:creationId xmlns:a16="http://schemas.microsoft.com/office/drawing/2014/main" id="{87C0D36C-FD6F-4114-AE45-F049C4E861F1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52000" y="151200"/>
            <a:ext cx="1578876" cy="97739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21" r:id="rId2"/>
    <p:sldLayoutId id="2147483823" r:id="rId3"/>
    <p:sldLayoutId id="2147483825" r:id="rId4"/>
    <p:sldLayoutId id="2147483816" r:id="rId5"/>
    <p:sldLayoutId id="2147483817" r:id="rId6"/>
    <p:sldLayoutId id="2147483819" r:id="rId7"/>
    <p:sldLayoutId id="2147483820" r:id="rId8"/>
    <p:sldLayoutId id="2147483824" r:id="rId9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4F80"/>
          </a:solidFill>
          <a:latin typeface="BundesSerif Office" pitchFamily="18" charset="0"/>
          <a:ea typeface="+mj-ea"/>
          <a:cs typeface="Time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4F80"/>
          </a:solidFill>
          <a:latin typeface="BundesSerif Office" pitchFamily="18" charset="0"/>
          <a:ea typeface="ＭＳ Ｐゴシック" pitchFamily="52" charset="-128"/>
          <a:cs typeface="Times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4F80"/>
          </a:solidFill>
          <a:latin typeface="BundesSerif Office" pitchFamily="18" charset="0"/>
          <a:ea typeface="ＭＳ Ｐゴシック" pitchFamily="52" charset="-128"/>
          <a:cs typeface="Times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4F80"/>
          </a:solidFill>
          <a:latin typeface="BundesSerif Office" pitchFamily="18" charset="0"/>
          <a:ea typeface="ＭＳ Ｐゴシック" pitchFamily="52" charset="-128"/>
          <a:cs typeface="Times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4F80"/>
          </a:solidFill>
          <a:latin typeface="BundesSerif Office" pitchFamily="18" charset="0"/>
          <a:ea typeface="ＭＳ Ｐゴシック" pitchFamily="52" charset="-128"/>
          <a:cs typeface="Times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charset="0"/>
          <a:ea typeface="ＭＳ Ｐゴシック" pitchFamily="52" charset="-128"/>
          <a:cs typeface="ＭＳ Ｐゴシック" pitchFamily="52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charset="0"/>
          <a:ea typeface="ＭＳ Ｐゴシック" pitchFamily="52" charset="-128"/>
          <a:cs typeface="ＭＳ Ｐゴシック" pitchFamily="52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charset="0"/>
          <a:ea typeface="ＭＳ Ｐゴシック" pitchFamily="52" charset="-128"/>
          <a:cs typeface="ＭＳ Ｐゴシック" pitchFamily="52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charset="0"/>
          <a:ea typeface="ＭＳ Ｐゴシック" pitchFamily="52" charset="-128"/>
          <a:cs typeface="ＭＳ Ｐゴシック" pitchFamily="52" charset="-128"/>
        </a:defRPr>
      </a:lvl9pPr>
    </p:titleStyle>
    <p:bodyStyle>
      <a:lvl1pPr marL="474663" indent="-474663" algn="l" rtl="0" eaLnBrk="1" fontAlgn="base" hangingPunct="1">
        <a:spcBef>
          <a:spcPct val="20000"/>
        </a:spcBef>
        <a:spcAft>
          <a:spcPct val="0"/>
        </a:spcAft>
        <a:buClr>
          <a:srgbClr val="004F80"/>
        </a:buClr>
        <a:buSzPct val="80000"/>
        <a:buFont typeface="Wingdings" pitchFamily="2" charset="2"/>
        <a:buChar char="§"/>
        <a:defRPr sz="2400">
          <a:solidFill>
            <a:srgbClr val="004F80"/>
          </a:solidFill>
          <a:latin typeface="BundesSerif Office" pitchFamily="18" charset="0"/>
          <a:ea typeface="+mn-ea"/>
          <a:cs typeface="+mn-cs"/>
        </a:defRPr>
      </a:lvl1pPr>
      <a:lvl2pPr marL="949325" indent="-284163" algn="l" rtl="0" eaLnBrk="1" fontAlgn="base" hangingPunct="1">
        <a:spcBef>
          <a:spcPct val="20000"/>
        </a:spcBef>
        <a:spcAft>
          <a:spcPct val="0"/>
        </a:spcAft>
        <a:buClr>
          <a:srgbClr val="004F80"/>
        </a:buClr>
        <a:buSzPct val="80000"/>
        <a:buFont typeface="Wingdings" pitchFamily="2" charset="2"/>
        <a:buChar char="§"/>
        <a:defRPr sz="2000">
          <a:solidFill>
            <a:srgbClr val="004F80"/>
          </a:solidFill>
          <a:latin typeface="BundesSerif Office" pitchFamily="18" charset="0"/>
          <a:ea typeface="+mn-ea"/>
          <a:cs typeface="+mn-cs"/>
        </a:defRPr>
      </a:lvl2pPr>
      <a:lvl3pPr marL="1425575" indent="-284163" algn="l" rtl="0" eaLnBrk="1" fontAlgn="base" hangingPunct="1">
        <a:spcBef>
          <a:spcPct val="20000"/>
        </a:spcBef>
        <a:spcAft>
          <a:spcPct val="0"/>
        </a:spcAft>
        <a:buClr>
          <a:srgbClr val="004F80"/>
        </a:buClr>
        <a:buSzPct val="80000"/>
        <a:buFont typeface="Wingdings" pitchFamily="2" charset="2"/>
        <a:buChar char="§"/>
        <a:defRPr sz="1600">
          <a:solidFill>
            <a:srgbClr val="004F80"/>
          </a:solidFill>
          <a:latin typeface="BundesSerif Office" pitchFamily="18" charset="0"/>
          <a:ea typeface="+mn-ea"/>
          <a:cs typeface="+mn-cs"/>
        </a:defRPr>
      </a:lvl3pPr>
      <a:lvl4pPr marL="1941513" indent="-228600" algn="l" rtl="0" eaLnBrk="1" fontAlgn="base" hangingPunct="1">
        <a:spcBef>
          <a:spcPct val="20000"/>
        </a:spcBef>
        <a:spcAft>
          <a:spcPct val="0"/>
        </a:spcAft>
        <a:buClr>
          <a:srgbClr val="004F80"/>
        </a:buClr>
        <a:buSzPct val="80000"/>
        <a:buFont typeface="Wingdings" pitchFamily="2" charset="2"/>
        <a:buChar char="§"/>
        <a:defRPr sz="1600">
          <a:solidFill>
            <a:srgbClr val="004F80"/>
          </a:solidFill>
          <a:latin typeface="BundesSerif Office" pitchFamily="18" charset="0"/>
          <a:ea typeface="+mn-ea"/>
          <a:cs typeface="+mn-cs"/>
        </a:defRPr>
      </a:lvl4pPr>
      <a:lvl5pPr marL="2360613" indent="-228600" algn="l" rtl="0" eaLnBrk="1" fontAlgn="base" hangingPunct="1">
        <a:spcBef>
          <a:spcPct val="20000"/>
        </a:spcBef>
        <a:spcAft>
          <a:spcPct val="0"/>
        </a:spcAft>
        <a:buClr>
          <a:srgbClr val="004F80"/>
        </a:buClr>
        <a:buSzPct val="80000"/>
        <a:buFont typeface="Wingdings" pitchFamily="2" charset="2"/>
        <a:buChar char="§"/>
        <a:defRPr sz="1600">
          <a:solidFill>
            <a:srgbClr val="004F80"/>
          </a:solidFill>
          <a:latin typeface="BundesSerif Office" pitchFamily="18" charset="0"/>
          <a:ea typeface="+mn-ea"/>
          <a:cs typeface="+mn-cs"/>
        </a:defRPr>
      </a:lvl5pPr>
      <a:lvl6pPr marL="2817813" indent="-228600" algn="l" rtl="0" eaLnBrk="1" fontAlgn="base" hangingPunct="1">
        <a:spcBef>
          <a:spcPct val="20000"/>
        </a:spcBef>
        <a:spcAft>
          <a:spcPct val="0"/>
        </a:spcAft>
        <a:buClr>
          <a:srgbClr val="FF0000"/>
        </a:buClr>
        <a:buSzPct val="80000"/>
        <a:buFont typeface="Times" charset="0"/>
        <a:buChar char="•"/>
        <a:defRPr sz="1600">
          <a:solidFill>
            <a:srgbClr val="1E3E5A"/>
          </a:solidFill>
          <a:latin typeface="+mn-lt"/>
          <a:ea typeface="+mn-ea"/>
          <a:cs typeface="+mn-cs"/>
        </a:defRPr>
      </a:lvl6pPr>
      <a:lvl7pPr marL="3275013" indent="-228600" algn="l" rtl="0" eaLnBrk="1" fontAlgn="base" hangingPunct="1">
        <a:spcBef>
          <a:spcPct val="20000"/>
        </a:spcBef>
        <a:spcAft>
          <a:spcPct val="0"/>
        </a:spcAft>
        <a:buClr>
          <a:srgbClr val="FF0000"/>
        </a:buClr>
        <a:buSzPct val="80000"/>
        <a:buFont typeface="Times" charset="0"/>
        <a:buChar char="•"/>
        <a:defRPr sz="1600">
          <a:solidFill>
            <a:srgbClr val="1E3E5A"/>
          </a:solidFill>
          <a:latin typeface="+mn-lt"/>
          <a:ea typeface="+mn-ea"/>
          <a:cs typeface="+mn-cs"/>
        </a:defRPr>
      </a:lvl7pPr>
      <a:lvl8pPr marL="3732213" indent="-228600" algn="l" rtl="0" eaLnBrk="1" fontAlgn="base" hangingPunct="1">
        <a:spcBef>
          <a:spcPct val="20000"/>
        </a:spcBef>
        <a:spcAft>
          <a:spcPct val="0"/>
        </a:spcAft>
        <a:buClr>
          <a:srgbClr val="FF0000"/>
        </a:buClr>
        <a:buSzPct val="80000"/>
        <a:buFont typeface="Times" charset="0"/>
        <a:buChar char="•"/>
        <a:defRPr sz="1600">
          <a:solidFill>
            <a:srgbClr val="1E3E5A"/>
          </a:solidFill>
          <a:latin typeface="+mn-lt"/>
          <a:ea typeface="+mn-ea"/>
          <a:cs typeface="+mn-cs"/>
        </a:defRPr>
      </a:lvl8pPr>
      <a:lvl9pPr marL="4189413" indent="-228600" algn="l" rtl="0" eaLnBrk="1" fontAlgn="base" hangingPunct="1">
        <a:spcBef>
          <a:spcPct val="20000"/>
        </a:spcBef>
        <a:spcAft>
          <a:spcPct val="0"/>
        </a:spcAft>
        <a:buClr>
          <a:srgbClr val="FF0000"/>
        </a:buClr>
        <a:buSzPct val="80000"/>
        <a:buFont typeface="Times" charset="0"/>
        <a:buChar char="•"/>
        <a:defRPr sz="1600">
          <a:solidFill>
            <a:srgbClr val="1E3E5A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99592" y="1419622"/>
            <a:ext cx="7416824" cy="3384376"/>
          </a:xfrm>
        </p:spPr>
        <p:txBody>
          <a:bodyPr/>
          <a:lstStyle/>
          <a:p>
            <a:r>
              <a:rPr lang="de-DE" sz="2400" dirty="0" err="1"/>
              <a:t>Diversification</a:t>
            </a:r>
            <a:r>
              <a:rPr lang="de-DE" sz="2400" dirty="0"/>
              <a:t> </a:t>
            </a:r>
            <a:r>
              <a:rPr lang="de-DE" sz="2400" dirty="0" err="1"/>
              <a:t>of</a:t>
            </a:r>
            <a:r>
              <a:rPr lang="de-DE" sz="2400" dirty="0"/>
              <a:t> EU Trade Relations </a:t>
            </a:r>
            <a:r>
              <a:rPr lang="de-DE" sz="2400" dirty="0" err="1"/>
              <a:t>with</a:t>
            </a:r>
            <a:r>
              <a:rPr lang="de-DE" sz="2400" dirty="0"/>
              <a:t> </a:t>
            </a:r>
            <a:r>
              <a:rPr lang="de-DE" sz="2400" dirty="0" err="1"/>
              <a:t>regard</a:t>
            </a:r>
            <a:r>
              <a:rPr lang="de-DE" sz="2400" dirty="0"/>
              <a:t> </a:t>
            </a:r>
            <a:r>
              <a:rPr lang="de-DE" sz="2400" dirty="0" err="1"/>
              <a:t>to</a:t>
            </a:r>
            <a:r>
              <a:rPr lang="de-DE" sz="2400" dirty="0"/>
              <a:t> </a:t>
            </a:r>
            <a:r>
              <a:rPr lang="de-DE" sz="2400" dirty="0" err="1"/>
              <a:t>the</a:t>
            </a:r>
            <a:r>
              <a:rPr lang="de-DE" sz="2400" dirty="0"/>
              <a:t> </a:t>
            </a:r>
            <a:r>
              <a:rPr lang="de-DE" sz="2400" dirty="0" err="1"/>
              <a:t>Americas</a:t>
            </a:r>
            <a:r>
              <a:rPr lang="de-DE" sz="2400" dirty="0"/>
              <a:t>: A German </a:t>
            </a:r>
            <a:r>
              <a:rPr lang="de-DE" sz="2400" dirty="0" err="1"/>
              <a:t>Perspective</a:t>
            </a:r>
            <a:r>
              <a:rPr lang="de-DE" sz="2400" dirty="0"/>
              <a:t> on Resilient and </a:t>
            </a:r>
            <a:r>
              <a:rPr lang="de-DE" sz="2400" dirty="0" err="1"/>
              <a:t>Sustainable</a:t>
            </a:r>
            <a:r>
              <a:rPr lang="de-DE" sz="2400" dirty="0"/>
              <a:t> Trade Relations</a:t>
            </a:r>
            <a:br>
              <a:rPr lang="de-DE" sz="2400" dirty="0"/>
            </a:br>
            <a:br>
              <a:rPr lang="de-DE" sz="2400" dirty="0"/>
            </a:br>
            <a:br>
              <a:rPr lang="de-DE" sz="2400" dirty="0"/>
            </a:br>
            <a:r>
              <a:rPr lang="de-DE" sz="2000" dirty="0"/>
              <a:t>Christian Forwick</a:t>
            </a:r>
            <a:br>
              <a:rPr lang="de-DE" sz="2000" dirty="0"/>
            </a:br>
            <a:r>
              <a:rPr lang="de-DE" sz="1600" dirty="0"/>
              <a:t>Deputy Director General </a:t>
            </a:r>
            <a:br>
              <a:rPr lang="de-DE" sz="1600" dirty="0"/>
            </a:br>
            <a:r>
              <a:rPr lang="de-DE" sz="1600" dirty="0"/>
              <a:t>External </a:t>
            </a:r>
            <a:r>
              <a:rPr lang="de-DE" sz="1600" dirty="0" err="1"/>
              <a:t>Economic</a:t>
            </a:r>
            <a:r>
              <a:rPr lang="de-DE" sz="1600" dirty="0"/>
              <a:t> Relations, Trade Policy, Policy, </a:t>
            </a:r>
            <a:r>
              <a:rPr lang="de-DE" sz="1600" dirty="0" err="1"/>
              <a:t>America</a:t>
            </a:r>
            <a:br>
              <a:rPr lang="de-DE" sz="2000" dirty="0"/>
            </a:br>
            <a:r>
              <a:rPr lang="de-DE" sz="2000" dirty="0"/>
              <a:t>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>
          <a:xfrm>
            <a:off x="369598" y="555526"/>
            <a:ext cx="8172000" cy="4158462"/>
          </a:xfrm>
        </p:spPr>
        <p:txBody>
          <a:bodyPr/>
          <a:lstStyle/>
          <a:p>
            <a:endParaRPr lang="de-DE" sz="12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/>
              <a:t>Chile Latin America’s fifth-largest economy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/>
              <a:t>EU-Chile trade in goods grew by 163% between 2002 and 2021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/>
              <a:t>EU goods exports to Chile grew by 284% in the same period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/>
              <a:t>99.9% of EU exports will be tariff-free = further increase of EU exports to Chile by up to EUR 4.5 billion.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/>
              <a:t>Cooperation on raw materials and clean fuel crucial for the transition to the green economy, such as lithium, copper, and hydrogen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/>
              <a:t>Easier for German and EU companies to provide their services in Chile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/>
              <a:t>Strong Sustainability Chapter – (Review Clause)</a:t>
            </a:r>
            <a:endParaRPr lang="de-DE" b="1" dirty="0"/>
          </a:p>
        </p:txBody>
      </p:sp>
      <p:sp>
        <p:nvSpPr>
          <p:cNvPr id="3" name="Titel 2"/>
          <p:cNvSpPr>
            <a:spLocks noGrp="1"/>
          </p:cNvSpPr>
          <p:nvPr>
            <p:ph type="ctrTitle"/>
          </p:nvPr>
        </p:nvSpPr>
        <p:spPr>
          <a:xfrm>
            <a:off x="467544" y="267494"/>
            <a:ext cx="8496944" cy="576064"/>
          </a:xfrm>
        </p:spPr>
        <p:txBody>
          <a:bodyPr/>
          <a:lstStyle/>
          <a:p>
            <a:r>
              <a:rPr lang="de-DE" b="1" dirty="0"/>
              <a:t>EU – Chile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>
          <a:xfrm>
            <a:off x="5734513" y="4713988"/>
            <a:ext cx="2895600" cy="273844"/>
          </a:xfrm>
        </p:spPr>
        <p:txBody>
          <a:bodyPr/>
          <a:lstStyle/>
          <a:p>
            <a:r>
              <a:rPr lang="de-DE" dirty="0"/>
              <a:t>2/21</a:t>
            </a:r>
          </a:p>
        </p:txBody>
      </p:sp>
    </p:spTree>
    <p:extLst>
      <p:ext uri="{BB962C8B-B14F-4D97-AF65-F5344CB8AC3E}">
        <p14:creationId xmlns:p14="http://schemas.microsoft.com/office/powerpoint/2010/main" val="3380774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>
          <a:xfrm>
            <a:off x="369598" y="555526"/>
            <a:ext cx="8172000" cy="4158462"/>
          </a:xfrm>
        </p:spPr>
        <p:txBody>
          <a:bodyPr/>
          <a:lstStyle/>
          <a:p>
            <a:endParaRPr lang="de-DE" sz="12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/>
              <a:t>EU-MEX “Global Agreement” since 2000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/>
              <a:t>Negotiations for new EU-MEX agreement (2020) but ongoing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/>
              <a:t>Germany committed to swiftly finalize modernization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/>
              <a:t>New agreement = new business opportunities for both parties </a:t>
            </a:r>
            <a:br>
              <a:rPr lang="en-US" b="1" dirty="0"/>
            </a:br>
            <a:r>
              <a:rPr lang="en-US" b="1" dirty="0"/>
              <a:t>(e.g. reciprocal access to public procurement, liberalization of trade in agricultural goods), strong and clear commitments on human rights, sustainable development and the fight against corruption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/>
              <a:t>High potential: MEX emerging economy of 129 million and EU market with 448 million people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itel 2"/>
          <p:cNvSpPr>
            <a:spLocks noGrp="1"/>
          </p:cNvSpPr>
          <p:nvPr>
            <p:ph type="ctrTitle"/>
          </p:nvPr>
        </p:nvSpPr>
        <p:spPr>
          <a:xfrm>
            <a:off x="467544" y="267494"/>
            <a:ext cx="8496944" cy="576064"/>
          </a:xfrm>
        </p:spPr>
        <p:txBody>
          <a:bodyPr/>
          <a:lstStyle/>
          <a:p>
            <a:r>
              <a:rPr lang="de-DE" b="1" dirty="0"/>
              <a:t>EU – Mexico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>
          <a:xfrm>
            <a:off x="5734513" y="4713988"/>
            <a:ext cx="2895600" cy="273844"/>
          </a:xfrm>
        </p:spPr>
        <p:txBody>
          <a:bodyPr/>
          <a:lstStyle/>
          <a:p>
            <a:r>
              <a:rPr lang="de-DE" dirty="0"/>
              <a:t>2/21</a:t>
            </a:r>
          </a:p>
        </p:txBody>
      </p:sp>
    </p:spTree>
    <p:extLst>
      <p:ext uri="{BB962C8B-B14F-4D97-AF65-F5344CB8AC3E}">
        <p14:creationId xmlns:p14="http://schemas.microsoft.com/office/powerpoint/2010/main" val="14456638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>
          <a:xfrm>
            <a:off x="369598" y="555526"/>
            <a:ext cx="8172000" cy="4158462"/>
          </a:xfrm>
        </p:spPr>
        <p:txBody>
          <a:bodyPr/>
          <a:lstStyle/>
          <a:p>
            <a:endParaRPr lang="de-DE" sz="12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Entry into force 1 July 2020 - Substitutes NAFTA (1994)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/>
              <a:t>Stronger </a:t>
            </a:r>
            <a:r>
              <a:rPr lang="en-US" b="1" dirty="0" err="1"/>
              <a:t>RuoO</a:t>
            </a:r>
            <a:r>
              <a:rPr lang="en-US" b="1" dirty="0"/>
              <a:t> (62,5 up to 75% USMCA origin)</a:t>
            </a:r>
            <a:endParaRPr lang="de-D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/>
              <a:t>Minimum wage 16 USD</a:t>
            </a:r>
            <a:endParaRPr lang="de-D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/>
              <a:t>Protection of IP</a:t>
            </a:r>
            <a:endParaRPr lang="de-D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/>
              <a:t>Workers rights</a:t>
            </a:r>
            <a:endParaRPr lang="de-D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/>
              <a:t>Dispute settlement – 3 mechanisms</a:t>
            </a:r>
            <a:endParaRPr lang="de-D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/>
              <a:t>SME chapter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/>
              <a:t>German Experience</a:t>
            </a:r>
            <a:endParaRPr lang="de-DE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itel 2"/>
          <p:cNvSpPr>
            <a:spLocks noGrp="1"/>
          </p:cNvSpPr>
          <p:nvPr>
            <p:ph type="ctrTitle"/>
          </p:nvPr>
        </p:nvSpPr>
        <p:spPr>
          <a:xfrm>
            <a:off x="467544" y="267494"/>
            <a:ext cx="8496944" cy="576064"/>
          </a:xfrm>
        </p:spPr>
        <p:txBody>
          <a:bodyPr/>
          <a:lstStyle/>
          <a:p>
            <a:r>
              <a:rPr lang="de-DE" b="1" dirty="0"/>
              <a:t>USMCA – US – Mexico- CAN Agreement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>
          <a:xfrm>
            <a:off x="5734513" y="4713988"/>
            <a:ext cx="2895600" cy="273844"/>
          </a:xfrm>
        </p:spPr>
        <p:txBody>
          <a:bodyPr/>
          <a:lstStyle/>
          <a:p>
            <a:r>
              <a:rPr lang="de-DE" dirty="0"/>
              <a:t>2/21</a:t>
            </a:r>
          </a:p>
        </p:txBody>
      </p:sp>
    </p:spTree>
    <p:extLst>
      <p:ext uri="{BB962C8B-B14F-4D97-AF65-F5344CB8AC3E}">
        <p14:creationId xmlns:p14="http://schemas.microsoft.com/office/powerpoint/2010/main" val="33000133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>
          <a:xfrm>
            <a:off x="369598" y="555526"/>
            <a:ext cx="8172000" cy="4158462"/>
          </a:xfrm>
        </p:spPr>
        <p:txBody>
          <a:bodyPr/>
          <a:lstStyle/>
          <a:p>
            <a:endParaRPr lang="de-DE" sz="12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itel 2"/>
          <p:cNvSpPr>
            <a:spLocks noGrp="1"/>
          </p:cNvSpPr>
          <p:nvPr>
            <p:ph type="ctrTitle"/>
          </p:nvPr>
        </p:nvSpPr>
        <p:spPr>
          <a:xfrm>
            <a:off x="395536" y="1923678"/>
            <a:ext cx="8496944" cy="576064"/>
          </a:xfrm>
        </p:spPr>
        <p:txBody>
          <a:bodyPr/>
          <a:lstStyle/>
          <a:p>
            <a:pPr algn="ctr"/>
            <a:r>
              <a:rPr lang="de-DE" b="1" dirty="0" err="1"/>
              <a:t>Thank</a:t>
            </a:r>
            <a:r>
              <a:rPr lang="de-DE" b="1" dirty="0"/>
              <a:t> </a:t>
            </a:r>
            <a:r>
              <a:rPr lang="de-DE" b="1" dirty="0" err="1"/>
              <a:t>you</a:t>
            </a:r>
            <a:r>
              <a:rPr lang="de-DE" b="1" dirty="0"/>
              <a:t> </a:t>
            </a:r>
            <a:r>
              <a:rPr lang="de-DE" b="1" dirty="0" err="1"/>
              <a:t>for</a:t>
            </a:r>
            <a:r>
              <a:rPr lang="de-DE" b="1" dirty="0"/>
              <a:t> </a:t>
            </a:r>
            <a:r>
              <a:rPr lang="de-DE" b="1" dirty="0" err="1"/>
              <a:t>your</a:t>
            </a:r>
            <a:r>
              <a:rPr lang="de-DE" b="1" dirty="0"/>
              <a:t> </a:t>
            </a:r>
            <a:r>
              <a:rPr lang="de-DE" b="1" dirty="0" err="1"/>
              <a:t>attention</a:t>
            </a:r>
            <a:r>
              <a:rPr lang="de-DE" b="1" dirty="0"/>
              <a:t> 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>
          <a:xfrm>
            <a:off x="5734513" y="4713988"/>
            <a:ext cx="2895600" cy="273844"/>
          </a:xfrm>
        </p:spPr>
        <p:txBody>
          <a:bodyPr/>
          <a:lstStyle/>
          <a:p>
            <a:r>
              <a:rPr lang="de-DE" dirty="0"/>
              <a:t>2/21</a:t>
            </a:r>
          </a:p>
        </p:txBody>
      </p:sp>
    </p:spTree>
    <p:extLst>
      <p:ext uri="{BB962C8B-B14F-4D97-AF65-F5344CB8AC3E}">
        <p14:creationId xmlns:p14="http://schemas.microsoft.com/office/powerpoint/2010/main" val="33031023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>
          <a:xfrm>
            <a:off x="467544" y="555526"/>
            <a:ext cx="8172000" cy="4230470"/>
          </a:xfrm>
        </p:spPr>
        <p:txBody>
          <a:bodyPr/>
          <a:lstStyle/>
          <a:p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◘ </a:t>
            </a:r>
            <a:r>
              <a:rPr lang="de-DE" b="1" dirty="0"/>
              <a:t>CETA: </a:t>
            </a:r>
            <a:r>
              <a:rPr lang="de-DE" b="1" dirty="0" err="1"/>
              <a:t>Ratification</a:t>
            </a:r>
            <a:r>
              <a:rPr lang="de-DE" b="1" dirty="0"/>
              <a:t> November 2022</a:t>
            </a:r>
          </a:p>
          <a:p>
            <a:r>
              <a:rPr lang="de-DE" b="1" dirty="0"/>
              <a:t>◘  Chile: </a:t>
            </a:r>
            <a:r>
              <a:rPr lang="de-DE" b="1" dirty="0" err="1"/>
              <a:t>December</a:t>
            </a:r>
            <a:r>
              <a:rPr lang="de-DE" b="1" dirty="0"/>
              <a:t> 2022 - Political </a:t>
            </a:r>
            <a:r>
              <a:rPr lang="de-DE" b="1" dirty="0" err="1"/>
              <a:t>closure</a:t>
            </a:r>
            <a:r>
              <a:rPr lang="de-DE" b="1" dirty="0"/>
              <a:t> </a:t>
            </a:r>
            <a:r>
              <a:rPr lang="en-US" b="1" dirty="0"/>
              <a:t>of the modernization of the 			Association Agreement (effective since 2003)</a:t>
            </a:r>
            <a:endParaRPr lang="de-DE" b="1" dirty="0"/>
          </a:p>
          <a:p>
            <a:r>
              <a:rPr lang="de-DE" b="1" dirty="0"/>
              <a:t>◘  Kenia: Political </a:t>
            </a:r>
            <a:r>
              <a:rPr lang="de-DE" b="1" dirty="0" err="1"/>
              <a:t>conclusion</a:t>
            </a:r>
            <a:r>
              <a:rPr lang="de-DE" b="1" dirty="0"/>
              <a:t> June 2023 (</a:t>
            </a:r>
            <a:r>
              <a:rPr lang="de-DE" b="1" dirty="0" err="1"/>
              <a:t>for</a:t>
            </a:r>
            <a:r>
              <a:rPr lang="de-DE" b="1" dirty="0"/>
              <a:t> an EPA)</a:t>
            </a:r>
          </a:p>
          <a:p>
            <a:r>
              <a:rPr lang="de-DE" b="1" dirty="0"/>
              <a:t>◘  New Zealand: FTA </a:t>
            </a:r>
            <a:r>
              <a:rPr lang="de-DE" b="1" dirty="0" err="1"/>
              <a:t>signed</a:t>
            </a:r>
            <a:r>
              <a:rPr lang="de-DE" b="1" dirty="0"/>
              <a:t> </a:t>
            </a:r>
            <a:r>
              <a:rPr lang="de-DE" b="1" dirty="0" err="1"/>
              <a:t>July</a:t>
            </a:r>
            <a:r>
              <a:rPr lang="de-DE" b="1" dirty="0"/>
              <a:t> 2023</a:t>
            </a:r>
          </a:p>
          <a:p>
            <a:r>
              <a:rPr lang="de-DE" b="1" dirty="0"/>
              <a:t>◘  MERCOSUR, Mexico, Australia: </a:t>
            </a:r>
            <a:r>
              <a:rPr lang="de-DE" b="1" dirty="0" err="1"/>
              <a:t>Finalizing</a:t>
            </a:r>
            <a:r>
              <a:rPr lang="de-DE" b="1" dirty="0"/>
              <a:t> </a:t>
            </a:r>
            <a:r>
              <a:rPr lang="de-DE" b="1" dirty="0" err="1"/>
              <a:t>of</a:t>
            </a:r>
            <a:r>
              <a:rPr lang="de-DE" b="1" dirty="0"/>
              <a:t> </a:t>
            </a:r>
            <a:r>
              <a:rPr lang="de-DE" b="1" dirty="0" err="1"/>
              <a:t>negotiations</a:t>
            </a:r>
            <a:r>
              <a:rPr lang="de-DE" b="1" dirty="0"/>
              <a:t> in 2023</a:t>
            </a:r>
          </a:p>
          <a:p>
            <a:r>
              <a:rPr lang="de-DE" b="1" dirty="0"/>
              <a:t>◘  Indonesia, India: </a:t>
            </a:r>
            <a:r>
              <a:rPr lang="de-DE" b="1" dirty="0" err="1"/>
              <a:t>Negotiations</a:t>
            </a:r>
            <a:r>
              <a:rPr lang="de-DE" b="1" dirty="0"/>
              <a:t> </a:t>
            </a:r>
            <a:r>
              <a:rPr lang="de-DE" b="1" dirty="0" err="1"/>
              <a:t>ongoing</a:t>
            </a:r>
            <a:endParaRPr lang="de-DE" b="1" dirty="0"/>
          </a:p>
          <a:p>
            <a:pPr marL="269875" indent="-269875"/>
            <a:r>
              <a:rPr lang="de-DE" b="1" dirty="0"/>
              <a:t>◘  Thailand, Philippines, Malaysia: Relaunch </a:t>
            </a:r>
            <a:r>
              <a:rPr lang="de-DE" b="1" dirty="0" err="1"/>
              <a:t>of</a:t>
            </a:r>
            <a:r>
              <a:rPr lang="de-DE" b="1" dirty="0"/>
              <a:t> </a:t>
            </a:r>
            <a:r>
              <a:rPr lang="de-DE" b="1" dirty="0" err="1"/>
              <a:t>negotiations</a:t>
            </a:r>
            <a:r>
              <a:rPr lang="de-DE" b="1" dirty="0"/>
              <a:t> (</a:t>
            </a:r>
            <a:r>
              <a:rPr lang="de-DE" b="1" dirty="0" err="1"/>
              <a:t>planned</a:t>
            </a:r>
            <a:r>
              <a:rPr lang="de-DE" b="1" dirty="0"/>
              <a:t>)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				</a:t>
            </a:r>
            <a:r>
              <a:rPr lang="de-DE" b="1" dirty="0"/>
              <a:t>	</a:t>
            </a:r>
          </a:p>
        </p:txBody>
      </p:sp>
      <p:sp>
        <p:nvSpPr>
          <p:cNvPr id="3" name="Titel 2"/>
          <p:cNvSpPr>
            <a:spLocks noGrp="1"/>
          </p:cNvSpPr>
          <p:nvPr>
            <p:ph type="ctrTitle"/>
          </p:nvPr>
        </p:nvSpPr>
        <p:spPr>
          <a:xfrm>
            <a:off x="467544" y="137666"/>
            <a:ext cx="8496944" cy="561876"/>
          </a:xfrm>
        </p:spPr>
        <p:txBody>
          <a:bodyPr/>
          <a:lstStyle/>
          <a:p>
            <a:r>
              <a:rPr lang="de-DE" b="1" dirty="0"/>
              <a:t>State </a:t>
            </a:r>
            <a:r>
              <a:rPr lang="de-DE" b="1" dirty="0" err="1"/>
              <a:t>of</a:t>
            </a:r>
            <a:r>
              <a:rPr lang="de-DE" b="1" dirty="0"/>
              <a:t> Play  </a:t>
            </a:r>
            <a:endParaRPr lang="de-DE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67544" y="357504"/>
            <a:ext cx="6336704" cy="990110"/>
          </a:xfrm>
        </p:spPr>
        <p:txBody>
          <a:bodyPr/>
          <a:lstStyle/>
          <a:p>
            <a:br>
              <a:rPr lang="de-DE" b="1" dirty="0"/>
            </a:br>
            <a:br>
              <a:rPr lang="de-DE" b="1" dirty="0"/>
            </a:br>
            <a:br>
              <a:rPr lang="de-DE" b="1" dirty="0"/>
            </a:br>
            <a:endParaRPr lang="de-DE" dirty="0"/>
          </a:p>
        </p:txBody>
      </p:sp>
      <p:sp>
        <p:nvSpPr>
          <p:cNvPr id="7" name="Inhaltsplatzhalter 5">
            <a:extLst>
              <a:ext uri="{FF2B5EF4-FFF2-40B4-BE49-F238E27FC236}">
                <a16:creationId xmlns:a16="http://schemas.microsoft.com/office/drawing/2014/main" id="{4F507619-9498-4C3C-B1B7-1D0602546125}"/>
              </a:ext>
            </a:extLst>
          </p:cNvPr>
          <p:cNvSpPr txBox="1">
            <a:spLocks/>
          </p:cNvSpPr>
          <p:nvPr/>
        </p:nvSpPr>
        <p:spPr>
          <a:xfrm>
            <a:off x="467544" y="411510"/>
            <a:ext cx="8172000" cy="3958890"/>
          </a:xfrm>
          <a:prstGeom prst="rect">
            <a:avLst/>
          </a:prstGeom>
        </p:spPr>
        <p:txBody>
          <a:bodyPr tIns="36000" rIns="36000" bIns="36000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SzPct val="80000"/>
              <a:buFont typeface="Wingdings 3" charset="2"/>
              <a:buNone/>
              <a:tabLst/>
              <a:defRPr lang="de-DE" sz="2000" b="0" baseline="0" smtClean="0">
                <a:solidFill>
                  <a:srgbClr val="004F80"/>
                </a:solidFill>
                <a:latin typeface="BundesSans Office"/>
                <a:ea typeface="+mn-ea"/>
                <a:cs typeface="+mn-cs"/>
              </a:defRPr>
            </a:lvl1pPr>
            <a:lvl2pPr marL="949325" indent="-2841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SzPct val="80000"/>
              <a:buFont typeface="Wingdings" pitchFamily="2" charset="2"/>
              <a:buChar char="§"/>
              <a:defRPr sz="2000">
                <a:solidFill>
                  <a:srgbClr val="004F80"/>
                </a:solidFill>
                <a:latin typeface="BundesSerif Office" pitchFamily="18" charset="0"/>
                <a:ea typeface="+mn-ea"/>
                <a:cs typeface="+mn-cs"/>
              </a:defRPr>
            </a:lvl2pPr>
            <a:lvl3pPr marL="1425575" indent="-2841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SzPct val="80000"/>
              <a:buFont typeface="Wingdings" pitchFamily="2" charset="2"/>
              <a:buChar char="§"/>
              <a:defRPr sz="1600">
                <a:solidFill>
                  <a:srgbClr val="004F80"/>
                </a:solidFill>
                <a:latin typeface="BundesSerif Office" pitchFamily="18" charset="0"/>
                <a:ea typeface="+mn-ea"/>
                <a:cs typeface="+mn-cs"/>
              </a:defRPr>
            </a:lvl3pPr>
            <a:lvl4pPr marL="1941513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SzPct val="80000"/>
              <a:buFont typeface="Wingdings" pitchFamily="2" charset="2"/>
              <a:buChar char="§"/>
              <a:defRPr sz="1600">
                <a:solidFill>
                  <a:srgbClr val="004F80"/>
                </a:solidFill>
                <a:latin typeface="BundesSerif Office" pitchFamily="18" charset="0"/>
                <a:ea typeface="+mn-ea"/>
                <a:cs typeface="+mn-cs"/>
              </a:defRPr>
            </a:lvl4pPr>
            <a:lvl5pPr marL="2360613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SzPct val="80000"/>
              <a:buFont typeface="Wingdings" pitchFamily="2" charset="2"/>
              <a:buChar char="§"/>
              <a:defRPr sz="1600">
                <a:solidFill>
                  <a:srgbClr val="004F80"/>
                </a:solidFill>
                <a:latin typeface="BundesSerif Office" pitchFamily="18" charset="0"/>
                <a:ea typeface="+mn-ea"/>
                <a:cs typeface="+mn-cs"/>
              </a:defRPr>
            </a:lvl5pPr>
            <a:lvl6pPr marL="2817813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80000"/>
              <a:buFont typeface="Times" charset="0"/>
              <a:buChar char="•"/>
              <a:defRPr sz="1600">
                <a:solidFill>
                  <a:srgbClr val="1E3E5A"/>
                </a:solidFill>
                <a:latin typeface="+mn-lt"/>
                <a:ea typeface="+mn-ea"/>
                <a:cs typeface="+mn-cs"/>
              </a:defRPr>
            </a:lvl6pPr>
            <a:lvl7pPr marL="3275013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80000"/>
              <a:buFont typeface="Times" charset="0"/>
              <a:buChar char="•"/>
              <a:defRPr sz="1600">
                <a:solidFill>
                  <a:srgbClr val="1E3E5A"/>
                </a:solidFill>
                <a:latin typeface="+mn-lt"/>
                <a:ea typeface="+mn-ea"/>
                <a:cs typeface="+mn-cs"/>
              </a:defRPr>
            </a:lvl7pPr>
            <a:lvl8pPr marL="3732213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80000"/>
              <a:buFont typeface="Times" charset="0"/>
              <a:buChar char="•"/>
              <a:defRPr sz="1600">
                <a:solidFill>
                  <a:srgbClr val="1E3E5A"/>
                </a:solidFill>
                <a:latin typeface="+mn-lt"/>
                <a:ea typeface="+mn-ea"/>
                <a:cs typeface="+mn-cs"/>
              </a:defRPr>
            </a:lvl8pPr>
            <a:lvl9pPr marL="4189413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80000"/>
              <a:buFont typeface="Times" charset="0"/>
              <a:buChar char="•"/>
              <a:defRPr sz="1600">
                <a:solidFill>
                  <a:srgbClr val="1E3E5A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78F4988-23ED-4E72-99CE-8591EAD9B3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-5220"/>
            <a:ext cx="718721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6531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>
          <a:xfrm>
            <a:off x="1813302" y="3294307"/>
            <a:ext cx="2940252" cy="789611"/>
          </a:xfrm>
        </p:spPr>
        <p:txBody>
          <a:bodyPr/>
          <a:lstStyle/>
          <a:p>
            <a:endParaRPr lang="de-DE" sz="1200" b="1" dirty="0"/>
          </a:p>
          <a:p>
            <a:endParaRPr lang="de-DE" sz="1200" b="1" dirty="0"/>
          </a:p>
          <a:p>
            <a:pPr marL="342900" indent="-342900">
              <a:buFontTx/>
              <a:buChar char="-"/>
            </a:pPr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	</a:t>
            </a:r>
          </a:p>
        </p:txBody>
      </p:sp>
      <p:sp>
        <p:nvSpPr>
          <p:cNvPr id="3" name="Titel 2"/>
          <p:cNvSpPr>
            <a:spLocks noGrp="1"/>
          </p:cNvSpPr>
          <p:nvPr>
            <p:ph type="ctrTitle"/>
          </p:nvPr>
        </p:nvSpPr>
        <p:spPr>
          <a:xfrm>
            <a:off x="467544" y="267494"/>
            <a:ext cx="8496944" cy="576064"/>
          </a:xfrm>
        </p:spPr>
        <p:txBody>
          <a:bodyPr/>
          <a:lstStyle/>
          <a:p>
            <a:r>
              <a:rPr lang="de-DE" b="1" dirty="0"/>
              <a:t>Focus on Central and </a:t>
            </a:r>
            <a:r>
              <a:rPr lang="de-DE" b="1" dirty="0" err="1"/>
              <a:t>Latin</a:t>
            </a:r>
            <a:r>
              <a:rPr lang="de-DE" b="1" dirty="0"/>
              <a:t> </a:t>
            </a:r>
            <a:r>
              <a:rPr lang="de-DE" b="1" dirty="0" err="1"/>
              <a:t>America</a:t>
            </a:r>
            <a:br>
              <a:rPr lang="de-DE" b="1" dirty="0"/>
            </a:br>
            <a:br>
              <a:rPr lang="de-DE" b="1" dirty="0"/>
            </a:br>
            <a:r>
              <a:rPr lang="de-DE" b="1" dirty="0"/>
              <a:t>Mercosur (ARG, BRA, PRY, URY)</a:t>
            </a:r>
            <a:br>
              <a:rPr lang="de-DE" b="1" dirty="0"/>
            </a:br>
            <a:br>
              <a:rPr lang="de-DE" b="1" dirty="0"/>
            </a:br>
            <a:r>
              <a:rPr lang="de-DE" b="1" dirty="0"/>
              <a:t>Chile</a:t>
            </a:r>
            <a:br>
              <a:rPr lang="de-DE" b="1" dirty="0"/>
            </a:br>
            <a:br>
              <a:rPr lang="de-DE" b="1" dirty="0"/>
            </a:br>
            <a:r>
              <a:rPr lang="de-DE" b="1" dirty="0"/>
              <a:t>Mexico</a:t>
            </a:r>
            <a:br>
              <a:rPr lang="de-DE" b="1" dirty="0"/>
            </a:br>
            <a:br>
              <a:rPr lang="de-DE" b="1" dirty="0"/>
            </a:br>
            <a:r>
              <a:rPr lang="de-DE" b="1" dirty="0"/>
              <a:t>USMCA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>
          <a:xfrm>
            <a:off x="5734513" y="4713988"/>
            <a:ext cx="2895600" cy="273844"/>
          </a:xfrm>
        </p:spPr>
        <p:txBody>
          <a:bodyPr/>
          <a:lstStyle/>
          <a:p>
            <a:r>
              <a:rPr lang="de-DE" dirty="0"/>
              <a:t>2/21</a:t>
            </a:r>
          </a:p>
        </p:txBody>
      </p:sp>
    </p:spTree>
    <p:extLst>
      <p:ext uri="{BB962C8B-B14F-4D97-AF65-F5344CB8AC3E}">
        <p14:creationId xmlns:p14="http://schemas.microsoft.com/office/powerpoint/2010/main" val="37776557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>
          <a:xfrm>
            <a:off x="369598" y="555526"/>
            <a:ext cx="8172000" cy="4158462"/>
          </a:xfrm>
        </p:spPr>
        <p:txBody>
          <a:bodyPr/>
          <a:lstStyle/>
          <a:p>
            <a:endParaRPr lang="de-DE" sz="1200" b="1" dirty="0"/>
          </a:p>
          <a:p>
            <a:endParaRPr lang="de-DE" sz="12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b="1" dirty="0"/>
              <a:t>CHN most important trading partner (BRA, ARG, CHL, URS, PER, PAN)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b="1" dirty="0"/>
              <a:t>CHN has FTAs with CHL, CRI, PER (URY, ELS, PAN negotiations)</a:t>
            </a:r>
            <a:endParaRPr lang="de-D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/>
              <a:t>CHN is main investor: strategic - raw materials (infrastructure, Oil, Gas)</a:t>
            </a:r>
            <a:endParaRPr lang="de-DE" dirty="0"/>
          </a:p>
          <a:p>
            <a:pPr marL="342900" indent="-342900">
              <a:buFontTx/>
              <a:buChar char="-"/>
            </a:pPr>
            <a:endParaRPr lang="de-DE" dirty="0"/>
          </a:p>
          <a:p>
            <a:pPr marL="342900" indent="-342900">
              <a:buFontTx/>
              <a:buChar char="-"/>
            </a:pPr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	</a:t>
            </a:r>
          </a:p>
        </p:txBody>
      </p:sp>
      <p:sp>
        <p:nvSpPr>
          <p:cNvPr id="3" name="Titel 2"/>
          <p:cNvSpPr>
            <a:spLocks noGrp="1"/>
          </p:cNvSpPr>
          <p:nvPr>
            <p:ph type="ctrTitle"/>
          </p:nvPr>
        </p:nvSpPr>
        <p:spPr>
          <a:xfrm>
            <a:off x="467544" y="267494"/>
            <a:ext cx="8496944" cy="576064"/>
          </a:xfrm>
        </p:spPr>
        <p:txBody>
          <a:bodyPr/>
          <a:lstStyle/>
          <a:p>
            <a:r>
              <a:rPr lang="de-DE" b="1" dirty="0"/>
              <a:t>China in Central and </a:t>
            </a:r>
            <a:r>
              <a:rPr lang="de-DE" b="1" dirty="0" err="1"/>
              <a:t>Latin</a:t>
            </a:r>
            <a:r>
              <a:rPr lang="de-DE" b="1" dirty="0"/>
              <a:t> </a:t>
            </a:r>
            <a:r>
              <a:rPr lang="de-DE" b="1" dirty="0" err="1"/>
              <a:t>America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>
          <a:xfrm>
            <a:off x="5734513" y="4713988"/>
            <a:ext cx="2895600" cy="273844"/>
          </a:xfrm>
        </p:spPr>
        <p:txBody>
          <a:bodyPr/>
          <a:lstStyle/>
          <a:p>
            <a:r>
              <a:rPr lang="de-DE" dirty="0"/>
              <a:t>2/21</a:t>
            </a:r>
          </a:p>
        </p:txBody>
      </p:sp>
      <p:pic>
        <p:nvPicPr>
          <p:cNvPr id="5" name="Picture 2" descr="https://static.dw.com/display/23/03/230327_IG_AI_TradePartnersLatAm_V2_DE/ressources/230327_IG_AI_TradePartnersLatAm_V2_DE-XL.png">
            <a:extLst>
              <a:ext uri="{FF2B5EF4-FFF2-40B4-BE49-F238E27FC236}">
                <a16:creationId xmlns:a16="http://schemas.microsoft.com/office/drawing/2014/main" id="{D0A366F0-5864-4053-A369-92734BFA79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959" y="2318303"/>
            <a:ext cx="5454271" cy="2646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FF7A5E20-F321-4BFD-91A5-DC11C3BB23DC}"/>
              </a:ext>
            </a:extLst>
          </p:cNvPr>
          <p:cNvSpPr txBox="1"/>
          <p:nvPr/>
        </p:nvSpPr>
        <p:spPr>
          <a:xfrm>
            <a:off x="1907704" y="2499742"/>
            <a:ext cx="1983235" cy="261610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474663" marR="0" indent="-47466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SzPct val="80000"/>
              <a:buFont typeface="Wingdings" pitchFamily="2" charset="2"/>
              <a:buNone/>
              <a:tabLst/>
            </a:pPr>
            <a:r>
              <a:rPr kumimoji="0" lang="de-DE" sz="11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undesSans Office"/>
                <a:ea typeface="+mn-ea"/>
                <a:cs typeface="+mn-cs"/>
              </a:rPr>
              <a:t>USA      BRA          CHN     IND   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5E630FB1-3272-4F8D-895B-455F4DC2609F}"/>
              </a:ext>
            </a:extLst>
          </p:cNvPr>
          <p:cNvSpPr txBox="1"/>
          <p:nvPr/>
        </p:nvSpPr>
        <p:spPr>
          <a:xfrm>
            <a:off x="2852966" y="2931790"/>
            <a:ext cx="466794" cy="261610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474663" marR="0" indent="-47466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SzPct val="80000"/>
              <a:buFont typeface="Wingdings" pitchFamily="2" charset="2"/>
              <a:buNone/>
              <a:tabLst/>
            </a:pPr>
            <a:r>
              <a:rPr kumimoji="0" lang="de-DE" sz="11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undesSans Office"/>
                <a:ea typeface="+mn-ea"/>
                <a:cs typeface="+mn-cs"/>
              </a:rPr>
              <a:t>2000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CEE18B8-367F-4588-A0EA-665E3A044FBC}"/>
              </a:ext>
            </a:extLst>
          </p:cNvPr>
          <p:cNvSpPr txBox="1"/>
          <p:nvPr/>
        </p:nvSpPr>
        <p:spPr>
          <a:xfrm>
            <a:off x="6025908" y="2931790"/>
            <a:ext cx="466794" cy="261610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474663" marR="0" indent="-47466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SzPct val="80000"/>
              <a:buFont typeface="Wingdings" pitchFamily="2" charset="2"/>
              <a:buNone/>
              <a:tabLst/>
            </a:pPr>
            <a:r>
              <a:rPr kumimoji="0" lang="de-DE" sz="11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undesSans Office"/>
                <a:ea typeface="+mn-ea"/>
                <a:cs typeface="+mn-cs"/>
              </a:rPr>
              <a:t>2022</a:t>
            </a:r>
          </a:p>
        </p:txBody>
      </p:sp>
    </p:spTree>
    <p:extLst>
      <p:ext uri="{BB962C8B-B14F-4D97-AF65-F5344CB8AC3E}">
        <p14:creationId xmlns:p14="http://schemas.microsoft.com/office/powerpoint/2010/main" val="2029154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>
          <a:xfrm>
            <a:off x="1813302" y="3294307"/>
            <a:ext cx="2940252" cy="789611"/>
          </a:xfrm>
        </p:spPr>
        <p:txBody>
          <a:bodyPr/>
          <a:lstStyle/>
          <a:p>
            <a:endParaRPr lang="de-DE" sz="1200" b="1" dirty="0"/>
          </a:p>
          <a:p>
            <a:endParaRPr lang="de-DE" sz="1200" b="1" dirty="0"/>
          </a:p>
          <a:p>
            <a:pPr marL="342900" indent="-342900">
              <a:buFontTx/>
              <a:buChar char="-"/>
            </a:pPr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	</a:t>
            </a:r>
          </a:p>
        </p:txBody>
      </p:sp>
      <p:sp>
        <p:nvSpPr>
          <p:cNvPr id="3" name="Titel 2"/>
          <p:cNvSpPr>
            <a:spLocks noGrp="1"/>
          </p:cNvSpPr>
          <p:nvPr>
            <p:ph type="ctrTitle"/>
          </p:nvPr>
        </p:nvSpPr>
        <p:spPr>
          <a:xfrm>
            <a:off x="359024" y="500063"/>
            <a:ext cx="8496944" cy="576064"/>
          </a:xfrm>
        </p:spPr>
        <p:txBody>
          <a:bodyPr/>
          <a:lstStyle/>
          <a:p>
            <a:r>
              <a:rPr lang="de-DE" b="1" dirty="0"/>
              <a:t>China – Belt and Road Partner</a:t>
            </a:r>
            <a:br>
              <a:rPr lang="de-DE" b="1" dirty="0"/>
            </a:br>
            <a:br>
              <a:rPr lang="de-DE" b="1" dirty="0"/>
            </a:b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>
          <a:xfrm>
            <a:off x="5734513" y="4713988"/>
            <a:ext cx="2895600" cy="273844"/>
          </a:xfrm>
        </p:spPr>
        <p:txBody>
          <a:bodyPr/>
          <a:lstStyle/>
          <a:p>
            <a:r>
              <a:rPr lang="de-DE" dirty="0"/>
              <a:t>2/21</a:t>
            </a:r>
          </a:p>
        </p:txBody>
      </p:sp>
      <p:pic>
        <p:nvPicPr>
          <p:cNvPr id="2050" name="Picture 2" descr="https://static.dw.com/display/23/03/230327_IG_AI_SilkRoadLatAm_DE/ressources/230327_IG_AI_SilkRoadLatAm_DE-XL.png">
            <a:extLst>
              <a:ext uri="{FF2B5EF4-FFF2-40B4-BE49-F238E27FC236}">
                <a16:creationId xmlns:a16="http://schemas.microsoft.com/office/drawing/2014/main" id="{AF9EBE68-B5CB-48F7-BFF9-DA1B17FB22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118299"/>
            <a:ext cx="6768752" cy="3755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8187516D-B82F-4A3A-B1CB-773412834FBC}"/>
              </a:ext>
            </a:extLst>
          </p:cNvPr>
          <p:cNvSpPr/>
          <p:nvPr/>
        </p:nvSpPr>
        <p:spPr>
          <a:xfrm>
            <a:off x="5364088" y="2499742"/>
            <a:ext cx="273630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400" dirty="0">
                <a:solidFill>
                  <a:srgbClr val="5C666E"/>
                </a:solidFill>
                <a:latin typeface="NotoSans"/>
              </a:rPr>
              <a:t>Antigua und Barbuda, Argentina, Barbados, </a:t>
            </a:r>
            <a:r>
              <a:rPr lang="de-DE" sz="1400" dirty="0" err="1">
                <a:solidFill>
                  <a:srgbClr val="5C666E"/>
                </a:solidFill>
                <a:latin typeface="NotoSans"/>
              </a:rPr>
              <a:t>Bolivia</a:t>
            </a:r>
            <a:r>
              <a:rPr lang="de-DE" sz="1400" dirty="0">
                <a:solidFill>
                  <a:srgbClr val="5C666E"/>
                </a:solidFill>
                <a:latin typeface="NotoSans"/>
              </a:rPr>
              <a:t>, Chile, Costa Rica, Dominica, Dominikanische Republik, Ecuador, El Salvador, Grenada, Guyana, Jamaica, Kuba, Nicaragua, Panama, Peru, Suriname, Trinidad und Tobago, Uruguay, Venezuela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9459046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>
          <a:xfrm>
            <a:off x="369598" y="555526"/>
            <a:ext cx="8172000" cy="4158462"/>
          </a:xfrm>
        </p:spPr>
        <p:txBody>
          <a:bodyPr/>
          <a:lstStyle/>
          <a:p>
            <a:endParaRPr lang="de-DE" sz="1200" b="1" dirty="0"/>
          </a:p>
          <a:p>
            <a:endParaRPr lang="de-DE" sz="12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b="1" dirty="0"/>
              <a:t>June 2019: Political </a:t>
            </a:r>
            <a:r>
              <a:rPr lang="de-DE" b="1" dirty="0" err="1"/>
              <a:t>agreement</a:t>
            </a:r>
            <a:r>
              <a:rPr lang="de-DE" b="1" dirty="0"/>
              <a:t> </a:t>
            </a:r>
            <a:r>
              <a:rPr lang="de-DE" b="1" dirty="0" err="1"/>
              <a:t>for</a:t>
            </a:r>
            <a:r>
              <a:rPr lang="de-DE" b="1" dirty="0"/>
              <a:t> a trade </a:t>
            </a:r>
            <a:r>
              <a:rPr lang="de-DE" b="1" dirty="0" err="1"/>
              <a:t>agreement</a:t>
            </a:r>
            <a:endParaRPr lang="de-DE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b="1" dirty="0"/>
              <a:t>March 2023: EU-</a:t>
            </a:r>
            <a:r>
              <a:rPr lang="de-DE" b="1" dirty="0" err="1"/>
              <a:t>Proposal</a:t>
            </a:r>
            <a:r>
              <a:rPr lang="de-DE" b="1" dirty="0"/>
              <a:t> </a:t>
            </a:r>
            <a:r>
              <a:rPr lang="de-DE" b="1" dirty="0" err="1"/>
              <a:t>for</a:t>
            </a:r>
            <a:r>
              <a:rPr lang="de-DE" b="1" dirty="0"/>
              <a:t> an „Additional Instrument“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b="1" dirty="0"/>
              <a:t>September 2023: MERCOSUR Reply</a:t>
            </a:r>
            <a:br>
              <a:rPr lang="de-DE" b="1" dirty="0"/>
            </a:br>
            <a:endParaRPr lang="de-DE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b="1" dirty="0" err="1"/>
              <a:t>Timely</a:t>
            </a:r>
            <a:r>
              <a:rPr lang="de-DE" b="1" dirty="0"/>
              <a:t> </a:t>
            </a:r>
            <a:r>
              <a:rPr lang="de-DE" b="1" dirty="0" err="1"/>
              <a:t>finalization</a:t>
            </a:r>
            <a:r>
              <a:rPr lang="de-DE" b="1" dirty="0"/>
              <a:t> </a:t>
            </a:r>
            <a:r>
              <a:rPr lang="de-DE" b="1" dirty="0" err="1"/>
              <a:t>of</a:t>
            </a:r>
            <a:r>
              <a:rPr lang="de-DE" b="1" dirty="0"/>
              <a:t> </a:t>
            </a:r>
            <a:r>
              <a:rPr lang="de-DE" b="1" dirty="0" err="1"/>
              <a:t>the</a:t>
            </a:r>
            <a:r>
              <a:rPr lang="de-DE" b="1" dirty="0"/>
              <a:t> </a:t>
            </a:r>
            <a:r>
              <a:rPr lang="de-DE" b="1" dirty="0" err="1"/>
              <a:t>agreement</a:t>
            </a:r>
            <a:r>
              <a:rPr lang="de-DE" b="1" dirty="0">
                <a:latin typeface="BundesSerif Office" pitchFamily="18" charset="0"/>
              </a:rPr>
              <a:t> </a:t>
            </a:r>
            <a:r>
              <a:rPr lang="de-DE" b="1" dirty="0">
                <a:latin typeface="BundesSans Office"/>
              </a:rPr>
              <a:t> 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	</a:t>
            </a:r>
          </a:p>
        </p:txBody>
      </p:sp>
      <p:sp>
        <p:nvSpPr>
          <p:cNvPr id="3" name="Titel 2"/>
          <p:cNvSpPr>
            <a:spLocks noGrp="1"/>
          </p:cNvSpPr>
          <p:nvPr>
            <p:ph type="ctrTitle"/>
          </p:nvPr>
        </p:nvSpPr>
        <p:spPr>
          <a:xfrm>
            <a:off x="467544" y="267494"/>
            <a:ext cx="8496944" cy="576064"/>
          </a:xfrm>
        </p:spPr>
        <p:txBody>
          <a:bodyPr/>
          <a:lstStyle/>
          <a:p>
            <a:r>
              <a:rPr lang="de-DE" b="1" dirty="0"/>
              <a:t>EU - MERCOSUR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>
          <a:xfrm>
            <a:off x="5734513" y="4713988"/>
            <a:ext cx="2895600" cy="273844"/>
          </a:xfrm>
        </p:spPr>
        <p:txBody>
          <a:bodyPr/>
          <a:lstStyle/>
          <a:p>
            <a:r>
              <a:rPr lang="de-DE" dirty="0"/>
              <a:t>2/21</a:t>
            </a:r>
          </a:p>
        </p:txBody>
      </p:sp>
    </p:spTree>
    <p:extLst>
      <p:ext uri="{BB962C8B-B14F-4D97-AF65-F5344CB8AC3E}">
        <p14:creationId xmlns:p14="http://schemas.microsoft.com/office/powerpoint/2010/main" val="2786880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>
          <a:xfrm>
            <a:off x="369598" y="555526"/>
            <a:ext cx="8172000" cy="4158462"/>
          </a:xfrm>
        </p:spPr>
        <p:txBody>
          <a:bodyPr/>
          <a:lstStyle/>
          <a:p>
            <a:endParaRPr lang="de-D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err="1"/>
              <a:t>Reduction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tariffs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German </a:t>
            </a:r>
            <a:r>
              <a:rPr lang="de-DE" dirty="0" err="1"/>
              <a:t>exporters</a:t>
            </a:r>
            <a:r>
              <a:rPr lang="de-DE" dirty="0"/>
              <a:t> and </a:t>
            </a:r>
            <a:r>
              <a:rPr lang="de-DE" dirty="0" err="1"/>
              <a:t>importers</a:t>
            </a:r>
            <a:endParaRPr lang="de-D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Gradual </a:t>
            </a:r>
            <a:r>
              <a:rPr lang="de-DE" dirty="0" err="1"/>
              <a:t>liberalisation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tariffs</a:t>
            </a:r>
            <a:r>
              <a:rPr lang="de-DE" dirty="0"/>
              <a:t> on 91% </a:t>
            </a:r>
            <a:r>
              <a:rPr lang="de-DE" dirty="0" err="1"/>
              <a:t>of</a:t>
            </a:r>
            <a:r>
              <a:rPr lang="de-DE" dirty="0"/>
              <a:t> all </a:t>
            </a:r>
            <a:r>
              <a:rPr lang="de-DE" dirty="0" err="1"/>
              <a:t>goods</a:t>
            </a:r>
            <a:endParaRPr lang="de-D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err="1"/>
              <a:t>Huge</a:t>
            </a:r>
            <a:r>
              <a:rPr lang="de-DE" dirty="0"/>
              <a:t> potential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view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en-US" dirty="0"/>
              <a:t>current MERCOSUR tariffs such as:</a:t>
            </a:r>
          </a:p>
          <a:p>
            <a:endParaRPr lang="en-US" sz="800" dirty="0"/>
          </a:p>
          <a:p>
            <a:pPr marL="1292225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dirty="0"/>
              <a:t>Cars: 35% </a:t>
            </a:r>
            <a:r>
              <a:rPr lang="de-DE" sz="1400" dirty="0"/>
              <a:t>(DE </a:t>
            </a:r>
            <a:r>
              <a:rPr lang="de-DE" sz="1400" dirty="0" err="1"/>
              <a:t>exports</a:t>
            </a:r>
            <a:r>
              <a:rPr lang="de-DE" sz="1400" dirty="0"/>
              <a:t> </a:t>
            </a:r>
            <a:r>
              <a:rPr lang="de-DE" sz="1400" dirty="0" err="1"/>
              <a:t>to</a:t>
            </a:r>
            <a:r>
              <a:rPr lang="de-DE" sz="1400" dirty="0"/>
              <a:t> MERCOSUR 2,2 </a:t>
            </a:r>
            <a:r>
              <a:rPr lang="de-DE" sz="1400" dirty="0" err="1"/>
              <a:t>billion</a:t>
            </a:r>
            <a:r>
              <a:rPr lang="de-DE" sz="1400" dirty="0"/>
              <a:t> EUR, </a:t>
            </a:r>
            <a:r>
              <a:rPr lang="de-DE" sz="1400" dirty="0" err="1"/>
              <a:t>including</a:t>
            </a:r>
            <a:r>
              <a:rPr lang="de-DE" sz="1400" dirty="0"/>
              <a:t> </a:t>
            </a:r>
            <a:r>
              <a:rPr lang="de-DE" sz="1400" dirty="0" err="1"/>
              <a:t>car</a:t>
            </a:r>
            <a:r>
              <a:rPr lang="de-DE" sz="1400" dirty="0"/>
              <a:t> </a:t>
            </a:r>
            <a:r>
              <a:rPr lang="de-DE" sz="1400" dirty="0" err="1"/>
              <a:t>parts</a:t>
            </a:r>
            <a:r>
              <a:rPr lang="de-DE" sz="1400" dirty="0"/>
              <a:t>)</a:t>
            </a:r>
          </a:p>
          <a:p>
            <a:pPr marL="1292225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dirty="0"/>
              <a:t>Car </a:t>
            </a:r>
            <a:r>
              <a:rPr lang="de-DE" dirty="0" err="1"/>
              <a:t>parts</a:t>
            </a:r>
            <a:r>
              <a:rPr lang="de-DE" dirty="0"/>
              <a:t>: 14-18% </a:t>
            </a:r>
          </a:p>
          <a:p>
            <a:pPr marL="1292225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dirty="0"/>
              <a:t>Machinery: 14-20% </a:t>
            </a:r>
            <a:r>
              <a:rPr lang="de-DE" sz="1400" dirty="0"/>
              <a:t>(DE </a:t>
            </a:r>
            <a:r>
              <a:rPr lang="de-DE" sz="1400" dirty="0" err="1"/>
              <a:t>exports</a:t>
            </a:r>
            <a:r>
              <a:rPr lang="de-DE" sz="1400" dirty="0"/>
              <a:t> </a:t>
            </a:r>
            <a:r>
              <a:rPr lang="de-DE" sz="1400" dirty="0" err="1"/>
              <a:t>to</a:t>
            </a:r>
            <a:r>
              <a:rPr lang="de-DE" sz="1400" dirty="0"/>
              <a:t> MERCOSUR 5 </a:t>
            </a:r>
            <a:r>
              <a:rPr lang="de-DE" sz="1400" dirty="0" err="1"/>
              <a:t>billion</a:t>
            </a:r>
            <a:r>
              <a:rPr lang="de-DE" sz="1400" dirty="0"/>
              <a:t> EUR) </a:t>
            </a:r>
          </a:p>
          <a:p>
            <a:pPr marL="1292225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dirty="0"/>
              <a:t>Chemicals: </a:t>
            </a:r>
            <a:r>
              <a:rPr lang="de-DE" dirty="0" err="1"/>
              <a:t>up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18% </a:t>
            </a:r>
            <a:r>
              <a:rPr lang="de-DE" sz="1400" dirty="0"/>
              <a:t>(DE </a:t>
            </a:r>
            <a:r>
              <a:rPr lang="de-DE" sz="1400" dirty="0" err="1"/>
              <a:t>exports</a:t>
            </a:r>
            <a:r>
              <a:rPr lang="de-DE" sz="1400" dirty="0"/>
              <a:t> </a:t>
            </a:r>
            <a:r>
              <a:rPr lang="de-DE" sz="1400" dirty="0" err="1"/>
              <a:t>to</a:t>
            </a:r>
            <a:r>
              <a:rPr lang="de-DE" sz="1400" dirty="0"/>
              <a:t> MERCOSUR 4 </a:t>
            </a:r>
            <a:r>
              <a:rPr lang="de-DE" sz="1400" dirty="0" err="1"/>
              <a:t>billion</a:t>
            </a:r>
            <a:r>
              <a:rPr lang="de-DE" sz="1400" dirty="0"/>
              <a:t> EUR)</a:t>
            </a:r>
          </a:p>
          <a:p>
            <a:pPr marL="1292225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dirty="0" err="1"/>
              <a:t>Clothing</a:t>
            </a:r>
            <a:r>
              <a:rPr lang="de-DE" dirty="0"/>
              <a:t>: 35%</a:t>
            </a:r>
          </a:p>
          <a:p>
            <a:pPr marL="1292225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dirty="0"/>
              <a:t>Pharmaceuticals: </a:t>
            </a:r>
            <a:r>
              <a:rPr lang="de-DE" dirty="0" err="1"/>
              <a:t>up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14% </a:t>
            </a:r>
            <a:r>
              <a:rPr lang="de-DE" sz="1400" dirty="0"/>
              <a:t>(DE </a:t>
            </a:r>
            <a:r>
              <a:rPr lang="de-DE" sz="1400" dirty="0" err="1"/>
              <a:t>exports</a:t>
            </a:r>
            <a:r>
              <a:rPr lang="de-DE" sz="1400" dirty="0"/>
              <a:t> </a:t>
            </a:r>
            <a:r>
              <a:rPr lang="de-DE" sz="1400" dirty="0" err="1"/>
              <a:t>to</a:t>
            </a:r>
            <a:r>
              <a:rPr lang="de-DE" sz="1400" dirty="0"/>
              <a:t> MERCOSUR 1 </a:t>
            </a:r>
            <a:r>
              <a:rPr lang="de-DE" sz="1400" dirty="0" err="1"/>
              <a:t>billion</a:t>
            </a:r>
            <a:r>
              <a:rPr lang="de-DE" sz="1400" dirty="0"/>
              <a:t> EUR)</a:t>
            </a:r>
          </a:p>
          <a:p>
            <a:pPr marL="1292225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dirty="0" err="1"/>
              <a:t>Leather</a:t>
            </a:r>
            <a:r>
              <a:rPr lang="de-DE" dirty="0"/>
              <a:t> </a:t>
            </a:r>
            <a:r>
              <a:rPr lang="de-DE" dirty="0" err="1"/>
              <a:t>shoes</a:t>
            </a:r>
            <a:r>
              <a:rPr lang="de-DE" dirty="0"/>
              <a:t>: 35%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itel 2"/>
          <p:cNvSpPr>
            <a:spLocks noGrp="1"/>
          </p:cNvSpPr>
          <p:nvPr>
            <p:ph type="ctrTitle"/>
          </p:nvPr>
        </p:nvSpPr>
        <p:spPr>
          <a:xfrm>
            <a:off x="467544" y="267494"/>
            <a:ext cx="8496944" cy="576064"/>
          </a:xfrm>
        </p:spPr>
        <p:txBody>
          <a:bodyPr/>
          <a:lstStyle/>
          <a:p>
            <a:r>
              <a:rPr lang="de-DE" b="1" dirty="0"/>
              <a:t>Market Access EU – MERCOSUR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>
          <a:xfrm>
            <a:off x="5734513" y="4713988"/>
            <a:ext cx="2895600" cy="273844"/>
          </a:xfrm>
        </p:spPr>
        <p:txBody>
          <a:bodyPr/>
          <a:lstStyle/>
          <a:p>
            <a:r>
              <a:rPr lang="de-DE" dirty="0"/>
              <a:t>2/21</a:t>
            </a:r>
          </a:p>
        </p:txBody>
      </p:sp>
    </p:spTree>
    <p:extLst>
      <p:ext uri="{BB962C8B-B14F-4D97-AF65-F5344CB8AC3E}">
        <p14:creationId xmlns:p14="http://schemas.microsoft.com/office/powerpoint/2010/main" val="3909557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>
          <a:xfrm>
            <a:off x="369598" y="555526"/>
            <a:ext cx="8172000" cy="4158462"/>
          </a:xfrm>
        </p:spPr>
        <p:txBody>
          <a:bodyPr/>
          <a:lstStyle/>
          <a:p>
            <a:endParaRPr lang="de-DE" sz="1200" b="1" dirty="0"/>
          </a:p>
          <a:p>
            <a:endParaRPr lang="de-DE" sz="12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/>
              <a:t>Modern regulatory framework </a:t>
            </a:r>
            <a:br>
              <a:rPr lang="en-US" b="1" dirty="0"/>
            </a:br>
            <a:r>
              <a:rPr lang="en-US" b="1" dirty="0"/>
              <a:t>stable and predictable rules for trade and investment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/>
              <a:t>IP rights, digitalization, food safety, competition, procurement</a:t>
            </a:r>
            <a:br>
              <a:rPr lang="en-US" b="1" dirty="0"/>
            </a:br>
            <a:r>
              <a:rPr lang="en-US" b="1" dirty="0"/>
              <a:t>simplification of customs procedures, </a:t>
            </a:r>
            <a:br>
              <a:rPr lang="en-US" b="1" dirty="0"/>
            </a:br>
            <a:r>
              <a:rPr lang="en-US" b="1" dirty="0"/>
              <a:t>technical regulations and standards</a:t>
            </a:r>
            <a:br>
              <a:rPr lang="en-US" b="1" dirty="0"/>
            </a:br>
            <a:endParaRPr lang="en-US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/>
              <a:t>Sustainable trade</a:t>
            </a:r>
            <a:endParaRPr lang="de-DE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dirty="0">
              <a:latin typeface="BundesSans Office"/>
            </a:endParaRP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	</a:t>
            </a:r>
          </a:p>
        </p:txBody>
      </p:sp>
      <p:sp>
        <p:nvSpPr>
          <p:cNvPr id="3" name="Titel 2"/>
          <p:cNvSpPr>
            <a:spLocks noGrp="1"/>
          </p:cNvSpPr>
          <p:nvPr>
            <p:ph type="ctrTitle"/>
          </p:nvPr>
        </p:nvSpPr>
        <p:spPr>
          <a:xfrm>
            <a:off x="467544" y="267494"/>
            <a:ext cx="8496944" cy="576064"/>
          </a:xfrm>
        </p:spPr>
        <p:txBody>
          <a:bodyPr/>
          <a:lstStyle/>
          <a:p>
            <a:r>
              <a:rPr lang="de-DE" b="1" dirty="0"/>
              <a:t>EU – MERCOSUR – Other Benefits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>
          <a:xfrm>
            <a:off x="5734513" y="4713988"/>
            <a:ext cx="2895600" cy="273844"/>
          </a:xfrm>
        </p:spPr>
        <p:txBody>
          <a:bodyPr/>
          <a:lstStyle/>
          <a:p>
            <a:r>
              <a:rPr lang="de-DE" dirty="0"/>
              <a:t>2/21</a:t>
            </a:r>
          </a:p>
        </p:txBody>
      </p:sp>
    </p:spTree>
    <p:extLst>
      <p:ext uri="{BB962C8B-B14F-4D97-AF65-F5344CB8AC3E}">
        <p14:creationId xmlns:p14="http://schemas.microsoft.com/office/powerpoint/2010/main" val="2867784176"/>
      </p:ext>
    </p:extLst>
  </p:cSld>
  <p:clrMapOvr>
    <a:masterClrMapping/>
  </p:clrMapOvr>
</p:sld>
</file>

<file path=ppt/theme/theme1.xml><?xml version="1.0" encoding="utf-8"?>
<a:theme xmlns:a="http://schemas.openxmlformats.org/drawingml/2006/main" name="Titel Standard blau">
  <a:themeElements>
    <a:clrScheme name="">
      <a:dk1>
        <a:srgbClr val="000000"/>
      </a:dk1>
      <a:lt1>
        <a:srgbClr val="FFFFFF"/>
      </a:lt1>
      <a:dk2>
        <a:srgbClr val="FFFFFF"/>
      </a:dk2>
      <a:lt2>
        <a:srgbClr val="668CB3"/>
      </a:lt2>
      <a:accent1>
        <a:srgbClr val="5780A3"/>
      </a:accent1>
      <a:accent2>
        <a:srgbClr val="003366"/>
      </a:accent2>
      <a:accent3>
        <a:srgbClr val="FFFFFF"/>
      </a:accent3>
      <a:accent4>
        <a:srgbClr val="000000"/>
      </a:accent4>
      <a:accent5>
        <a:srgbClr val="B4C0CE"/>
      </a:accent5>
      <a:accent6>
        <a:srgbClr val="002D5C"/>
      </a:accent6>
      <a:hlink>
        <a:srgbClr val="9595A0"/>
      </a:hlink>
      <a:folHlink>
        <a:srgbClr val="386691"/>
      </a:folHlink>
    </a:clrScheme>
    <a:fontScheme name="Benutzerdefiniert 1">
      <a:majorFont>
        <a:latin typeface="BundesSerfi"/>
        <a:ea typeface="ＭＳ Ｐゴシック"/>
        <a:cs typeface="ＭＳ Ｐゴシック"/>
      </a:majorFont>
      <a:minorFont>
        <a:latin typeface="Times New Roman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2" charset="-128"/>
            <a:cs typeface="ＭＳ Ｐゴシック" pitchFamily="5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2" charset="-128"/>
            <a:cs typeface="ＭＳ Ｐゴシック" pitchFamily="52" charset="-128"/>
          </a:defRPr>
        </a:defPPr>
      </a:lstStyle>
    </a:lnDef>
    <a:txDef>
      <a:spPr/>
      <a:bodyPr/>
      <a:lstStyle>
        <a:defPPr marL="474663" marR="0" indent="-474663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004F80"/>
          </a:buClr>
          <a:buSzPct val="80000"/>
          <a:buFont typeface="Wingdings" pitchFamily="2" charset="2"/>
          <a:buNone/>
          <a:tabLst/>
          <a:defRPr kumimoji="0" sz="1100" b="0" i="0" u="none" strike="noStrike" kern="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BundesSans Office"/>
            <a:ea typeface="+mn-ea"/>
            <a:cs typeface="+mn-cs"/>
          </a:defRPr>
        </a:defPPr>
      </a:lstStyle>
    </a:txDef>
  </a:objectDefaults>
  <a:extraClrSchemeLst>
    <a:extraClrScheme>
      <a:clrScheme name="2 Energie 1">
        <a:dk1>
          <a:srgbClr val="000000"/>
        </a:dk1>
        <a:lt1>
          <a:srgbClr val="FFFFFF"/>
        </a:lt1>
        <a:dk2>
          <a:srgbClr val="FFFFFF"/>
        </a:dk2>
        <a:lt2>
          <a:srgbClr val="668CB3"/>
        </a:lt2>
        <a:accent1>
          <a:srgbClr val="194C80"/>
        </a:accent1>
        <a:accent2>
          <a:srgbClr val="386691"/>
        </a:accent2>
        <a:accent3>
          <a:srgbClr val="FFFFFF"/>
        </a:accent3>
        <a:accent4>
          <a:srgbClr val="000000"/>
        </a:accent4>
        <a:accent5>
          <a:srgbClr val="ABB2C0"/>
        </a:accent5>
        <a:accent6>
          <a:srgbClr val="325C83"/>
        </a:accent6>
        <a:hlink>
          <a:srgbClr val="5780A3"/>
        </a:hlink>
        <a:folHlink>
          <a:srgbClr val="7599B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P_BMWi_Master_12_2021_dt_16_9_neu.pptx" id="{717661E9-2A32-4E5F-88D3-1A6D804AA22C}" vid="{B5C0534B-A39D-42A6-BE16-D03B5170AD61}"/>
    </a:ext>
  </a:ext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AppVersion>12.000</AppVersion>
  <Characters>0</Characters>
  <CharactersWithSpaces>0</CharactersWithSpaces>
  <Company>Bundesministerium für Wirtschaft und Technologie</Company>
  <DocSecurity>0</DocSecurity>
  <HyperlinksChanged>false</HyperlinksChanged>
  <Lines>0</Lines>
  <LinksUpToDate>false</LinksUpToDate>
  <Pages>13</Pages>
  <Paragraphs>121</Paragraphs>
  <Words>721</Words>
  <TotalTime>0</TotalTime>
  <MMClips>0</MMClips>
  <ScaleCrop>false</ScaleCrop>
  <HeadingPairs>
    <vt:vector size="2" baseType="variant">
      <vt:variant>
        <vt:lpstr>Title</vt:lpstr>
      </vt:variant>
      <vt:variant>
        <vt:i4>1</vt:i4>
      </vt:variant>
    </vt:vector>
  </HeadingPairs>
  <TitlesOfParts>
    <vt:vector size="1" baseType="lpstr">
      <vt:lpstr>Title text</vt:lpstr>
    </vt:vector>
  </TitlesOfParts>
  <SharedDoc>false</SharedDoc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3</cp:revision>
  <dc:creator>Zimmermann, Anika, VA3</dc:creator>
  <cp:lastModifiedBy>SecurePIM</cp:lastModifiedBy>
  <dc:title>Handelspolitik in der Zeitenwende – Neustart oder zurück zu den Wurzeln ?</dc:title>
  <dcterms:modified xsi:type="dcterms:W3CDTF">2023-09-28T16:48:01Z</dcterms:modified>
</cp:coreProperties>
</file>