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Arial Bold" panose="020B0802020202020204" pitchFamily="34" charset="77"/>
      <p:regular r:id="rId12"/>
      <p:bold r:id="rId13"/>
    </p:embeddedFont>
    <p:embeddedFont>
      <p:font typeface="Calibri (MS)" panose="020F0502020204030204" pitchFamily="34" charset="0"/>
      <p:regular r:id="rId14"/>
    </p:embeddedFont>
    <p:embeddedFont>
      <p:font typeface="Calibri (MS) Bold" panose="020F0702030404030204" pitchFamily="34" charset="0"/>
      <p:regular r:id="rId15"/>
      <p:bold r:id="rId16"/>
    </p:embeddedFont>
    <p:embeddedFont>
      <p:font typeface="Canva Sans Bold" panose="020B0803030501040103" pitchFamily="34" charset="0"/>
      <p:regular r:id="rId17"/>
      <p:bold r:id="rId18"/>
    </p:embeddedFont>
    <p:embeddedFont>
      <p:font typeface="Helvetica World" pitchFamily="2" charset="0"/>
      <p:regular r:id="rId19"/>
    </p:embeddedFont>
    <p:embeddedFont>
      <p:font typeface="Lato Bold" panose="020F0502020204030203" pitchFamily="34" charset="0"/>
      <p:regular r:id="rId20"/>
      <p:bold r:id="rId21"/>
    </p:embeddedFont>
    <p:embeddedFont>
      <p:font typeface="Poppins" pitchFamily="2" charset="77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 autoAdjust="0"/>
    <p:restoredTop sz="94602" autoAdjust="0"/>
  </p:normalViewPr>
  <p:slideViewPr>
    <p:cSldViewPr>
      <p:cViewPr varScale="1">
        <p:scale>
          <a:sx n="77" d="100"/>
          <a:sy n="77" d="100"/>
        </p:scale>
        <p:origin x="63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sv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5" Type="http://schemas.openxmlformats.org/officeDocument/2006/relationships/image" Target="../media/image7.svg"/><Relationship Id="rId10" Type="http://schemas.openxmlformats.org/officeDocument/2006/relationships/image" Target="../media/image11.sv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/Volumes/ADATA%20UFD/ESC&#193;NER%20SAN%20INSIDRO%20ANTES%20(1).mp4" TargetMode="External"/><Relationship Id="rId1" Type="http://schemas.microsoft.com/office/2007/relationships/media" Target="file:////Volumes/ADATA%20UFD/ESC&#193;NER%20SAN%20INSIDRO%20ANTES%20(1).mp4" TargetMode="Externa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ana.gob.pa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6.svg"/><Relationship Id="rId3" Type="http://schemas.openxmlformats.org/officeDocument/2006/relationships/image" Target="../media/image22.svg"/><Relationship Id="rId21" Type="http://schemas.openxmlformats.org/officeDocument/2006/relationships/image" Target="../media/image39.pn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17" Type="http://schemas.openxmlformats.org/officeDocument/2006/relationships/image" Target="../media/image35.png"/><Relationship Id="rId2" Type="http://schemas.openxmlformats.org/officeDocument/2006/relationships/image" Target="../media/image21.png"/><Relationship Id="rId16" Type="http://schemas.openxmlformats.org/officeDocument/2006/relationships/image" Target="../media/image34.svg"/><Relationship Id="rId20" Type="http://schemas.openxmlformats.org/officeDocument/2006/relationships/image" Target="../media/image3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19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.png"/><Relationship Id="rId22" Type="http://schemas.openxmlformats.org/officeDocument/2006/relationships/image" Target="../media/image40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grpSp>
        <p:nvGrpSpPr>
          <p:cNvPr id="3" name="Group 3"/>
          <p:cNvGrpSpPr/>
          <p:nvPr/>
        </p:nvGrpSpPr>
        <p:grpSpPr>
          <a:xfrm>
            <a:off x="1028700" y="3474006"/>
            <a:ext cx="12424410" cy="2813210"/>
            <a:chOff x="0" y="0"/>
            <a:chExt cx="16565880" cy="375094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565880" cy="3750946"/>
            </a:xfrm>
            <a:custGeom>
              <a:avLst/>
              <a:gdLst/>
              <a:ahLst/>
              <a:cxnLst/>
              <a:rect l="l" t="t" r="r" b="b"/>
              <a:pathLst>
                <a:path w="16565880" h="3750946">
                  <a:moveTo>
                    <a:pt x="0" y="0"/>
                  </a:moveTo>
                  <a:lnTo>
                    <a:pt x="16565880" y="0"/>
                  </a:lnTo>
                  <a:lnTo>
                    <a:pt x="16565880" y="3750946"/>
                  </a:lnTo>
                  <a:lnTo>
                    <a:pt x="0" y="375094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6565880" cy="3798571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918"/>
                </a:lnSpc>
              </a:pPr>
              <a:r>
                <a:rPr lang="en-US" sz="5480" b="1">
                  <a:solidFill>
                    <a:srgbClr val="203864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CONTROL ADUANERO EN LA ERA DE SOSTENIBILIDAD, LA DIGITALIZACIÓN Y LA SEGURIDAD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5143500"/>
          </a:xfrm>
          <a:custGeom>
            <a:avLst/>
            <a:gdLst/>
            <a:ahLst/>
            <a:cxnLst/>
            <a:rect l="l" t="t" r="r" b="b"/>
            <a:pathLst>
              <a:path w="18288000" h="5143500">
                <a:moveTo>
                  <a:pt x="0" y="0"/>
                </a:moveTo>
                <a:lnTo>
                  <a:pt x="18288000" y="0"/>
                </a:lnTo>
                <a:lnTo>
                  <a:pt x="18288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7000"/>
            </a:blip>
            <a:stretch>
              <a:fillRect t="-68444" b="-68444"/>
            </a:stretch>
          </a:blipFill>
        </p:spPr>
        <p:txBody>
          <a:bodyPr/>
          <a:lstStyle/>
          <a:p>
            <a:endParaRPr lang="es-419"/>
          </a:p>
        </p:txBody>
      </p:sp>
      <p:grpSp>
        <p:nvGrpSpPr>
          <p:cNvPr id="3" name="Group 3"/>
          <p:cNvGrpSpPr/>
          <p:nvPr/>
        </p:nvGrpSpPr>
        <p:grpSpPr>
          <a:xfrm>
            <a:off x="-188217" y="9258300"/>
            <a:ext cx="18476217" cy="1028700"/>
            <a:chOff x="0" y="0"/>
            <a:chExt cx="4866164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66164" cy="270933"/>
            </a:xfrm>
            <a:custGeom>
              <a:avLst/>
              <a:gdLst/>
              <a:ahLst/>
              <a:cxnLst/>
              <a:rect l="l" t="t" r="r" b="b"/>
              <a:pathLst>
                <a:path w="4866164" h="270933">
                  <a:moveTo>
                    <a:pt x="0" y="0"/>
                  </a:moveTo>
                  <a:lnTo>
                    <a:pt x="4866164" y="0"/>
                  </a:lnTo>
                  <a:lnTo>
                    <a:pt x="486616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FBD59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419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66164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52522" y="2590556"/>
            <a:ext cx="15184468" cy="6150315"/>
            <a:chOff x="0" y="0"/>
            <a:chExt cx="3999201" cy="161983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999202" cy="1619836"/>
            </a:xfrm>
            <a:custGeom>
              <a:avLst/>
              <a:gdLst/>
              <a:ahLst/>
              <a:cxnLst/>
              <a:rect l="l" t="t" r="r" b="b"/>
              <a:pathLst>
                <a:path w="3999202" h="1619836">
                  <a:moveTo>
                    <a:pt x="0" y="0"/>
                  </a:moveTo>
                  <a:lnTo>
                    <a:pt x="3999202" y="0"/>
                  </a:lnTo>
                  <a:lnTo>
                    <a:pt x="3999202" y="1619836"/>
                  </a:lnTo>
                  <a:lnTo>
                    <a:pt x="0" y="1619836"/>
                  </a:lnTo>
                  <a:close/>
                </a:path>
              </a:pathLst>
            </a:custGeom>
            <a:solidFill>
              <a:srgbClr val="00336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419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999201" cy="1657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293181" y="2827293"/>
            <a:ext cx="12938674" cy="914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96"/>
              </a:lnSpc>
              <a:spcBef>
                <a:spcPct val="0"/>
              </a:spcBef>
            </a:pPr>
            <a:r>
              <a:rPr lang="en-US" sz="4854" b="1">
                <a:solidFill>
                  <a:srgbClr val="FDFDFD"/>
                </a:solidFill>
                <a:latin typeface="Arial Bold"/>
                <a:ea typeface="Arial Bold"/>
                <a:cs typeface="Arial Bold"/>
                <a:sym typeface="Arial Bold"/>
              </a:rPr>
              <a:t>APORTE DE LA ADUANA DE PANAMÁ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43573" y="3840547"/>
            <a:ext cx="13371226" cy="4452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0300" lvl="1" indent="-275150" algn="just">
              <a:lnSpc>
                <a:spcPts val="3568"/>
              </a:lnSpc>
              <a:buFont typeface="Arial"/>
              <a:buChar char="•"/>
            </a:pPr>
            <a:r>
              <a:rPr lang="en-US" sz="2548" spc="-5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Diseño y cumplimiento de perfiles de riesgo para fortalecer la seguridad y prevenir delitos aduaneros.</a:t>
            </a:r>
          </a:p>
          <a:p>
            <a:pPr marL="550300" lvl="1" indent="-275150" algn="just">
              <a:lnSpc>
                <a:spcPts val="3568"/>
              </a:lnSpc>
              <a:buFont typeface="Arial"/>
              <a:buChar char="•"/>
            </a:pPr>
            <a:r>
              <a:rPr lang="en-US" sz="2548" spc="-5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Se ha potenciado la comunicación interinstitucional y el intercambio de informaciónEnfoque en detección temprana de operaciones ilícitas y comercio de alto riesgo.</a:t>
            </a:r>
          </a:p>
          <a:p>
            <a:pPr marL="550300" lvl="1" indent="-275150" algn="just">
              <a:lnSpc>
                <a:spcPts val="3568"/>
              </a:lnSpc>
              <a:buFont typeface="Arial"/>
              <a:buChar char="•"/>
            </a:pPr>
            <a:r>
              <a:rPr lang="en-US" sz="2548" spc="-5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Integración de tecnología, capacitación y estrategias de control para un comercio seguro.</a:t>
            </a:r>
          </a:p>
          <a:p>
            <a:pPr marL="550300" lvl="1" indent="-275150" algn="just">
              <a:lnSpc>
                <a:spcPts val="3568"/>
              </a:lnSpc>
              <a:buFont typeface="Arial"/>
              <a:buChar char="•"/>
            </a:pPr>
            <a:r>
              <a:rPr lang="en-US" sz="2548" spc="-5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Compromiso con la sostenibilidad, la eficiencia y la cooperación internacional.</a:t>
            </a:r>
          </a:p>
          <a:p>
            <a:pPr marL="550300" lvl="1" indent="-275150" algn="just">
              <a:lnSpc>
                <a:spcPts val="3568"/>
              </a:lnSpc>
              <a:buFont typeface="Arial"/>
              <a:buChar char="•"/>
            </a:pPr>
            <a:r>
              <a:rPr lang="en-US" sz="2548" spc="-50">
                <a:solidFill>
                  <a:srgbClr val="FDFDFD"/>
                </a:solidFill>
                <a:latin typeface="Poppins"/>
                <a:ea typeface="Poppins"/>
                <a:cs typeface="Poppins"/>
                <a:sym typeface="Poppins"/>
              </a:rPr>
              <a:t>Reordenamiento y fortalecimiento del capital humano al escudo invisible</a:t>
            </a:r>
          </a:p>
          <a:p>
            <a:pPr algn="ctr">
              <a:lnSpc>
                <a:spcPts val="3288"/>
              </a:lnSpc>
              <a:spcBef>
                <a:spcPct val="0"/>
              </a:spcBef>
            </a:pPr>
            <a:endParaRPr/>
          </a:p>
        </p:txBody>
      </p:sp>
      <p:sp>
        <p:nvSpPr>
          <p:cNvPr id="11" name="Freeform 11" descr="Interfaz de usuario gráfica, Texto  Descripción generada automáticamente"/>
          <p:cNvSpPr/>
          <p:nvPr/>
        </p:nvSpPr>
        <p:spPr>
          <a:xfrm>
            <a:off x="10400301" y="209227"/>
            <a:ext cx="7800331" cy="1034996"/>
          </a:xfrm>
          <a:custGeom>
            <a:avLst/>
            <a:gdLst/>
            <a:ahLst/>
            <a:cxnLst/>
            <a:rect l="l" t="t" r="r" b="b"/>
            <a:pathLst>
              <a:path w="7800331" h="1034996">
                <a:moveTo>
                  <a:pt x="0" y="0"/>
                </a:moveTo>
                <a:lnTo>
                  <a:pt x="7800331" y="0"/>
                </a:lnTo>
                <a:lnTo>
                  <a:pt x="7800331" y="1034996"/>
                </a:lnTo>
                <a:lnTo>
                  <a:pt x="0" y="103499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9129" y="3705554"/>
            <a:ext cx="1808081" cy="180808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94201" y="0"/>
                  </a:moveTo>
                  <a:lnTo>
                    <a:pt x="718599" y="0"/>
                  </a:lnTo>
                  <a:cubicBezTo>
                    <a:pt x="770625" y="0"/>
                    <a:pt x="812800" y="42175"/>
                    <a:pt x="812800" y="94201"/>
                  </a:cubicBezTo>
                  <a:lnTo>
                    <a:pt x="812800" y="718599"/>
                  </a:lnTo>
                  <a:cubicBezTo>
                    <a:pt x="812800" y="770625"/>
                    <a:pt x="770625" y="812800"/>
                    <a:pt x="718599" y="812800"/>
                  </a:cubicBezTo>
                  <a:lnTo>
                    <a:pt x="94201" y="812800"/>
                  </a:lnTo>
                  <a:cubicBezTo>
                    <a:pt x="42175" y="812800"/>
                    <a:pt x="0" y="770625"/>
                    <a:pt x="0" y="718599"/>
                  </a:cubicBezTo>
                  <a:lnTo>
                    <a:pt x="0" y="94201"/>
                  </a:lnTo>
                  <a:cubicBezTo>
                    <a:pt x="0" y="42175"/>
                    <a:pt x="42175" y="0"/>
                    <a:pt x="94201" y="0"/>
                  </a:cubicBezTo>
                  <a:close/>
                </a:path>
              </a:pathLst>
            </a:custGeom>
            <a:solidFill>
              <a:srgbClr val="003366">
                <a:alpha val="84706"/>
              </a:srgbClr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852037" y="3705554"/>
            <a:ext cx="1808081" cy="180808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94201" y="0"/>
                  </a:moveTo>
                  <a:lnTo>
                    <a:pt x="718599" y="0"/>
                  </a:lnTo>
                  <a:cubicBezTo>
                    <a:pt x="770625" y="0"/>
                    <a:pt x="812800" y="42175"/>
                    <a:pt x="812800" y="94201"/>
                  </a:cubicBezTo>
                  <a:lnTo>
                    <a:pt x="812800" y="718599"/>
                  </a:lnTo>
                  <a:cubicBezTo>
                    <a:pt x="812800" y="770625"/>
                    <a:pt x="770625" y="812800"/>
                    <a:pt x="718599" y="812800"/>
                  </a:cubicBezTo>
                  <a:lnTo>
                    <a:pt x="94201" y="812800"/>
                  </a:lnTo>
                  <a:cubicBezTo>
                    <a:pt x="42175" y="812800"/>
                    <a:pt x="0" y="770625"/>
                    <a:pt x="0" y="718599"/>
                  </a:cubicBezTo>
                  <a:lnTo>
                    <a:pt x="0" y="94201"/>
                  </a:lnTo>
                  <a:cubicBezTo>
                    <a:pt x="0" y="42175"/>
                    <a:pt x="42175" y="0"/>
                    <a:pt x="9420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721350" y="-1902494"/>
            <a:ext cx="3086100" cy="6556122"/>
            <a:chOff x="0" y="0"/>
            <a:chExt cx="812800" cy="1726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1726715"/>
            </a:xfrm>
            <a:custGeom>
              <a:avLst/>
              <a:gdLst/>
              <a:ahLst/>
              <a:cxnLst/>
              <a:rect l="l" t="t" r="r" b="b"/>
              <a:pathLst>
                <a:path w="812800" h="1726715">
                  <a:moveTo>
                    <a:pt x="125432" y="0"/>
                  </a:moveTo>
                  <a:lnTo>
                    <a:pt x="687368" y="0"/>
                  </a:lnTo>
                  <a:cubicBezTo>
                    <a:pt x="756642" y="0"/>
                    <a:pt x="812800" y="56158"/>
                    <a:pt x="812800" y="125432"/>
                  </a:cubicBezTo>
                  <a:lnTo>
                    <a:pt x="812800" y="1601283"/>
                  </a:lnTo>
                  <a:cubicBezTo>
                    <a:pt x="812800" y="1634550"/>
                    <a:pt x="799585" y="1666454"/>
                    <a:pt x="776062" y="1689977"/>
                  </a:cubicBezTo>
                  <a:cubicBezTo>
                    <a:pt x="752539" y="1713500"/>
                    <a:pt x="720635" y="1726715"/>
                    <a:pt x="687368" y="1726715"/>
                  </a:cubicBezTo>
                  <a:lnTo>
                    <a:pt x="125432" y="1726715"/>
                  </a:lnTo>
                  <a:cubicBezTo>
                    <a:pt x="56158" y="1726715"/>
                    <a:pt x="0" y="1670558"/>
                    <a:pt x="0" y="1601283"/>
                  </a:cubicBezTo>
                  <a:lnTo>
                    <a:pt x="0" y="125432"/>
                  </a:lnTo>
                  <a:cubicBezTo>
                    <a:pt x="0" y="56158"/>
                    <a:pt x="56158" y="0"/>
                    <a:pt x="125432" y="0"/>
                  </a:cubicBezTo>
                  <a:close/>
                </a:path>
              </a:pathLst>
            </a:custGeom>
            <a:solidFill>
              <a:srgbClr val="003366">
                <a:alpha val="4706"/>
              </a:srgbClr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1764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687550" y="-4599102"/>
            <a:ext cx="3086100" cy="6556122"/>
            <a:chOff x="0" y="0"/>
            <a:chExt cx="812800" cy="172671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1726715"/>
            </a:xfrm>
            <a:custGeom>
              <a:avLst/>
              <a:gdLst/>
              <a:ahLst/>
              <a:cxnLst/>
              <a:rect l="l" t="t" r="r" b="b"/>
              <a:pathLst>
                <a:path w="812800" h="1726715">
                  <a:moveTo>
                    <a:pt x="125432" y="0"/>
                  </a:moveTo>
                  <a:lnTo>
                    <a:pt x="687368" y="0"/>
                  </a:lnTo>
                  <a:cubicBezTo>
                    <a:pt x="756642" y="0"/>
                    <a:pt x="812800" y="56158"/>
                    <a:pt x="812800" y="125432"/>
                  </a:cubicBezTo>
                  <a:lnTo>
                    <a:pt x="812800" y="1601283"/>
                  </a:lnTo>
                  <a:cubicBezTo>
                    <a:pt x="812800" y="1634550"/>
                    <a:pt x="799585" y="1666454"/>
                    <a:pt x="776062" y="1689977"/>
                  </a:cubicBezTo>
                  <a:cubicBezTo>
                    <a:pt x="752539" y="1713500"/>
                    <a:pt x="720635" y="1726715"/>
                    <a:pt x="687368" y="1726715"/>
                  </a:cubicBezTo>
                  <a:lnTo>
                    <a:pt x="125432" y="1726715"/>
                  </a:lnTo>
                  <a:cubicBezTo>
                    <a:pt x="56158" y="1726715"/>
                    <a:pt x="0" y="1670558"/>
                    <a:pt x="0" y="1601283"/>
                  </a:cubicBezTo>
                  <a:lnTo>
                    <a:pt x="0" y="125432"/>
                  </a:lnTo>
                  <a:cubicBezTo>
                    <a:pt x="0" y="56158"/>
                    <a:pt x="56158" y="0"/>
                    <a:pt x="125432" y="0"/>
                  </a:cubicBezTo>
                  <a:close/>
                </a:path>
              </a:pathLst>
            </a:custGeom>
            <a:solidFill>
              <a:srgbClr val="203864">
                <a:alpha val="9804"/>
              </a:srgbClr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1764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646445" y="3705554"/>
            <a:ext cx="1808081" cy="180808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94201" y="0"/>
                  </a:moveTo>
                  <a:lnTo>
                    <a:pt x="718599" y="0"/>
                  </a:lnTo>
                  <a:cubicBezTo>
                    <a:pt x="770625" y="0"/>
                    <a:pt x="812800" y="42175"/>
                    <a:pt x="812800" y="94201"/>
                  </a:cubicBezTo>
                  <a:lnTo>
                    <a:pt x="812800" y="718599"/>
                  </a:lnTo>
                  <a:cubicBezTo>
                    <a:pt x="812800" y="770625"/>
                    <a:pt x="770625" y="812800"/>
                    <a:pt x="718599" y="812800"/>
                  </a:cubicBezTo>
                  <a:lnTo>
                    <a:pt x="94201" y="812800"/>
                  </a:lnTo>
                  <a:cubicBezTo>
                    <a:pt x="42175" y="812800"/>
                    <a:pt x="0" y="770625"/>
                    <a:pt x="0" y="718599"/>
                  </a:cubicBezTo>
                  <a:lnTo>
                    <a:pt x="0" y="94201"/>
                  </a:lnTo>
                  <a:cubicBezTo>
                    <a:pt x="0" y="42175"/>
                    <a:pt x="42175" y="0"/>
                    <a:pt x="9420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7" name="AutoShape 17"/>
          <p:cNvSpPr/>
          <p:nvPr/>
        </p:nvSpPr>
        <p:spPr>
          <a:xfrm rot="-5400000">
            <a:off x="6454725" y="7035982"/>
            <a:ext cx="1452748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419"/>
          </a:p>
        </p:txBody>
      </p:sp>
      <p:sp>
        <p:nvSpPr>
          <p:cNvPr id="18" name="Freeform 18"/>
          <p:cNvSpPr/>
          <p:nvPr/>
        </p:nvSpPr>
        <p:spPr>
          <a:xfrm>
            <a:off x="3376506" y="4499641"/>
            <a:ext cx="1656256" cy="234534"/>
          </a:xfrm>
          <a:custGeom>
            <a:avLst/>
            <a:gdLst/>
            <a:ahLst/>
            <a:cxnLst/>
            <a:rect l="l" t="t" r="r" b="b"/>
            <a:pathLst>
              <a:path w="1656256" h="234534">
                <a:moveTo>
                  <a:pt x="0" y="0"/>
                </a:moveTo>
                <a:lnTo>
                  <a:pt x="1656256" y="0"/>
                </a:lnTo>
                <a:lnTo>
                  <a:pt x="1656256" y="234534"/>
                </a:lnTo>
                <a:lnTo>
                  <a:pt x="0" y="2345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9057"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9" name="Freeform 19"/>
          <p:cNvSpPr/>
          <p:nvPr/>
        </p:nvSpPr>
        <p:spPr>
          <a:xfrm>
            <a:off x="8190975" y="4609594"/>
            <a:ext cx="1656256" cy="234534"/>
          </a:xfrm>
          <a:custGeom>
            <a:avLst/>
            <a:gdLst/>
            <a:ahLst/>
            <a:cxnLst/>
            <a:rect l="l" t="t" r="r" b="b"/>
            <a:pathLst>
              <a:path w="1656256" h="234534">
                <a:moveTo>
                  <a:pt x="0" y="0"/>
                </a:moveTo>
                <a:lnTo>
                  <a:pt x="1656256" y="0"/>
                </a:lnTo>
                <a:lnTo>
                  <a:pt x="1656256" y="234534"/>
                </a:lnTo>
                <a:lnTo>
                  <a:pt x="0" y="2345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9057"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0" name="Freeform 20"/>
          <p:cNvSpPr/>
          <p:nvPr/>
        </p:nvSpPr>
        <p:spPr>
          <a:xfrm>
            <a:off x="1034210" y="3986493"/>
            <a:ext cx="1075957" cy="1247487"/>
          </a:xfrm>
          <a:custGeom>
            <a:avLst/>
            <a:gdLst/>
            <a:ahLst/>
            <a:cxnLst/>
            <a:rect l="l" t="t" r="r" b="b"/>
            <a:pathLst>
              <a:path w="1075957" h="1247487">
                <a:moveTo>
                  <a:pt x="0" y="0"/>
                </a:moveTo>
                <a:lnTo>
                  <a:pt x="1075957" y="0"/>
                </a:lnTo>
                <a:lnTo>
                  <a:pt x="1075957" y="1247487"/>
                </a:lnTo>
                <a:lnTo>
                  <a:pt x="0" y="124748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1" name="TextBox 21"/>
          <p:cNvSpPr txBox="1"/>
          <p:nvPr/>
        </p:nvSpPr>
        <p:spPr>
          <a:xfrm>
            <a:off x="1028700" y="866775"/>
            <a:ext cx="9623064" cy="1541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 b="1" spc="176">
                <a:solidFill>
                  <a:srgbClr val="203864"/>
                </a:solidFill>
                <a:latin typeface="Arial Bold"/>
                <a:ea typeface="Arial Bold"/>
                <a:cs typeface="Arial Bold"/>
                <a:sym typeface="Arial Bold"/>
              </a:rPr>
              <a:t>EJES ESTRATÉGICOS DEL APORTE ADUANERO PANAMEÑO</a:t>
            </a:r>
          </a:p>
        </p:txBody>
      </p:sp>
      <p:sp>
        <p:nvSpPr>
          <p:cNvPr id="22" name="Freeform 22" descr="Interfaz de usuario gráfica, Texto  Descripción generada automáticamente"/>
          <p:cNvSpPr/>
          <p:nvPr/>
        </p:nvSpPr>
        <p:spPr>
          <a:xfrm>
            <a:off x="10400301" y="209227"/>
            <a:ext cx="7800331" cy="1034996"/>
          </a:xfrm>
          <a:custGeom>
            <a:avLst/>
            <a:gdLst/>
            <a:ahLst/>
            <a:cxnLst/>
            <a:rect l="l" t="t" r="r" b="b"/>
            <a:pathLst>
              <a:path w="7800331" h="1034996">
                <a:moveTo>
                  <a:pt x="0" y="0"/>
                </a:moveTo>
                <a:lnTo>
                  <a:pt x="7800331" y="0"/>
                </a:lnTo>
                <a:lnTo>
                  <a:pt x="7800331" y="1034996"/>
                </a:lnTo>
                <a:lnTo>
                  <a:pt x="0" y="103499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3" name="Freeform 23"/>
          <p:cNvSpPr/>
          <p:nvPr/>
        </p:nvSpPr>
        <p:spPr>
          <a:xfrm>
            <a:off x="13219126" y="4648350"/>
            <a:ext cx="1656256" cy="234534"/>
          </a:xfrm>
          <a:custGeom>
            <a:avLst/>
            <a:gdLst/>
            <a:ahLst/>
            <a:cxnLst/>
            <a:rect l="l" t="t" r="r" b="b"/>
            <a:pathLst>
              <a:path w="1656256" h="234534">
                <a:moveTo>
                  <a:pt x="0" y="0"/>
                </a:moveTo>
                <a:lnTo>
                  <a:pt x="1656256" y="0"/>
                </a:lnTo>
                <a:lnTo>
                  <a:pt x="1656256" y="234534"/>
                </a:lnTo>
                <a:lnTo>
                  <a:pt x="0" y="2345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9057"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4" name="Freeform 24"/>
          <p:cNvSpPr/>
          <p:nvPr/>
        </p:nvSpPr>
        <p:spPr>
          <a:xfrm>
            <a:off x="6013388" y="3654135"/>
            <a:ext cx="1606561" cy="1606561"/>
          </a:xfrm>
          <a:custGeom>
            <a:avLst/>
            <a:gdLst/>
            <a:ahLst/>
            <a:cxnLst/>
            <a:rect l="l" t="t" r="r" b="b"/>
            <a:pathLst>
              <a:path w="1606561" h="1606561">
                <a:moveTo>
                  <a:pt x="0" y="0"/>
                </a:moveTo>
                <a:lnTo>
                  <a:pt x="1606562" y="0"/>
                </a:lnTo>
                <a:lnTo>
                  <a:pt x="1606562" y="1606561"/>
                </a:lnTo>
                <a:lnTo>
                  <a:pt x="0" y="160656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5" name="Freeform 25"/>
          <p:cNvSpPr/>
          <p:nvPr/>
        </p:nvSpPr>
        <p:spPr>
          <a:xfrm>
            <a:off x="15669415" y="3472010"/>
            <a:ext cx="1422005" cy="1788686"/>
          </a:xfrm>
          <a:custGeom>
            <a:avLst/>
            <a:gdLst/>
            <a:ahLst/>
            <a:cxnLst/>
            <a:rect l="l" t="t" r="r" b="b"/>
            <a:pathLst>
              <a:path w="1422005" h="1788686">
                <a:moveTo>
                  <a:pt x="0" y="0"/>
                </a:moveTo>
                <a:lnTo>
                  <a:pt x="1422006" y="0"/>
                </a:lnTo>
                <a:lnTo>
                  <a:pt x="1422006" y="1788686"/>
                </a:lnTo>
                <a:lnTo>
                  <a:pt x="0" y="178868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6" name="Freeform 26"/>
          <p:cNvSpPr/>
          <p:nvPr/>
        </p:nvSpPr>
        <p:spPr>
          <a:xfrm>
            <a:off x="10512804" y="3559023"/>
            <a:ext cx="2021698" cy="1796784"/>
          </a:xfrm>
          <a:custGeom>
            <a:avLst/>
            <a:gdLst/>
            <a:ahLst/>
            <a:cxnLst/>
            <a:rect l="l" t="t" r="r" b="b"/>
            <a:pathLst>
              <a:path w="2021698" h="1796784">
                <a:moveTo>
                  <a:pt x="0" y="0"/>
                </a:moveTo>
                <a:lnTo>
                  <a:pt x="2021698" y="0"/>
                </a:lnTo>
                <a:lnTo>
                  <a:pt x="2021698" y="1796784"/>
                </a:lnTo>
                <a:lnTo>
                  <a:pt x="0" y="1796784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27" name="TextBox 27"/>
          <p:cNvSpPr txBox="1"/>
          <p:nvPr/>
        </p:nvSpPr>
        <p:spPr>
          <a:xfrm>
            <a:off x="-358515" y="6233441"/>
            <a:ext cx="4579497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780"/>
              </a:lnSpc>
              <a:spcBef>
                <a:spcPct val="0"/>
              </a:spcBef>
            </a:pPr>
            <a:r>
              <a:rPr lang="en-US" sz="2700" b="1">
                <a:solidFill>
                  <a:srgbClr val="17375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PERFILES DE RIESGO INTELIGENTES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61751" y="7505664"/>
            <a:ext cx="3182874" cy="1573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0"/>
              </a:lnSpc>
              <a:spcBef>
                <a:spcPct val="0"/>
              </a:spcBef>
            </a:pPr>
            <a:r>
              <a:rPr lang="en-US" sz="2700" spc="14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Análisis de datos, rutas, operadores y patrones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747012" y="6233441"/>
            <a:ext cx="4610616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20386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CONTROL SELECTIVO  </a:t>
            </a:r>
          </a:p>
          <a:p>
            <a:pPr marL="0" lvl="1" indent="0" algn="ctr">
              <a:lnSpc>
                <a:spcPts val="3780"/>
              </a:lnSpc>
              <a:spcBef>
                <a:spcPct val="0"/>
              </a:spcBef>
            </a:pPr>
            <a:r>
              <a:rPr lang="en-US" sz="2700" b="1">
                <a:solidFill>
                  <a:srgbClr val="20386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 TECNOLÓGICO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220160" y="7534238"/>
            <a:ext cx="3193018" cy="1544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49"/>
              </a:lnSpc>
              <a:spcBef>
                <a:spcPct val="0"/>
              </a:spcBef>
            </a:pPr>
            <a:r>
              <a:rPr lang="en-US" sz="2699" spc="14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Escáneres no intrusivos, alertas automatizadas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760747" y="6233441"/>
            <a:ext cx="3885698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780"/>
              </a:lnSpc>
              <a:spcBef>
                <a:spcPct val="0"/>
              </a:spcBef>
            </a:pPr>
            <a:r>
              <a:rPr lang="en-US" sz="2700" b="1">
                <a:solidFill>
                  <a:srgbClr val="17375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PREVENCIÓN ACTIVA DEL DELITO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161595" y="7386601"/>
            <a:ext cx="3020709" cy="204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49"/>
              </a:lnSpc>
              <a:spcBef>
                <a:spcPct val="0"/>
              </a:spcBef>
            </a:pPr>
            <a:r>
              <a:rPr lang="en-US" sz="2699" spc="14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Cooperación con autoridades nacionales e internacionales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287751" y="6266745"/>
            <a:ext cx="3885698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780"/>
              </a:lnSpc>
              <a:spcBef>
                <a:spcPct val="0"/>
              </a:spcBef>
            </a:pPr>
            <a:r>
              <a:rPr lang="en-US" sz="2700" b="1">
                <a:solidFill>
                  <a:srgbClr val="17375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INTELIGENCIA Y CONTRAINTELIGENCIA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634091" y="7591388"/>
            <a:ext cx="3193018" cy="2554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49"/>
              </a:lnSpc>
              <a:spcBef>
                <a:spcPct val="0"/>
              </a:spcBef>
            </a:pPr>
            <a:r>
              <a:rPr lang="en-US" sz="2699" spc="14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Prevención del contrabando y el incremento de controles de seguridad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CÁNER SAN INSIDRO ANTES (1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rcRect t="2913" b="3883"/>
          <a:stretch>
            <a:fillRect/>
          </a:stretch>
        </p:blipFill>
        <p:spPr>
          <a:xfrm>
            <a:off x="0" y="-8363"/>
            <a:ext cx="18288000" cy="10705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5418" y="10007780"/>
            <a:ext cx="1396099" cy="558440"/>
          </a:xfrm>
          <a:custGeom>
            <a:avLst/>
            <a:gdLst/>
            <a:ahLst/>
            <a:cxnLst/>
            <a:rect l="l" t="t" r="r" b="b"/>
            <a:pathLst>
              <a:path w="1396099" h="558440">
                <a:moveTo>
                  <a:pt x="0" y="0"/>
                </a:moveTo>
                <a:lnTo>
                  <a:pt x="1396099" y="0"/>
                </a:lnTo>
                <a:lnTo>
                  <a:pt x="1396099" y="558440"/>
                </a:lnTo>
                <a:lnTo>
                  <a:pt x="0" y="55844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" name="TextBox 3"/>
          <p:cNvSpPr txBox="1"/>
          <p:nvPr/>
        </p:nvSpPr>
        <p:spPr>
          <a:xfrm>
            <a:off x="540495" y="876300"/>
            <a:ext cx="10582044" cy="146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spc="167">
                <a:solidFill>
                  <a:srgbClr val="203864"/>
                </a:solidFill>
                <a:latin typeface="Arial Bold"/>
                <a:ea typeface="Arial Bold"/>
                <a:cs typeface="Arial Bold"/>
                <a:sym typeface="Arial Bold"/>
              </a:rPr>
              <a:t>INFRAESTRUCTURA Y TECNOLOGÍA PARA LA SEGURIDAD</a:t>
            </a:r>
          </a:p>
        </p:txBody>
      </p:sp>
      <p:sp>
        <p:nvSpPr>
          <p:cNvPr id="4" name="Freeform 4" descr="Interfaz de usuario gráfica, Texto  Descripción generada automáticamente"/>
          <p:cNvSpPr/>
          <p:nvPr/>
        </p:nvSpPr>
        <p:spPr>
          <a:xfrm>
            <a:off x="10400301" y="209227"/>
            <a:ext cx="7800331" cy="1034996"/>
          </a:xfrm>
          <a:custGeom>
            <a:avLst/>
            <a:gdLst/>
            <a:ahLst/>
            <a:cxnLst/>
            <a:rect l="l" t="t" r="r" b="b"/>
            <a:pathLst>
              <a:path w="7800331" h="1034996">
                <a:moveTo>
                  <a:pt x="0" y="0"/>
                </a:moveTo>
                <a:lnTo>
                  <a:pt x="7800331" y="0"/>
                </a:lnTo>
                <a:lnTo>
                  <a:pt x="7800331" y="1034996"/>
                </a:lnTo>
                <a:lnTo>
                  <a:pt x="0" y="103499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78888" y="2771900"/>
            <a:ext cx="10539911" cy="596598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854887" y="3540017"/>
            <a:ext cx="9799205" cy="461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96"/>
              </a:lnSpc>
            </a:pPr>
            <a:r>
              <a:rPr lang="en-US" sz="333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*Proyecto de Integración </a:t>
            </a:r>
          </a:p>
          <a:p>
            <a:pPr algn="just">
              <a:lnSpc>
                <a:spcPts val="3996"/>
              </a:lnSpc>
            </a:pPr>
            <a:r>
              <a:rPr lang="en-US" sz="333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Logística Aduanera (PILA)</a:t>
            </a:r>
          </a:p>
          <a:p>
            <a:pPr algn="just">
              <a:lnSpc>
                <a:spcPts val="3996"/>
              </a:lnSpc>
            </a:pPr>
            <a:r>
              <a:rPr lang="en-US" sz="333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just">
              <a:lnSpc>
                <a:spcPts val="3996"/>
              </a:lnSpc>
            </a:pPr>
            <a:r>
              <a:rPr lang="en-US" sz="333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*</a:t>
            </a:r>
            <a:r>
              <a:rPr lang="en-US" sz="333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Centro de Control, Monitoreo </a:t>
            </a:r>
          </a:p>
          <a:p>
            <a:pPr algn="just">
              <a:lnSpc>
                <a:spcPts val="3996"/>
              </a:lnSpc>
            </a:pPr>
            <a:r>
              <a:rPr lang="en-US" sz="333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y Video Vigilancia (Escudo Invisible)</a:t>
            </a:r>
          </a:p>
          <a:p>
            <a:pPr algn="just">
              <a:lnSpc>
                <a:spcPts val="3996"/>
              </a:lnSpc>
            </a:pPr>
            <a:endParaRPr/>
          </a:p>
          <a:p>
            <a:pPr algn="just">
              <a:lnSpc>
                <a:spcPts val="3996"/>
              </a:lnSpc>
            </a:pPr>
            <a:r>
              <a:rPr lang="en-US" sz="333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*Ampliación y rediseño de carriles y </a:t>
            </a:r>
          </a:p>
          <a:p>
            <a:pPr algn="just">
              <a:lnSpc>
                <a:spcPts val="3996"/>
              </a:lnSpc>
            </a:pPr>
            <a:r>
              <a:rPr lang="en-US" sz="333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nuevas cámaras en puntos estratégicos</a:t>
            </a:r>
          </a:p>
          <a:p>
            <a:pPr algn="just">
              <a:lnSpc>
                <a:spcPts val="3996"/>
              </a:lnSpc>
            </a:pPr>
            <a:r>
              <a:rPr lang="en-US" sz="333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del Aeropuerto de Tocumen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188217" y="9258300"/>
            <a:ext cx="18476217" cy="1028700"/>
            <a:chOff x="0" y="0"/>
            <a:chExt cx="4866164" cy="2709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66164" cy="270933"/>
            </a:xfrm>
            <a:custGeom>
              <a:avLst/>
              <a:gdLst/>
              <a:ahLst/>
              <a:cxnLst/>
              <a:rect l="l" t="t" r="r" b="b"/>
              <a:pathLst>
                <a:path w="4866164" h="270933">
                  <a:moveTo>
                    <a:pt x="0" y="0"/>
                  </a:moveTo>
                  <a:lnTo>
                    <a:pt x="4866164" y="0"/>
                  </a:lnTo>
                  <a:lnTo>
                    <a:pt x="4866164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FBD59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419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66164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3755" y="5936893"/>
            <a:ext cx="8989664" cy="4365733"/>
          </a:xfrm>
          <a:custGeom>
            <a:avLst/>
            <a:gdLst/>
            <a:ahLst/>
            <a:cxnLst/>
            <a:rect l="l" t="t" r="r" b="b"/>
            <a:pathLst>
              <a:path w="8989664" h="4365733">
                <a:moveTo>
                  <a:pt x="0" y="0"/>
                </a:moveTo>
                <a:lnTo>
                  <a:pt x="8989664" y="0"/>
                </a:lnTo>
                <a:lnTo>
                  <a:pt x="8989664" y="4365734"/>
                </a:lnTo>
                <a:lnTo>
                  <a:pt x="0" y="43657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18513" b="-18513"/>
            </a:stretch>
          </a:blipFill>
        </p:spPr>
        <p:txBody>
          <a:bodyPr/>
          <a:lstStyle/>
          <a:p>
            <a:endParaRPr lang="es-419"/>
          </a:p>
        </p:txBody>
      </p:sp>
      <p:grpSp>
        <p:nvGrpSpPr>
          <p:cNvPr id="3" name="Group 3"/>
          <p:cNvGrpSpPr/>
          <p:nvPr/>
        </p:nvGrpSpPr>
        <p:grpSpPr>
          <a:xfrm>
            <a:off x="8425742" y="-397199"/>
            <a:ext cx="12066664" cy="11636699"/>
            <a:chOff x="0" y="0"/>
            <a:chExt cx="3178051" cy="30648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78051" cy="3064810"/>
            </a:xfrm>
            <a:custGeom>
              <a:avLst/>
              <a:gdLst/>
              <a:ahLst/>
              <a:cxnLst/>
              <a:rect l="l" t="t" r="r" b="b"/>
              <a:pathLst>
                <a:path w="3178051" h="3064810">
                  <a:moveTo>
                    <a:pt x="0" y="0"/>
                  </a:moveTo>
                  <a:lnTo>
                    <a:pt x="3178051" y="0"/>
                  </a:lnTo>
                  <a:lnTo>
                    <a:pt x="3178051" y="3064810"/>
                  </a:lnTo>
                  <a:lnTo>
                    <a:pt x="0" y="3064810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178051" cy="31124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9973354" y="735948"/>
            <a:ext cx="0" cy="9170027"/>
          </a:xfrm>
          <a:prstGeom prst="line">
            <a:avLst/>
          </a:prstGeom>
          <a:ln w="19050" cap="flat">
            <a:solidFill>
              <a:srgbClr val="EFEFE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419"/>
          </a:p>
        </p:txBody>
      </p:sp>
      <p:grpSp>
        <p:nvGrpSpPr>
          <p:cNvPr id="7" name="Group 7"/>
          <p:cNvGrpSpPr/>
          <p:nvPr/>
        </p:nvGrpSpPr>
        <p:grpSpPr>
          <a:xfrm>
            <a:off x="9233810" y="1744372"/>
            <a:ext cx="1479087" cy="147908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233810" y="4632039"/>
            <a:ext cx="1479087" cy="147908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233810" y="7524415"/>
            <a:ext cx="1479087" cy="147908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384602" y="1895164"/>
            <a:ext cx="1177504" cy="117750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5DAF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384602" y="4782831"/>
            <a:ext cx="1177504" cy="1177504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5DAF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384602" y="7675206"/>
            <a:ext cx="1177504" cy="1177504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5DAF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491057" y="3119313"/>
            <a:ext cx="7501901" cy="2305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0"/>
              </a:lnSpc>
            </a:pPr>
            <a:r>
              <a:rPr lang="en-US" sz="260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Hemos ido corrigiendo cada uno de estos hallazgos mediante la incorporación de nuevas tecnologías y el estricto cumplimiento de las normativas, alineadas con los estándares de la OMA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91234" y="1628477"/>
            <a:ext cx="7701548" cy="121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7"/>
              </a:lnSpc>
            </a:pPr>
            <a:r>
              <a:rPr lang="en-US" sz="4614" b="1">
                <a:solidFill>
                  <a:srgbClr val="203864"/>
                </a:solidFill>
                <a:latin typeface="Arial Bold"/>
                <a:ea typeface="Arial Bold"/>
                <a:cs typeface="Arial Bold"/>
                <a:sym typeface="Arial Bold"/>
              </a:rPr>
              <a:t>INNOVACIONES Y REFORMAS NORMATIVAS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142119" y="6282577"/>
            <a:ext cx="6633912" cy="808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50"/>
              </a:lnSpc>
            </a:pPr>
            <a:r>
              <a:rPr lang="en-US" sz="255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Inspecciones no intrusivas en puertos con escáneres de carga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977790" y="561048"/>
            <a:ext cx="6962570" cy="393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59"/>
              </a:lnSpc>
              <a:spcBef>
                <a:spcPct val="0"/>
              </a:spcBef>
            </a:pP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Proyectos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 Ley:</a:t>
            </a:r>
          </a:p>
          <a:p>
            <a:pPr marL="520087" lvl="1" indent="-260043" algn="l">
              <a:lnSpc>
                <a:spcPts val="3059"/>
              </a:lnSpc>
              <a:buFont typeface="Arial"/>
              <a:buChar char="•"/>
            </a:pP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Ley General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sobre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Infracciones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Aduaneras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Reducción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procesos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administrativos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excesivos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y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riesgos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legales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20087" lvl="1" indent="-260043" algn="l">
              <a:lnSpc>
                <a:spcPts val="3059"/>
              </a:lnSpc>
              <a:spcBef>
                <a:spcPct val="0"/>
              </a:spcBef>
              <a:buFont typeface="Arial"/>
              <a:buChar char="•"/>
            </a:pP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Ley para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crear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tasa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por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servicios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generados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 las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paqueterías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ingresadas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bajo la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modalidad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mercancía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empresas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entrega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rápido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o Courier y se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crea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el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Fondo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Fiduciario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 la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Autoridad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Nacional de </a:t>
            </a:r>
            <a:r>
              <a:rPr lang="en-US" sz="2408" u="none" strike="noStrike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Aduanas</a:t>
            </a:r>
            <a:r>
              <a:rPr lang="en-US" sz="2408" u="none" strike="noStrike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0" lvl="0" indent="0" algn="l">
              <a:lnSpc>
                <a:spcPts val="3059"/>
              </a:lnSpc>
              <a:spcBef>
                <a:spcPct val="0"/>
              </a:spcBef>
            </a:pPr>
            <a:endParaRPr dirty="0"/>
          </a:p>
        </p:txBody>
      </p:sp>
      <p:sp>
        <p:nvSpPr>
          <p:cNvPr id="29" name="TextBox 29"/>
          <p:cNvSpPr txBox="1"/>
          <p:nvPr/>
        </p:nvSpPr>
        <p:spPr>
          <a:xfrm>
            <a:off x="11142119" y="4769858"/>
            <a:ext cx="5968405" cy="76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59"/>
              </a:lnSpc>
            </a:pPr>
            <a:r>
              <a:rPr lang="en-US" sz="2408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Declaración de Viajero Digital: trámite hasta 3 días antes de la llegada o mediante QR.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142119" y="7732773"/>
            <a:ext cx="6151304" cy="2027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50"/>
              </a:lnSpc>
            </a:pPr>
            <a:r>
              <a:rPr lang="en-US" sz="2559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Identificación de documentación incompleta, incorrectamente presentada o con procesos no estandarizados entre administraciones, lo que generaba retrasos.</a:t>
            </a:r>
          </a:p>
        </p:txBody>
      </p:sp>
      <p:sp>
        <p:nvSpPr>
          <p:cNvPr id="31" name="Freeform 31" descr="Interfaz de usuario gráfica, Texto  Descripción generada automáticamente"/>
          <p:cNvSpPr/>
          <p:nvPr/>
        </p:nvSpPr>
        <p:spPr>
          <a:xfrm>
            <a:off x="0" y="98182"/>
            <a:ext cx="7800331" cy="1034996"/>
          </a:xfrm>
          <a:custGeom>
            <a:avLst/>
            <a:gdLst/>
            <a:ahLst/>
            <a:cxnLst/>
            <a:rect l="l" t="t" r="r" b="b"/>
            <a:pathLst>
              <a:path w="7800331" h="1034996">
                <a:moveTo>
                  <a:pt x="0" y="0"/>
                </a:moveTo>
                <a:lnTo>
                  <a:pt x="7800331" y="0"/>
                </a:lnTo>
                <a:lnTo>
                  <a:pt x="7800331" y="1034995"/>
                </a:lnTo>
                <a:lnTo>
                  <a:pt x="0" y="103499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9872" y="465640"/>
            <a:ext cx="14562223" cy="1714500"/>
            <a:chOff x="0" y="0"/>
            <a:chExt cx="13807145" cy="162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07145" cy="1625600"/>
            </a:xfrm>
            <a:custGeom>
              <a:avLst/>
              <a:gdLst/>
              <a:ahLst/>
              <a:cxnLst/>
              <a:rect l="l" t="t" r="r" b="b"/>
              <a:pathLst>
                <a:path w="13807145" h="1625600">
                  <a:moveTo>
                    <a:pt x="0" y="0"/>
                  </a:moveTo>
                  <a:lnTo>
                    <a:pt x="13807145" y="0"/>
                  </a:lnTo>
                  <a:lnTo>
                    <a:pt x="13807145" y="1625600"/>
                  </a:lnTo>
                  <a:lnTo>
                    <a:pt x="0" y="16256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3807145" cy="17113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just">
                <a:lnSpc>
                  <a:spcPts val="5328"/>
                </a:lnSpc>
              </a:pPr>
              <a:r>
                <a:rPr lang="en-US" sz="4440" b="1">
                  <a:solidFill>
                    <a:srgbClr val="203864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INTEGRACIÓN FRONTERIZA</a:t>
              </a:r>
            </a:p>
            <a:p>
              <a:pPr algn="just">
                <a:lnSpc>
                  <a:spcPts val="5328"/>
                </a:lnSpc>
              </a:pPr>
              <a:r>
                <a:rPr lang="en-US" sz="4440" b="1">
                  <a:solidFill>
                    <a:srgbClr val="203864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PANAMÁ –COSTA RICA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73697" y="2414026"/>
            <a:ext cx="16138183" cy="7699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4"/>
              </a:lnSpc>
            </a:pPr>
            <a:r>
              <a:rPr lang="en-US" sz="312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  Traslado oficial de personal panameño de Aduanas, Migración y MIDA al CCI en                    Darizara.</a:t>
            </a:r>
          </a:p>
          <a:p>
            <a:pPr algn="l">
              <a:lnSpc>
                <a:spcPts val="3744"/>
              </a:lnSpc>
            </a:pPr>
            <a:endParaRPr/>
          </a:p>
          <a:p>
            <a:pPr algn="l">
              <a:lnSpc>
                <a:spcPts val="3744"/>
              </a:lnSpc>
            </a:pPr>
            <a:r>
              <a:rPr lang="en-US" sz="312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  En el marco del Programa PILA, fortaleciendo la cooperación bilateral.</a:t>
            </a:r>
          </a:p>
          <a:p>
            <a:pPr algn="l">
              <a:lnSpc>
                <a:spcPts val="3744"/>
              </a:lnSpc>
            </a:pPr>
            <a:endParaRPr/>
          </a:p>
          <a:p>
            <a:pPr algn="l">
              <a:lnSpc>
                <a:spcPts val="3744"/>
              </a:lnSpc>
            </a:pPr>
            <a:r>
              <a:rPr lang="en-US" sz="312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  Formulario en línea para el despacho Anticipado de la DUCA-T disponible en </a:t>
            </a:r>
            <a:r>
              <a:rPr lang="en-US" sz="3120" u="sng">
                <a:solidFill>
                  <a:srgbClr val="0000FF"/>
                </a:solidFill>
                <a:latin typeface="Calibri (MS)"/>
                <a:ea typeface="Calibri (MS)"/>
                <a:cs typeface="Calibri (MS)"/>
                <a:sym typeface="Calibri (MS)"/>
                <a:hlinkClick r:id="rId2" tooltip="http://www.ana.gob.pa/"/>
              </a:rPr>
              <a:t>www.ana.gob.pa</a:t>
            </a:r>
          </a:p>
          <a:p>
            <a:pPr algn="l">
              <a:lnSpc>
                <a:spcPts val="3744"/>
              </a:lnSpc>
            </a:pPr>
            <a:endParaRPr/>
          </a:p>
          <a:p>
            <a:pPr algn="l">
              <a:lnSpc>
                <a:spcPts val="3744"/>
              </a:lnSpc>
            </a:pPr>
            <a:r>
              <a:rPr lang="en-US" sz="312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  Trámite obligatorio con </a:t>
            </a:r>
            <a:r>
              <a:rPr lang="en-US" sz="312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mínimo 24 horas de antelación</a:t>
            </a:r>
            <a:r>
              <a:rPr lang="en-US" sz="312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al cruce fronterizo</a:t>
            </a:r>
          </a:p>
          <a:p>
            <a:pPr algn="l">
              <a:lnSpc>
                <a:spcPts val="4464"/>
              </a:lnSpc>
            </a:pPr>
            <a:endParaRPr/>
          </a:p>
          <a:p>
            <a:pPr algn="l">
              <a:lnSpc>
                <a:spcPts val="3273"/>
              </a:lnSpc>
            </a:pPr>
            <a:r>
              <a:rPr lang="en-US" sz="3720" b="1" spc="119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IMPORTANCIA ESTRATÉGICA</a:t>
            </a:r>
            <a:r>
              <a:rPr lang="en-US" sz="3720" spc="11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:</a:t>
            </a:r>
          </a:p>
          <a:p>
            <a:pPr algn="l">
              <a:lnSpc>
                <a:spcPts val="3273"/>
              </a:lnSpc>
            </a:pPr>
            <a:endParaRPr/>
          </a:p>
          <a:p>
            <a:pPr marL="1104697" lvl="2" indent="-368232" algn="l">
              <a:lnSpc>
                <a:spcPts val="4003"/>
              </a:lnSpc>
              <a:buFont typeface="Arial"/>
              <a:buChar char="⚬"/>
            </a:pPr>
            <a:r>
              <a:rPr lang="en-US" sz="3254" spc="10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Permite </a:t>
            </a:r>
            <a:r>
              <a:rPr lang="en-US" sz="3254" b="1" spc="104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revisión previa</a:t>
            </a:r>
            <a:r>
              <a:rPr lang="en-US" sz="3254" spc="10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de mercancías y documentación.</a:t>
            </a:r>
          </a:p>
          <a:p>
            <a:pPr marL="1104697" lvl="2" indent="-368232" algn="l">
              <a:lnSpc>
                <a:spcPts val="4003"/>
              </a:lnSpc>
              <a:buFont typeface="Arial"/>
              <a:buChar char="⚬"/>
            </a:pPr>
            <a:r>
              <a:rPr lang="en-US" sz="325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Facilita la </a:t>
            </a:r>
            <a:r>
              <a:rPr lang="en-US" sz="3254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identificación temprana de posibles perfiles de riesgo</a:t>
            </a:r>
            <a:r>
              <a:rPr lang="en-US" sz="325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  <a:p>
            <a:pPr marL="1104697" lvl="2" indent="-368232" algn="l">
              <a:lnSpc>
                <a:spcPts val="4003"/>
              </a:lnSpc>
              <a:buFont typeface="Arial"/>
              <a:buChar char="⚬"/>
            </a:pPr>
            <a:r>
              <a:rPr lang="en-US" sz="325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Optimiza el flujo de comercio legal y reducción de tiempos que generen posibles demoras en frontera.</a:t>
            </a:r>
          </a:p>
          <a:p>
            <a:pPr marL="1104697" lvl="2" indent="-368232" algn="l">
              <a:lnSpc>
                <a:spcPts val="4003"/>
              </a:lnSpc>
              <a:buFont typeface="Arial"/>
              <a:buChar char="⚬"/>
            </a:pPr>
            <a:r>
              <a:rPr lang="en-US" sz="325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Refuerza la capacidad de respuesta ante operaciones ilícitas.</a:t>
            </a:r>
          </a:p>
        </p:txBody>
      </p:sp>
      <p:grpSp>
        <p:nvGrpSpPr>
          <p:cNvPr id="6" name="Group 6"/>
          <p:cNvGrpSpPr/>
          <p:nvPr/>
        </p:nvGrpSpPr>
        <p:grpSpPr>
          <a:xfrm rot="-1808904">
            <a:off x="15299188" y="-7681278"/>
            <a:ext cx="3949924" cy="17171291"/>
            <a:chOff x="0" y="0"/>
            <a:chExt cx="1040309" cy="45224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40309" cy="4522480"/>
            </a:xfrm>
            <a:custGeom>
              <a:avLst/>
              <a:gdLst/>
              <a:ahLst/>
              <a:cxnLst/>
              <a:rect l="l" t="t" r="r" b="b"/>
              <a:pathLst>
                <a:path w="1040309" h="4522480">
                  <a:moveTo>
                    <a:pt x="0" y="0"/>
                  </a:moveTo>
                  <a:lnTo>
                    <a:pt x="1040309" y="0"/>
                  </a:lnTo>
                  <a:lnTo>
                    <a:pt x="1040309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1B517B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040309" cy="4579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 descr="Interfaz de usuario gráfica, Texto  Descripción generada automáticamente"/>
          <p:cNvSpPr/>
          <p:nvPr/>
        </p:nvSpPr>
        <p:spPr>
          <a:xfrm>
            <a:off x="10176390" y="95750"/>
            <a:ext cx="7800331" cy="1034996"/>
          </a:xfrm>
          <a:custGeom>
            <a:avLst/>
            <a:gdLst/>
            <a:ahLst/>
            <a:cxnLst/>
            <a:rect l="l" t="t" r="r" b="b"/>
            <a:pathLst>
              <a:path w="7800331" h="1034996">
                <a:moveTo>
                  <a:pt x="0" y="0"/>
                </a:moveTo>
                <a:lnTo>
                  <a:pt x="7800331" y="0"/>
                </a:lnTo>
                <a:lnTo>
                  <a:pt x="7800331" y="1034996"/>
                </a:lnTo>
                <a:lnTo>
                  <a:pt x="0" y="103499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grpSp>
        <p:nvGrpSpPr>
          <p:cNvPr id="10" name="Group 10"/>
          <p:cNvGrpSpPr/>
          <p:nvPr/>
        </p:nvGrpSpPr>
        <p:grpSpPr>
          <a:xfrm rot="1521197">
            <a:off x="17280829" y="-1920136"/>
            <a:ext cx="4063084" cy="17171291"/>
            <a:chOff x="0" y="0"/>
            <a:chExt cx="1070113" cy="452248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70113" cy="4522480"/>
            </a:xfrm>
            <a:custGeom>
              <a:avLst/>
              <a:gdLst/>
              <a:ahLst/>
              <a:cxnLst/>
              <a:rect l="l" t="t" r="r" b="b"/>
              <a:pathLst>
                <a:path w="1070113" h="4522480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487BA2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9872" y="2619503"/>
            <a:ext cx="282893" cy="282893"/>
          </a:xfrm>
          <a:custGeom>
            <a:avLst/>
            <a:gdLst/>
            <a:ahLst/>
            <a:cxnLst/>
            <a:rect l="l" t="t" r="r" b="b"/>
            <a:pathLst>
              <a:path w="282893" h="282893">
                <a:moveTo>
                  <a:pt x="0" y="0"/>
                </a:moveTo>
                <a:lnTo>
                  <a:pt x="282892" y="0"/>
                </a:lnTo>
                <a:lnTo>
                  <a:pt x="282892" y="282893"/>
                </a:lnTo>
                <a:lnTo>
                  <a:pt x="0" y="28289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4" name="Freeform 14"/>
          <p:cNvSpPr/>
          <p:nvPr/>
        </p:nvSpPr>
        <p:spPr>
          <a:xfrm>
            <a:off x="149872" y="3990429"/>
            <a:ext cx="282893" cy="282893"/>
          </a:xfrm>
          <a:custGeom>
            <a:avLst/>
            <a:gdLst/>
            <a:ahLst/>
            <a:cxnLst/>
            <a:rect l="l" t="t" r="r" b="b"/>
            <a:pathLst>
              <a:path w="282893" h="282893">
                <a:moveTo>
                  <a:pt x="0" y="0"/>
                </a:moveTo>
                <a:lnTo>
                  <a:pt x="282892" y="0"/>
                </a:lnTo>
                <a:lnTo>
                  <a:pt x="282892" y="282892"/>
                </a:lnTo>
                <a:lnTo>
                  <a:pt x="0" y="28289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5" name="Freeform 15"/>
          <p:cNvSpPr/>
          <p:nvPr/>
        </p:nvSpPr>
        <p:spPr>
          <a:xfrm>
            <a:off x="149872" y="4924108"/>
            <a:ext cx="282893" cy="282893"/>
          </a:xfrm>
          <a:custGeom>
            <a:avLst/>
            <a:gdLst/>
            <a:ahLst/>
            <a:cxnLst/>
            <a:rect l="l" t="t" r="r" b="b"/>
            <a:pathLst>
              <a:path w="282893" h="282893">
                <a:moveTo>
                  <a:pt x="0" y="0"/>
                </a:moveTo>
                <a:lnTo>
                  <a:pt x="282892" y="0"/>
                </a:lnTo>
                <a:lnTo>
                  <a:pt x="282892" y="282892"/>
                </a:lnTo>
                <a:lnTo>
                  <a:pt x="0" y="28289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16" name="Freeform 16"/>
          <p:cNvSpPr/>
          <p:nvPr/>
        </p:nvSpPr>
        <p:spPr>
          <a:xfrm>
            <a:off x="149872" y="5864225"/>
            <a:ext cx="282893" cy="282893"/>
          </a:xfrm>
          <a:custGeom>
            <a:avLst/>
            <a:gdLst/>
            <a:ahLst/>
            <a:cxnLst/>
            <a:rect l="l" t="t" r="r" b="b"/>
            <a:pathLst>
              <a:path w="282893" h="282893">
                <a:moveTo>
                  <a:pt x="0" y="0"/>
                </a:moveTo>
                <a:lnTo>
                  <a:pt x="282892" y="0"/>
                </a:lnTo>
                <a:lnTo>
                  <a:pt x="282892" y="282893"/>
                </a:lnTo>
                <a:lnTo>
                  <a:pt x="0" y="28289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688550" y="3005695"/>
            <a:ext cx="3690937" cy="3229570"/>
            <a:chOff x="0" y="0"/>
            <a:chExt cx="812800" cy="711200"/>
          </a:xfrm>
        </p:grpSpPr>
        <p:sp>
          <p:nvSpPr>
            <p:cNvPr id="3" name="Freeform 3"/>
            <p:cNvSpPr/>
            <p:nvPr/>
          </p:nvSpPr>
          <p:spPr>
            <a:xfrm>
              <a:off x="82539" y="0"/>
              <a:ext cx="647721" cy="589475"/>
            </a:xfrm>
            <a:custGeom>
              <a:avLst/>
              <a:gdLst/>
              <a:ahLst/>
              <a:cxnLst/>
              <a:rect l="l" t="t" r="r" b="b"/>
              <a:pathLst>
                <a:path w="647721" h="589475">
                  <a:moveTo>
                    <a:pt x="427929" y="529082"/>
                  </a:moveTo>
                  <a:lnTo>
                    <a:pt x="626193" y="182118"/>
                  </a:lnTo>
                  <a:cubicBezTo>
                    <a:pt x="647722" y="144444"/>
                    <a:pt x="647567" y="98158"/>
                    <a:pt x="625788" y="60628"/>
                  </a:cubicBezTo>
                  <a:cubicBezTo>
                    <a:pt x="604008" y="23098"/>
                    <a:pt x="563898" y="0"/>
                    <a:pt x="520506" y="0"/>
                  </a:cubicBezTo>
                  <a:lnTo>
                    <a:pt x="127216" y="0"/>
                  </a:lnTo>
                  <a:cubicBezTo>
                    <a:pt x="83824" y="0"/>
                    <a:pt x="43714" y="23098"/>
                    <a:pt x="21934" y="60628"/>
                  </a:cubicBezTo>
                  <a:cubicBezTo>
                    <a:pt x="155" y="98158"/>
                    <a:pt x="0" y="144444"/>
                    <a:pt x="21529" y="182118"/>
                  </a:cubicBezTo>
                  <a:lnTo>
                    <a:pt x="219793" y="529082"/>
                  </a:lnTo>
                  <a:cubicBezTo>
                    <a:pt x="241134" y="566427"/>
                    <a:pt x="280848" y="589475"/>
                    <a:pt x="323861" y="589475"/>
                  </a:cubicBezTo>
                  <a:cubicBezTo>
                    <a:pt x="366874" y="589475"/>
                    <a:pt x="406588" y="566427"/>
                    <a:pt x="427929" y="529082"/>
                  </a:cubicBez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752915" y="4363539"/>
            <a:ext cx="1562207" cy="156220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7915370" y="3005695"/>
            <a:ext cx="3690937" cy="3229570"/>
            <a:chOff x="0" y="0"/>
            <a:chExt cx="812800" cy="711200"/>
          </a:xfrm>
        </p:grpSpPr>
        <p:sp>
          <p:nvSpPr>
            <p:cNvPr id="9" name="Freeform 9"/>
            <p:cNvSpPr/>
            <p:nvPr/>
          </p:nvSpPr>
          <p:spPr>
            <a:xfrm>
              <a:off x="82539" y="0"/>
              <a:ext cx="647721" cy="589475"/>
            </a:xfrm>
            <a:custGeom>
              <a:avLst/>
              <a:gdLst/>
              <a:ahLst/>
              <a:cxnLst/>
              <a:rect l="l" t="t" r="r" b="b"/>
              <a:pathLst>
                <a:path w="647721" h="589475">
                  <a:moveTo>
                    <a:pt x="427929" y="529082"/>
                  </a:moveTo>
                  <a:lnTo>
                    <a:pt x="626193" y="182118"/>
                  </a:lnTo>
                  <a:cubicBezTo>
                    <a:pt x="647722" y="144444"/>
                    <a:pt x="647567" y="98158"/>
                    <a:pt x="625788" y="60628"/>
                  </a:cubicBezTo>
                  <a:cubicBezTo>
                    <a:pt x="604008" y="23098"/>
                    <a:pt x="563898" y="0"/>
                    <a:pt x="520506" y="0"/>
                  </a:cubicBezTo>
                  <a:lnTo>
                    <a:pt x="127216" y="0"/>
                  </a:lnTo>
                  <a:cubicBezTo>
                    <a:pt x="83824" y="0"/>
                    <a:pt x="43714" y="23098"/>
                    <a:pt x="21934" y="60628"/>
                  </a:cubicBezTo>
                  <a:cubicBezTo>
                    <a:pt x="155" y="98158"/>
                    <a:pt x="0" y="144444"/>
                    <a:pt x="21529" y="182118"/>
                  </a:cubicBezTo>
                  <a:lnTo>
                    <a:pt x="219793" y="529082"/>
                  </a:lnTo>
                  <a:cubicBezTo>
                    <a:pt x="241134" y="566427"/>
                    <a:pt x="280848" y="589475"/>
                    <a:pt x="323861" y="589475"/>
                  </a:cubicBezTo>
                  <a:cubicBezTo>
                    <a:pt x="366874" y="589475"/>
                    <a:pt x="406588" y="566427"/>
                    <a:pt x="427929" y="529082"/>
                  </a:cubicBezTo>
                  <a:close/>
                </a:path>
              </a:pathLst>
            </a:custGeom>
            <a:solidFill>
              <a:srgbClr val="0C5DAF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979735" y="4363539"/>
            <a:ext cx="1562207" cy="156220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028780" y="6065877"/>
            <a:ext cx="3690937" cy="3229570"/>
            <a:chOff x="0" y="0"/>
            <a:chExt cx="812800" cy="711200"/>
          </a:xfrm>
        </p:grpSpPr>
        <p:sp>
          <p:nvSpPr>
            <p:cNvPr id="15" name="Freeform 15"/>
            <p:cNvSpPr/>
            <p:nvPr/>
          </p:nvSpPr>
          <p:spPr>
            <a:xfrm>
              <a:off x="82539" y="0"/>
              <a:ext cx="647721" cy="589475"/>
            </a:xfrm>
            <a:custGeom>
              <a:avLst/>
              <a:gdLst/>
              <a:ahLst/>
              <a:cxnLst/>
              <a:rect l="l" t="t" r="r" b="b"/>
              <a:pathLst>
                <a:path w="647721" h="589475">
                  <a:moveTo>
                    <a:pt x="427929" y="529082"/>
                  </a:moveTo>
                  <a:lnTo>
                    <a:pt x="626193" y="182118"/>
                  </a:lnTo>
                  <a:cubicBezTo>
                    <a:pt x="647722" y="144444"/>
                    <a:pt x="647567" y="98158"/>
                    <a:pt x="625788" y="60628"/>
                  </a:cubicBezTo>
                  <a:cubicBezTo>
                    <a:pt x="604008" y="23098"/>
                    <a:pt x="563898" y="0"/>
                    <a:pt x="520506" y="0"/>
                  </a:cubicBezTo>
                  <a:lnTo>
                    <a:pt x="127216" y="0"/>
                  </a:lnTo>
                  <a:cubicBezTo>
                    <a:pt x="83824" y="0"/>
                    <a:pt x="43714" y="23098"/>
                    <a:pt x="21934" y="60628"/>
                  </a:cubicBezTo>
                  <a:cubicBezTo>
                    <a:pt x="155" y="98158"/>
                    <a:pt x="0" y="144444"/>
                    <a:pt x="21529" y="182118"/>
                  </a:cubicBezTo>
                  <a:lnTo>
                    <a:pt x="219793" y="529082"/>
                  </a:lnTo>
                  <a:cubicBezTo>
                    <a:pt x="241134" y="566427"/>
                    <a:pt x="280848" y="589475"/>
                    <a:pt x="323861" y="589475"/>
                  </a:cubicBezTo>
                  <a:cubicBezTo>
                    <a:pt x="366874" y="589475"/>
                    <a:pt x="406588" y="566427"/>
                    <a:pt x="427929" y="529082"/>
                  </a:cubicBezTo>
                  <a:close/>
                </a:path>
              </a:pathLst>
            </a:custGeom>
            <a:solidFill>
              <a:srgbClr val="7DA2A9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-10800000">
            <a:off x="14142190" y="3005695"/>
            <a:ext cx="3690937" cy="3229570"/>
            <a:chOff x="0" y="0"/>
            <a:chExt cx="812800" cy="711200"/>
          </a:xfrm>
        </p:grpSpPr>
        <p:sp>
          <p:nvSpPr>
            <p:cNvPr id="18" name="Freeform 18"/>
            <p:cNvSpPr/>
            <p:nvPr/>
          </p:nvSpPr>
          <p:spPr>
            <a:xfrm>
              <a:off x="82539" y="0"/>
              <a:ext cx="647721" cy="589475"/>
            </a:xfrm>
            <a:custGeom>
              <a:avLst/>
              <a:gdLst/>
              <a:ahLst/>
              <a:cxnLst/>
              <a:rect l="l" t="t" r="r" b="b"/>
              <a:pathLst>
                <a:path w="647721" h="589475">
                  <a:moveTo>
                    <a:pt x="427929" y="529082"/>
                  </a:moveTo>
                  <a:lnTo>
                    <a:pt x="626193" y="182118"/>
                  </a:lnTo>
                  <a:cubicBezTo>
                    <a:pt x="647722" y="144444"/>
                    <a:pt x="647567" y="98158"/>
                    <a:pt x="625788" y="60628"/>
                  </a:cubicBezTo>
                  <a:cubicBezTo>
                    <a:pt x="604008" y="23098"/>
                    <a:pt x="563898" y="0"/>
                    <a:pt x="520506" y="0"/>
                  </a:cubicBezTo>
                  <a:lnTo>
                    <a:pt x="127216" y="0"/>
                  </a:lnTo>
                  <a:cubicBezTo>
                    <a:pt x="83824" y="0"/>
                    <a:pt x="43714" y="23098"/>
                    <a:pt x="21934" y="60628"/>
                  </a:cubicBezTo>
                  <a:cubicBezTo>
                    <a:pt x="155" y="98158"/>
                    <a:pt x="0" y="144444"/>
                    <a:pt x="21529" y="182118"/>
                  </a:cubicBezTo>
                  <a:lnTo>
                    <a:pt x="219793" y="529082"/>
                  </a:lnTo>
                  <a:cubicBezTo>
                    <a:pt x="241134" y="566427"/>
                    <a:pt x="280848" y="589475"/>
                    <a:pt x="323861" y="589475"/>
                  </a:cubicBezTo>
                  <a:cubicBezTo>
                    <a:pt x="366874" y="589475"/>
                    <a:pt x="406588" y="566427"/>
                    <a:pt x="427929" y="529082"/>
                  </a:cubicBezTo>
                  <a:close/>
                </a:path>
              </a:pathLst>
            </a:custGeom>
            <a:solidFill>
              <a:srgbClr val="B6B6B6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801960" y="6065877"/>
            <a:ext cx="3690937" cy="3229570"/>
            <a:chOff x="0" y="0"/>
            <a:chExt cx="812800" cy="711200"/>
          </a:xfrm>
        </p:grpSpPr>
        <p:sp>
          <p:nvSpPr>
            <p:cNvPr id="21" name="Freeform 21"/>
            <p:cNvSpPr/>
            <p:nvPr/>
          </p:nvSpPr>
          <p:spPr>
            <a:xfrm>
              <a:off x="82539" y="0"/>
              <a:ext cx="647721" cy="589475"/>
            </a:xfrm>
            <a:custGeom>
              <a:avLst/>
              <a:gdLst/>
              <a:ahLst/>
              <a:cxnLst/>
              <a:rect l="l" t="t" r="r" b="b"/>
              <a:pathLst>
                <a:path w="647721" h="589475">
                  <a:moveTo>
                    <a:pt x="427929" y="529082"/>
                  </a:moveTo>
                  <a:lnTo>
                    <a:pt x="626193" y="182118"/>
                  </a:lnTo>
                  <a:cubicBezTo>
                    <a:pt x="647722" y="144444"/>
                    <a:pt x="647567" y="98158"/>
                    <a:pt x="625788" y="60628"/>
                  </a:cubicBezTo>
                  <a:cubicBezTo>
                    <a:pt x="604008" y="23098"/>
                    <a:pt x="563898" y="0"/>
                    <a:pt x="520506" y="0"/>
                  </a:cubicBezTo>
                  <a:lnTo>
                    <a:pt x="127216" y="0"/>
                  </a:lnTo>
                  <a:cubicBezTo>
                    <a:pt x="83824" y="0"/>
                    <a:pt x="43714" y="23098"/>
                    <a:pt x="21934" y="60628"/>
                  </a:cubicBezTo>
                  <a:cubicBezTo>
                    <a:pt x="155" y="98158"/>
                    <a:pt x="0" y="144444"/>
                    <a:pt x="21529" y="182118"/>
                  </a:cubicBezTo>
                  <a:lnTo>
                    <a:pt x="219793" y="529082"/>
                  </a:lnTo>
                  <a:cubicBezTo>
                    <a:pt x="241134" y="566427"/>
                    <a:pt x="280848" y="589475"/>
                    <a:pt x="323861" y="589475"/>
                  </a:cubicBezTo>
                  <a:cubicBezTo>
                    <a:pt x="366874" y="589475"/>
                    <a:pt x="406588" y="566427"/>
                    <a:pt x="427929" y="529082"/>
                  </a:cubicBez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866325" y="6376896"/>
            <a:ext cx="1562207" cy="156220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5206555" y="4363539"/>
            <a:ext cx="1562207" cy="1562207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093145" y="6376896"/>
            <a:ext cx="1562207" cy="1562207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419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 rot="2545444">
            <a:off x="2632315" y="2825029"/>
            <a:ext cx="1760271" cy="1606647"/>
          </a:xfrm>
          <a:custGeom>
            <a:avLst/>
            <a:gdLst/>
            <a:ahLst/>
            <a:cxnLst/>
            <a:rect l="l" t="t" r="r" b="b"/>
            <a:pathLst>
              <a:path w="1760271" h="1606647">
                <a:moveTo>
                  <a:pt x="0" y="0"/>
                </a:moveTo>
                <a:lnTo>
                  <a:pt x="1760271" y="0"/>
                </a:lnTo>
                <a:lnTo>
                  <a:pt x="1760271" y="1606648"/>
                </a:lnTo>
                <a:lnTo>
                  <a:pt x="0" y="160664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3" name="Freeform 33"/>
          <p:cNvSpPr/>
          <p:nvPr/>
        </p:nvSpPr>
        <p:spPr>
          <a:xfrm rot="2545444">
            <a:off x="8880703" y="2825029"/>
            <a:ext cx="1760271" cy="1606647"/>
          </a:xfrm>
          <a:custGeom>
            <a:avLst/>
            <a:gdLst/>
            <a:ahLst/>
            <a:cxnLst/>
            <a:rect l="l" t="t" r="r" b="b"/>
            <a:pathLst>
              <a:path w="1760271" h="1606647">
                <a:moveTo>
                  <a:pt x="0" y="0"/>
                </a:moveTo>
                <a:lnTo>
                  <a:pt x="1760271" y="0"/>
                </a:lnTo>
                <a:lnTo>
                  <a:pt x="1760271" y="1606648"/>
                </a:lnTo>
                <a:lnTo>
                  <a:pt x="0" y="160664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4" name="Freeform 34"/>
          <p:cNvSpPr/>
          <p:nvPr/>
        </p:nvSpPr>
        <p:spPr>
          <a:xfrm rot="8168989" flipH="1">
            <a:off x="5766245" y="7872796"/>
            <a:ext cx="1760271" cy="1606647"/>
          </a:xfrm>
          <a:custGeom>
            <a:avLst/>
            <a:gdLst/>
            <a:ahLst/>
            <a:cxnLst/>
            <a:rect l="l" t="t" r="r" b="b"/>
            <a:pathLst>
              <a:path w="1760271" h="1606647">
                <a:moveTo>
                  <a:pt x="1760271" y="0"/>
                </a:moveTo>
                <a:lnTo>
                  <a:pt x="0" y="0"/>
                </a:lnTo>
                <a:lnTo>
                  <a:pt x="0" y="1606647"/>
                </a:lnTo>
                <a:lnTo>
                  <a:pt x="1760271" y="1606647"/>
                </a:lnTo>
                <a:lnTo>
                  <a:pt x="1760271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5" name="Freeform 35"/>
          <p:cNvSpPr/>
          <p:nvPr/>
        </p:nvSpPr>
        <p:spPr>
          <a:xfrm rot="2545444">
            <a:off x="15129091" y="2825029"/>
            <a:ext cx="1760271" cy="1606647"/>
          </a:xfrm>
          <a:custGeom>
            <a:avLst/>
            <a:gdLst/>
            <a:ahLst/>
            <a:cxnLst/>
            <a:rect l="l" t="t" r="r" b="b"/>
            <a:pathLst>
              <a:path w="1760271" h="1606647">
                <a:moveTo>
                  <a:pt x="0" y="0"/>
                </a:moveTo>
                <a:lnTo>
                  <a:pt x="1760271" y="0"/>
                </a:lnTo>
                <a:lnTo>
                  <a:pt x="1760271" y="1606648"/>
                </a:lnTo>
                <a:lnTo>
                  <a:pt x="0" y="160664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6" name="Freeform 36"/>
          <p:cNvSpPr/>
          <p:nvPr/>
        </p:nvSpPr>
        <p:spPr>
          <a:xfrm rot="8174555" flipH="1">
            <a:off x="12014633" y="7872796"/>
            <a:ext cx="1760271" cy="1606647"/>
          </a:xfrm>
          <a:custGeom>
            <a:avLst/>
            <a:gdLst/>
            <a:ahLst/>
            <a:cxnLst/>
            <a:rect l="l" t="t" r="r" b="b"/>
            <a:pathLst>
              <a:path w="1760271" h="1606647">
                <a:moveTo>
                  <a:pt x="1760271" y="0"/>
                </a:moveTo>
                <a:lnTo>
                  <a:pt x="0" y="0"/>
                </a:lnTo>
                <a:lnTo>
                  <a:pt x="0" y="1606647"/>
                </a:lnTo>
                <a:lnTo>
                  <a:pt x="1760271" y="1606647"/>
                </a:lnTo>
                <a:lnTo>
                  <a:pt x="1760271" y="0"/>
                </a:lnTo>
                <a:close/>
              </a:path>
            </a:pathLst>
          </a:custGeom>
          <a:blipFill>
            <a:blip r:embed="rId10" cstate="print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7" name="Freeform 37"/>
          <p:cNvSpPr/>
          <p:nvPr/>
        </p:nvSpPr>
        <p:spPr>
          <a:xfrm>
            <a:off x="15503110" y="4686607"/>
            <a:ext cx="1012233" cy="916071"/>
          </a:xfrm>
          <a:custGeom>
            <a:avLst/>
            <a:gdLst/>
            <a:ahLst/>
            <a:cxnLst/>
            <a:rect l="l" t="t" r="r" b="b"/>
            <a:pathLst>
              <a:path w="1012233" h="916071">
                <a:moveTo>
                  <a:pt x="0" y="0"/>
                </a:moveTo>
                <a:lnTo>
                  <a:pt x="1012233" y="0"/>
                </a:lnTo>
                <a:lnTo>
                  <a:pt x="1012233" y="916071"/>
                </a:lnTo>
                <a:lnTo>
                  <a:pt x="0" y="916071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8" name="Freeform 38" descr="Interfaz de usuario gráfica, Texto  Descripción generada automáticamente"/>
          <p:cNvSpPr/>
          <p:nvPr/>
        </p:nvSpPr>
        <p:spPr>
          <a:xfrm>
            <a:off x="10732562" y="231334"/>
            <a:ext cx="7800331" cy="1034996"/>
          </a:xfrm>
          <a:custGeom>
            <a:avLst/>
            <a:gdLst/>
            <a:ahLst/>
            <a:cxnLst/>
            <a:rect l="l" t="t" r="r" b="b"/>
            <a:pathLst>
              <a:path w="7800331" h="1034996">
                <a:moveTo>
                  <a:pt x="0" y="0"/>
                </a:moveTo>
                <a:lnTo>
                  <a:pt x="7800332" y="0"/>
                </a:lnTo>
                <a:lnTo>
                  <a:pt x="7800332" y="1034995"/>
                </a:lnTo>
                <a:lnTo>
                  <a:pt x="0" y="1034995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print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39" name="Freeform 39"/>
          <p:cNvSpPr/>
          <p:nvPr/>
        </p:nvSpPr>
        <p:spPr>
          <a:xfrm>
            <a:off x="3118389" y="4771419"/>
            <a:ext cx="831259" cy="831259"/>
          </a:xfrm>
          <a:custGeom>
            <a:avLst/>
            <a:gdLst/>
            <a:ahLst/>
            <a:cxnLst/>
            <a:rect l="l" t="t" r="r" b="b"/>
            <a:pathLst>
              <a:path w="831259" h="831259">
                <a:moveTo>
                  <a:pt x="0" y="0"/>
                </a:moveTo>
                <a:lnTo>
                  <a:pt x="831259" y="0"/>
                </a:lnTo>
                <a:lnTo>
                  <a:pt x="831259" y="831259"/>
                </a:lnTo>
                <a:lnTo>
                  <a:pt x="0" y="831259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print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40" name="Freeform 40"/>
          <p:cNvSpPr/>
          <p:nvPr/>
        </p:nvSpPr>
        <p:spPr>
          <a:xfrm>
            <a:off x="6180325" y="6718544"/>
            <a:ext cx="932111" cy="854047"/>
          </a:xfrm>
          <a:custGeom>
            <a:avLst/>
            <a:gdLst/>
            <a:ahLst/>
            <a:cxnLst/>
            <a:rect l="l" t="t" r="r" b="b"/>
            <a:pathLst>
              <a:path w="932111" h="854047">
                <a:moveTo>
                  <a:pt x="0" y="0"/>
                </a:moveTo>
                <a:lnTo>
                  <a:pt x="932111" y="0"/>
                </a:lnTo>
                <a:lnTo>
                  <a:pt x="932111" y="854046"/>
                </a:lnTo>
                <a:lnTo>
                  <a:pt x="0" y="854046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print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41" name="Freeform 41"/>
          <p:cNvSpPr/>
          <p:nvPr/>
        </p:nvSpPr>
        <p:spPr>
          <a:xfrm>
            <a:off x="9244187" y="4532880"/>
            <a:ext cx="947280" cy="1017213"/>
          </a:xfrm>
          <a:custGeom>
            <a:avLst/>
            <a:gdLst/>
            <a:ahLst/>
            <a:cxnLst/>
            <a:rect l="l" t="t" r="r" b="b"/>
            <a:pathLst>
              <a:path w="947280" h="1017213">
                <a:moveTo>
                  <a:pt x="0" y="0"/>
                </a:moveTo>
                <a:lnTo>
                  <a:pt x="947280" y="0"/>
                </a:lnTo>
                <a:lnTo>
                  <a:pt x="947280" y="1017213"/>
                </a:lnTo>
                <a:lnTo>
                  <a:pt x="0" y="1017213"/>
                </a:lnTo>
                <a:lnTo>
                  <a:pt x="0" y="0"/>
                </a:lnTo>
                <a:close/>
              </a:path>
            </a:pathLst>
          </a:custGeom>
          <a:blipFill>
            <a:blip r:embed="rId19" cstate="print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42" name="Freeform 42"/>
          <p:cNvSpPr/>
          <p:nvPr/>
        </p:nvSpPr>
        <p:spPr>
          <a:xfrm>
            <a:off x="12458148" y="6616330"/>
            <a:ext cx="873240" cy="1058473"/>
          </a:xfrm>
          <a:custGeom>
            <a:avLst/>
            <a:gdLst/>
            <a:ahLst/>
            <a:cxnLst/>
            <a:rect l="l" t="t" r="r" b="b"/>
            <a:pathLst>
              <a:path w="873240" h="1058473">
                <a:moveTo>
                  <a:pt x="0" y="0"/>
                </a:moveTo>
                <a:lnTo>
                  <a:pt x="873240" y="0"/>
                </a:lnTo>
                <a:lnTo>
                  <a:pt x="873240" y="1058474"/>
                </a:lnTo>
                <a:lnTo>
                  <a:pt x="0" y="1058474"/>
                </a:lnTo>
                <a:lnTo>
                  <a:pt x="0" y="0"/>
                </a:lnTo>
                <a:close/>
              </a:path>
            </a:pathLst>
          </a:custGeom>
          <a:blipFill>
            <a:blip r:embed="rId21" cstate="print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43" name="TextBox 43"/>
          <p:cNvSpPr txBox="1"/>
          <p:nvPr/>
        </p:nvSpPr>
        <p:spPr>
          <a:xfrm>
            <a:off x="1028700" y="1513979"/>
            <a:ext cx="16661111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799" b="1">
                <a:solidFill>
                  <a:srgbClr val="003366"/>
                </a:solidFill>
                <a:latin typeface="Arial Bold"/>
                <a:ea typeface="Arial Bold"/>
                <a:cs typeface="Arial Bold"/>
                <a:sym typeface="Arial Bold"/>
              </a:rPr>
              <a:t>RESULTADOS Y LUCHA CONTRA EL COMERCIO ILÍCITO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06695" y="6655383"/>
            <a:ext cx="3995265" cy="279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3C3C50"/>
                </a:solidFill>
                <a:latin typeface="Lato Bold"/>
                <a:ea typeface="Lato Bold"/>
                <a:cs typeface="Lato Bold"/>
                <a:sym typeface="Lato Bold"/>
              </a:rPr>
              <a:t>Incautación de medicamentos falsificados, cigarrillos de contrabando, sustancias ilícitas, precursores químicos y mercancías vinculadas a delitos contra la propiedad intelectual. 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5011400" y="6655383"/>
            <a:ext cx="1952516" cy="1998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3C3C50"/>
                </a:solidFill>
                <a:latin typeface="Lato Bold"/>
                <a:ea typeface="Lato Bold"/>
                <a:cs typeface="Lato Bold"/>
                <a:sym typeface="Lato Bold"/>
              </a:rPr>
              <a:t>Incremento de controles en los diferentes depósitos aduaneros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5455144" y="3704840"/>
            <a:ext cx="2190048" cy="1598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3C3C50"/>
                </a:solidFill>
                <a:latin typeface="Lato Bold"/>
                <a:ea typeface="Lato Bold"/>
                <a:cs typeface="Lato Bold"/>
                <a:sym typeface="Lato Bold"/>
              </a:rPr>
              <a:t>Retención de monedas y arroz procedente de Asia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8741569" y="6655383"/>
            <a:ext cx="1952516" cy="1598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3C3C50"/>
                </a:solidFill>
                <a:latin typeface="Lato Bold"/>
                <a:ea typeface="Lato Bold"/>
                <a:cs typeface="Lato Bold"/>
                <a:sym typeface="Lato Bold"/>
              </a:rPr>
              <a:t>Decomiso de productos agrícolas en frontera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1876484" y="3704840"/>
            <a:ext cx="2265705" cy="1998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3C3C50"/>
                </a:solidFill>
                <a:latin typeface="Lato Bold"/>
                <a:ea typeface="Lato Bold"/>
                <a:cs typeface="Lato Bold"/>
                <a:sym typeface="Lato Bold"/>
              </a:rPr>
              <a:t>Programa 'Ciudadanos y Productores Vigilantes' en la Zona Occidental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 descr="Interfaz de usuario gráfica, Texto  Descripción generada automáticamente"/>
          <p:cNvSpPr/>
          <p:nvPr/>
        </p:nvSpPr>
        <p:spPr>
          <a:xfrm>
            <a:off x="10732562" y="231334"/>
            <a:ext cx="7800331" cy="1034996"/>
          </a:xfrm>
          <a:custGeom>
            <a:avLst/>
            <a:gdLst/>
            <a:ahLst/>
            <a:cxnLst/>
            <a:rect l="l" t="t" r="r" b="b"/>
            <a:pathLst>
              <a:path w="7800331" h="1034996">
                <a:moveTo>
                  <a:pt x="0" y="0"/>
                </a:moveTo>
                <a:lnTo>
                  <a:pt x="7800332" y="0"/>
                </a:lnTo>
                <a:lnTo>
                  <a:pt x="7800332" y="1034995"/>
                </a:lnTo>
                <a:lnTo>
                  <a:pt x="0" y="103499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es-419"/>
          </a:p>
        </p:txBody>
      </p:sp>
      <p:sp>
        <p:nvSpPr>
          <p:cNvPr id="4" name="TextBox 4"/>
          <p:cNvSpPr txBox="1"/>
          <p:nvPr/>
        </p:nvSpPr>
        <p:spPr>
          <a:xfrm>
            <a:off x="642852" y="1075829"/>
            <a:ext cx="9109571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799" b="1">
                <a:solidFill>
                  <a:srgbClr val="003366"/>
                </a:solidFill>
                <a:latin typeface="Arial Bold"/>
                <a:ea typeface="Arial Bold"/>
                <a:cs typeface="Arial Bold"/>
                <a:sym typeface="Arial Bold"/>
              </a:rPr>
              <a:t>CASOS DE ALTA RELEVANCIA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316171"/>
              </p:ext>
            </p:extLst>
          </p:nvPr>
        </p:nvGraphicFramePr>
        <p:xfrm>
          <a:off x="1295400" y="2324100"/>
          <a:ext cx="15900400" cy="7115952"/>
        </p:xfrm>
        <a:graphic>
          <a:graphicData uri="http://schemas.openxmlformats.org/drawingml/2006/table">
            <a:tbl>
              <a:tblPr/>
              <a:tblGrid>
                <a:gridCol w="318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8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0796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rgbClr val="FFFFFF"/>
                          </a:solidFill>
                        </a:rPr>
                        <a:t>CASO</a:t>
                      </a:r>
                    </a:p>
                  </a:txBody>
                  <a:tcPr marL="60960" marR="60960" marT="30480" marB="30480" anchor="ctr">
                    <a:lnL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rgbClr val="FFFFFF"/>
                          </a:solidFill>
                        </a:rPr>
                        <a:t>PRODUCTO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rgbClr val="FFFFFF"/>
                          </a:solidFill>
                        </a:rPr>
                        <a:t>CANTIDAD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rgbClr val="FFFFFF"/>
                          </a:solidFill>
                        </a:rPr>
                        <a:t>VALOR ESTIMADO B/.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rgbClr val="FFFFFF"/>
                          </a:solidFill>
                        </a:rPr>
                        <a:t>DESTINO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6972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/>
                        <a:t>Retención de contenedores – Zona Oriental</a:t>
                      </a:r>
                    </a:p>
                  </a:txBody>
                  <a:tcPr marL="60960" marR="60960" marT="30480" marB="30480" anchor="ctr">
                    <a:lnL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Mercancías varias (contrabando y defraudación)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6 contenedores (contrabando) + 1 contenedor (defraudación)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816,000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Ministerio Público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7798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/>
                        <a:t>Retención de monedas '</a:t>
                      </a:r>
                      <a:r>
                        <a:rPr lang="es-ES" sz="2000" b="1" dirty="0" err="1"/>
                        <a:t>Martinellis</a:t>
                      </a:r>
                      <a:r>
                        <a:rPr lang="es-ES" sz="2000" b="1" dirty="0"/>
                        <a:t>' Operación Dragón</a:t>
                      </a:r>
                    </a:p>
                  </a:txBody>
                  <a:tcPr marL="60960" marR="60960" marT="30480" marB="30480" anchor="ctr">
                    <a:lnL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Monedas falsificadas (</a:t>
                      </a:r>
                      <a:r>
                        <a:rPr lang="es-ES" sz="2000" dirty="0" err="1"/>
                        <a:t>JMJ</a:t>
                      </a:r>
                      <a:r>
                        <a:rPr lang="es-ES" sz="2000" dirty="0"/>
                        <a:t> 2017)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46 cajas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No indicado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Autoridad Nacional de Aduanas de Panamá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2390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/>
                        <a:t>Retención de cigarrillos – Zona Libre</a:t>
                      </a:r>
                    </a:p>
                  </a:txBody>
                  <a:tcPr marL="60960" marR="60960" marT="30480" marB="30480" anchor="ctr">
                    <a:lnL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Cigarrillos de contrabando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4,495 pacas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3,371,250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Posible distribución en el mercado centroamericano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7798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/>
                        <a:t>Retención de cigarrillos – Puesto de Control de </a:t>
                      </a:r>
                      <a:r>
                        <a:rPr lang="es-ES" sz="2000" b="1" dirty="0" err="1"/>
                        <a:t>Guabalá</a:t>
                      </a:r>
                      <a:endParaRPr lang="es-ES" sz="2000" b="1" dirty="0"/>
                    </a:p>
                  </a:txBody>
                  <a:tcPr marL="60960" marR="60960" marT="30480" marB="30480" anchor="ctr">
                    <a:lnL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/>
                        <a:t>Cigarrillos de contrabando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/>
                        <a:t>1,405 pacas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1,053,750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Ministerio Público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7808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/>
                        <a:t>Retención en Puerto Balboa</a:t>
                      </a:r>
                    </a:p>
                  </a:txBody>
                  <a:tcPr marL="60960" marR="60960" marT="30480" marB="30480" anchor="ctr">
                    <a:lnL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Químicos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/>
                        <a:t>22 Toneladas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45,000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Bolivia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22390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/>
                        <a:t>140 tanques de percusores químicos</a:t>
                      </a:r>
                    </a:p>
                  </a:txBody>
                  <a:tcPr marL="60960" marR="60960" marT="30480" marB="30480" anchor="ctr">
                    <a:lnL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/>
                        <a:t>acetato de etilo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6 ejemplares</a:t>
                      </a:r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/>
                        <a:t>No indicado</a:t>
                      </a:r>
                      <a:endParaRPr lang="es-ES" sz="2000" dirty="0"/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Fiscalía de Delitos Ambientales y </a:t>
                      </a:r>
                      <a:r>
                        <a:rPr lang="es-ES" sz="2000" dirty="0" err="1"/>
                        <a:t>MiAmbiente</a:t>
                      </a:r>
                      <a:endParaRPr lang="es-ES" sz="2000" dirty="0"/>
                    </a:p>
                  </a:txBody>
                  <a:tcPr marL="60960" marR="60960" marT="30480" marB="3048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5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629</Words>
  <Application>Microsoft Macintosh PowerPoint</Application>
  <PresentationFormat>Personalizado</PresentationFormat>
  <Paragraphs>93</Paragraphs>
  <Slides>10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0" baseType="lpstr">
      <vt:lpstr>Arial Bold</vt:lpstr>
      <vt:lpstr>Calibri (MS)</vt:lpstr>
      <vt:lpstr>Canva Sans Bold</vt:lpstr>
      <vt:lpstr>Calibri</vt:lpstr>
      <vt:lpstr>Lato Bold</vt:lpstr>
      <vt:lpstr>Calibri (MS) Bold</vt:lpstr>
      <vt:lpstr>Poppins</vt:lpstr>
      <vt:lpstr>Helvetica World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oporto-pty.pptx</dc:title>
  <cp:lastModifiedBy>ANDRES ROHDE PONCE</cp:lastModifiedBy>
  <cp:revision>5</cp:revision>
  <dcterms:created xsi:type="dcterms:W3CDTF">2006-08-16T00:00:00Z</dcterms:created>
  <dcterms:modified xsi:type="dcterms:W3CDTF">2025-09-05T08:14:17Z</dcterms:modified>
  <dc:identifier>DAGt5TtarIQ</dc:identifier>
</cp:coreProperties>
</file>