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70" r:id="rId4"/>
    <p:sldId id="272" r:id="rId5"/>
    <p:sldId id="274" r:id="rId6"/>
    <p:sldId id="310" r:id="rId7"/>
    <p:sldId id="311" r:id="rId8"/>
    <p:sldId id="275" r:id="rId9"/>
    <p:sldId id="276" r:id="rId10"/>
    <p:sldId id="285" r:id="rId11"/>
  </p:sldIdLst>
  <p:sldSz cx="18288000" cy="10287000"/>
  <p:notesSz cx="6858000" cy="9144000"/>
  <p:embeddedFontLst>
    <p:embeddedFont>
      <p:font typeface="Aptos Narrow" panose="020B000402020202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ind Guntur Medium" panose="020B0604020202020204" pitchFamily="34" charset="0"/>
      <p:regular r:id="rId20"/>
    </p:embeddedFont>
    <p:embeddedFont>
      <p:font typeface="League Spartan" pitchFamily="2" charset="77"/>
      <p:regular r:id="rId21"/>
      <p:bold r:id="rId22"/>
    </p:embeddedFont>
    <p:embeddedFont>
      <p:font typeface="Poppins Bold" pitchFamily="2" charset="77"/>
      <p:regular r:id="rId23"/>
      <p:bold r:id="rId24"/>
    </p:embeddedFont>
    <p:embeddedFont>
      <p:font typeface="Poppins Semi-Bold" pitchFamily="2" charset="7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 autoAdjust="0"/>
    <p:restoredTop sz="94558" autoAdjust="0"/>
  </p:normalViewPr>
  <p:slideViewPr>
    <p:cSldViewPr>
      <p:cViewPr varScale="1">
        <p:scale>
          <a:sx n="80" d="100"/>
          <a:sy n="80" d="100"/>
        </p:scale>
        <p:origin x="99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hernandez@adnabogados.com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svg"/><Relationship Id="rId7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svg"/><Relationship Id="rId7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svg"/><Relationship Id="rId7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11693" y="-37427"/>
            <a:ext cx="13084230" cy="10934910"/>
          </a:xfrm>
          <a:custGeom>
            <a:avLst/>
            <a:gdLst/>
            <a:ahLst/>
            <a:cxnLst/>
            <a:rect l="l" t="t" r="r" b="b"/>
            <a:pathLst>
              <a:path w="13084230" h="10934910">
                <a:moveTo>
                  <a:pt x="0" y="0"/>
                </a:moveTo>
                <a:lnTo>
                  <a:pt x="13084230" y="0"/>
                </a:lnTo>
                <a:lnTo>
                  <a:pt x="13084230" y="10934910"/>
                </a:lnTo>
                <a:lnTo>
                  <a:pt x="0" y="1093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413" r="-4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33400" y="-4516578"/>
            <a:ext cx="17700700" cy="177007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F3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4411958" y="3504009"/>
            <a:ext cx="10287000" cy="3278981"/>
          </a:xfrm>
          <a:custGeom>
            <a:avLst/>
            <a:gdLst/>
            <a:ahLst/>
            <a:cxnLst/>
            <a:rect l="l" t="t" r="r" b="b"/>
            <a:pathLst>
              <a:path w="10287000" h="3278981">
                <a:moveTo>
                  <a:pt x="0" y="0"/>
                </a:moveTo>
                <a:lnTo>
                  <a:pt x="10287000" y="0"/>
                </a:lnTo>
                <a:lnTo>
                  <a:pt x="10287000" y="3278982"/>
                </a:lnTo>
                <a:lnTo>
                  <a:pt x="0" y="32789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640526">
            <a:off x="5897858" y="8202871"/>
            <a:ext cx="7315200" cy="1060704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469409">
            <a:off x="5747463" y="1203114"/>
            <a:ext cx="7315200" cy="1060704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606318">
            <a:off x="-1270019" y="7790742"/>
            <a:ext cx="3230118" cy="4114800"/>
          </a:xfrm>
          <a:custGeom>
            <a:avLst/>
            <a:gdLst/>
            <a:ahLst/>
            <a:cxnLst/>
            <a:rect l="l" t="t" r="r" b="b"/>
            <a:pathLst>
              <a:path w="3230118" h="4114800">
                <a:moveTo>
                  <a:pt x="0" y="0"/>
                </a:moveTo>
                <a:lnTo>
                  <a:pt x="3230118" y="0"/>
                </a:lnTo>
                <a:lnTo>
                  <a:pt x="3230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54413" y="1184356"/>
            <a:ext cx="1389587" cy="591034"/>
          </a:xfrm>
          <a:custGeom>
            <a:avLst/>
            <a:gdLst/>
            <a:ahLst/>
            <a:cxnLst/>
            <a:rect l="l" t="t" r="r" b="b"/>
            <a:pathLst>
              <a:path w="1389587" h="591034">
                <a:moveTo>
                  <a:pt x="0" y="0"/>
                </a:moveTo>
                <a:lnTo>
                  <a:pt x="1389587" y="0"/>
                </a:lnTo>
                <a:lnTo>
                  <a:pt x="1389587" y="591034"/>
                </a:lnTo>
                <a:lnTo>
                  <a:pt x="0" y="5910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55881" y="65177"/>
            <a:ext cx="2063778" cy="902037"/>
          </a:xfrm>
          <a:custGeom>
            <a:avLst/>
            <a:gdLst/>
            <a:ahLst/>
            <a:cxnLst/>
            <a:rect l="l" t="t" r="r" b="b"/>
            <a:pathLst>
              <a:path w="2063778" h="902037">
                <a:moveTo>
                  <a:pt x="0" y="0"/>
                </a:moveTo>
                <a:lnTo>
                  <a:pt x="2063778" y="0"/>
                </a:lnTo>
                <a:lnTo>
                  <a:pt x="2063778" y="902038"/>
                </a:lnTo>
                <a:lnTo>
                  <a:pt x="0" y="902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1453" y="79243"/>
            <a:ext cx="2036386" cy="964921"/>
          </a:xfrm>
          <a:custGeom>
            <a:avLst/>
            <a:gdLst/>
            <a:ahLst/>
            <a:cxnLst/>
            <a:rect l="l" t="t" r="r" b="b"/>
            <a:pathLst>
              <a:path w="2036386" h="964921">
                <a:moveTo>
                  <a:pt x="0" y="0"/>
                </a:moveTo>
                <a:lnTo>
                  <a:pt x="2036386" y="0"/>
                </a:lnTo>
                <a:lnTo>
                  <a:pt x="2036386" y="964921"/>
                </a:lnTo>
                <a:lnTo>
                  <a:pt x="0" y="9649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11693" y="1030098"/>
            <a:ext cx="957947" cy="895716"/>
          </a:xfrm>
          <a:custGeom>
            <a:avLst/>
            <a:gdLst/>
            <a:ahLst/>
            <a:cxnLst/>
            <a:rect l="l" t="t" r="r" b="b"/>
            <a:pathLst>
              <a:path w="957947" h="895716">
                <a:moveTo>
                  <a:pt x="0" y="0"/>
                </a:moveTo>
                <a:lnTo>
                  <a:pt x="957947" y="0"/>
                </a:lnTo>
                <a:lnTo>
                  <a:pt x="957947" y="895717"/>
                </a:lnTo>
                <a:lnTo>
                  <a:pt x="0" y="895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848" b="-509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40335" y="1088186"/>
            <a:ext cx="1006235" cy="840835"/>
          </a:xfrm>
          <a:custGeom>
            <a:avLst/>
            <a:gdLst/>
            <a:ahLst/>
            <a:cxnLst/>
            <a:rect l="l" t="t" r="r" b="b"/>
            <a:pathLst>
              <a:path w="1006235" h="840835">
                <a:moveTo>
                  <a:pt x="0" y="0"/>
                </a:moveTo>
                <a:lnTo>
                  <a:pt x="1006235" y="0"/>
                </a:lnTo>
                <a:lnTo>
                  <a:pt x="1006235" y="840835"/>
                </a:lnTo>
                <a:lnTo>
                  <a:pt x="0" y="8408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30258" y="967215"/>
            <a:ext cx="1213458" cy="1082778"/>
          </a:xfrm>
          <a:custGeom>
            <a:avLst/>
            <a:gdLst/>
            <a:ahLst/>
            <a:cxnLst/>
            <a:rect l="l" t="t" r="r" b="b"/>
            <a:pathLst>
              <a:path w="1213458" h="1082778">
                <a:moveTo>
                  <a:pt x="0" y="0"/>
                </a:moveTo>
                <a:lnTo>
                  <a:pt x="1213458" y="0"/>
                </a:lnTo>
                <a:lnTo>
                  <a:pt x="1213458" y="1082777"/>
                </a:lnTo>
                <a:lnTo>
                  <a:pt x="0" y="1082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12565" y="1034373"/>
            <a:ext cx="898923" cy="898923"/>
          </a:xfrm>
          <a:custGeom>
            <a:avLst/>
            <a:gdLst/>
            <a:ahLst/>
            <a:cxnLst/>
            <a:rect l="l" t="t" r="r" b="b"/>
            <a:pathLst>
              <a:path w="898923" h="898923">
                <a:moveTo>
                  <a:pt x="0" y="0"/>
                </a:moveTo>
                <a:lnTo>
                  <a:pt x="898923" y="0"/>
                </a:lnTo>
                <a:lnTo>
                  <a:pt x="898923" y="898923"/>
                </a:lnTo>
                <a:lnTo>
                  <a:pt x="0" y="8989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5654" y="1261287"/>
            <a:ext cx="2087985" cy="437172"/>
          </a:xfrm>
          <a:custGeom>
            <a:avLst/>
            <a:gdLst/>
            <a:ahLst/>
            <a:cxnLst/>
            <a:rect l="l" t="t" r="r" b="b"/>
            <a:pathLst>
              <a:path w="2087985" h="437172">
                <a:moveTo>
                  <a:pt x="0" y="0"/>
                </a:moveTo>
                <a:lnTo>
                  <a:pt x="2087985" y="0"/>
                </a:lnTo>
                <a:lnTo>
                  <a:pt x="2087985" y="437172"/>
                </a:lnTo>
                <a:lnTo>
                  <a:pt x="0" y="4371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5320" y="2433614"/>
            <a:ext cx="9210418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4170" dirty="0">
                <a:solidFill>
                  <a:srgbClr val="012F7F"/>
                </a:solidFill>
                <a:latin typeface="League Spartan"/>
              </a:rPr>
              <a:t>I </a:t>
            </a:r>
          </a:p>
          <a:p>
            <a:pPr algn="ctr">
              <a:lnSpc>
                <a:spcPts val="5004"/>
              </a:lnSpc>
            </a:pPr>
            <a:r>
              <a:rPr lang="en-US" sz="4170" dirty="0">
                <a:solidFill>
                  <a:srgbClr val="012F7F"/>
                </a:solidFill>
                <a:latin typeface="League Spartan"/>
              </a:rPr>
              <a:t>CONVERSATORIO SOBRE MEJORES PRÁCTICAS DE OPERACIÓN ADUANERA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533401" y="7480061"/>
            <a:ext cx="994573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b="1" dirty="0">
                <a:latin typeface="Hind Guntur Medium"/>
              </a:rPr>
              <a:t>        LIC. ARTURO HERNANDEZ DE LA CRUZ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1392" y="5865524"/>
            <a:ext cx="8635912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</a:pPr>
            <a:r>
              <a:rPr lang="en-US" sz="4500" spc="-135" dirty="0">
                <a:solidFill>
                  <a:srgbClr val="FF0000"/>
                </a:solidFill>
                <a:latin typeface="Poppins Bold"/>
              </a:rPr>
              <a:t>CONTABILIDAD ADUANERA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5624" y="9633472"/>
            <a:ext cx="7373123" cy="40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2"/>
              </a:lnSpc>
            </a:pPr>
            <a:r>
              <a:rPr lang="en-US" sz="2756" dirty="0" err="1">
                <a:solidFill>
                  <a:srgbClr val="2F86B6"/>
                </a:solidFill>
                <a:latin typeface="Poppins Semi-Bold"/>
              </a:rPr>
              <a:t>Miércoles</a:t>
            </a:r>
            <a:r>
              <a:rPr lang="en-US" sz="2756" dirty="0">
                <a:solidFill>
                  <a:srgbClr val="2F86B6"/>
                </a:solidFill>
                <a:latin typeface="Poppins Semi-Bold"/>
              </a:rPr>
              <a:t> 17 de </a:t>
            </a:r>
            <a:r>
              <a:rPr lang="en-US" sz="2756" dirty="0" err="1">
                <a:solidFill>
                  <a:srgbClr val="2F86B6"/>
                </a:solidFill>
                <a:latin typeface="Poppins Semi-Bold"/>
              </a:rPr>
              <a:t>abril</a:t>
            </a:r>
            <a:r>
              <a:rPr lang="en-US" sz="2756" dirty="0">
                <a:solidFill>
                  <a:srgbClr val="2F86B6"/>
                </a:solidFill>
                <a:latin typeface="Poppins Semi-Bold"/>
              </a:rPr>
              <a:t> de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493993" y="-66317"/>
            <a:ext cx="357858" cy="3086100"/>
            <a:chOff x="0" y="0"/>
            <a:chExt cx="9425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251" cy="812800"/>
            </a:xfrm>
            <a:custGeom>
              <a:avLst/>
              <a:gdLst/>
              <a:ahLst/>
              <a:cxnLst/>
              <a:rect l="l" t="t" r="r" b="b"/>
              <a:pathLst>
                <a:path w="94251" h="812800">
                  <a:moveTo>
                    <a:pt x="0" y="0"/>
                  </a:moveTo>
                  <a:lnTo>
                    <a:pt x="94251" y="0"/>
                  </a:lnTo>
                  <a:lnTo>
                    <a:pt x="9425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4251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2567" y="5014610"/>
            <a:ext cx="309566" cy="5504629"/>
            <a:chOff x="0" y="0"/>
            <a:chExt cx="81532" cy="14497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532" cy="1449779"/>
            </a:xfrm>
            <a:custGeom>
              <a:avLst/>
              <a:gdLst/>
              <a:ahLst/>
              <a:cxnLst/>
              <a:rect l="l" t="t" r="r" b="b"/>
              <a:pathLst>
                <a:path w="81532" h="1449779">
                  <a:moveTo>
                    <a:pt x="0" y="0"/>
                  </a:moveTo>
                  <a:lnTo>
                    <a:pt x="81532" y="0"/>
                  </a:lnTo>
                  <a:lnTo>
                    <a:pt x="81532" y="1449779"/>
                  </a:lnTo>
                  <a:lnTo>
                    <a:pt x="0" y="1449779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532" cy="1487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105164" y="7600572"/>
            <a:ext cx="3836208" cy="3836208"/>
            <a:chOff x="0" y="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761085" y="2713458"/>
            <a:ext cx="612650" cy="61265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61085" y="3864034"/>
            <a:ext cx="612650" cy="6126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761085" y="5014610"/>
            <a:ext cx="612650" cy="61265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61085" y="6165186"/>
            <a:ext cx="612650" cy="61265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61085" y="7315763"/>
            <a:ext cx="612650" cy="61265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761085" y="8466339"/>
            <a:ext cx="612650" cy="61265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FFEFD4DC-07BB-1C2C-E8CD-9FE5A0045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74" y="342900"/>
            <a:ext cx="6856326" cy="9524999"/>
          </a:xfrm>
          <a:prstGeom prst="rect">
            <a:avLst/>
          </a:prstGeom>
        </p:spPr>
      </p:pic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C8FEFEBF-788A-0215-7E97-1EAE3B9F36DB}"/>
              </a:ext>
            </a:extLst>
          </p:cNvPr>
          <p:cNvSpPr/>
          <p:nvPr/>
        </p:nvSpPr>
        <p:spPr>
          <a:xfrm>
            <a:off x="3962400" y="8324850"/>
            <a:ext cx="11734800" cy="1752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/>
              <a:t>LIC. ARTURO HERNANDEZ DE LA CRUZ</a:t>
            </a:r>
          </a:p>
          <a:p>
            <a:pPr algn="ctr"/>
            <a:r>
              <a:rPr lang="es-MX" sz="36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ahernandez@adnabogados.com.mx</a:t>
            </a:r>
            <a:endParaRPr lang="es-MX" sz="3600" dirty="0">
              <a:solidFill>
                <a:srgbClr val="FFFF00"/>
              </a:solidFill>
            </a:endParaRPr>
          </a:p>
          <a:p>
            <a:pPr algn="ctr"/>
            <a:r>
              <a:rPr lang="es-MX" sz="3600" dirty="0"/>
              <a:t>554022 8069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85749">
            <a:off x="-5496273" y="-3629373"/>
            <a:ext cx="14345355" cy="14345355"/>
          </a:xfrm>
          <a:custGeom>
            <a:avLst/>
            <a:gdLst/>
            <a:ahLst/>
            <a:cxnLst/>
            <a:rect l="l" t="t" r="r" b="b"/>
            <a:pathLst>
              <a:path w="14345355" h="14345355">
                <a:moveTo>
                  <a:pt x="0" y="0"/>
                </a:moveTo>
                <a:lnTo>
                  <a:pt x="14345355" y="0"/>
                </a:lnTo>
                <a:lnTo>
                  <a:pt x="14345355" y="14345355"/>
                </a:lnTo>
                <a:lnTo>
                  <a:pt x="0" y="14345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99293">
            <a:off x="14845352" y="-2992445"/>
            <a:ext cx="6885296" cy="11055409"/>
          </a:xfrm>
          <a:custGeom>
            <a:avLst/>
            <a:gdLst/>
            <a:ahLst/>
            <a:cxnLst/>
            <a:rect l="l" t="t" r="r" b="b"/>
            <a:pathLst>
              <a:path w="6885296" h="11055409">
                <a:moveTo>
                  <a:pt x="0" y="0"/>
                </a:moveTo>
                <a:lnTo>
                  <a:pt x="6885296" y="0"/>
                </a:lnTo>
                <a:lnTo>
                  <a:pt x="6885296" y="11055409"/>
                </a:lnTo>
                <a:lnTo>
                  <a:pt x="0" y="11055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B2C218-4327-CF2D-5D3E-F9B195BF400E}"/>
              </a:ext>
            </a:extLst>
          </p:cNvPr>
          <p:cNvSpPr txBox="1"/>
          <p:nvPr/>
        </p:nvSpPr>
        <p:spPr>
          <a:xfrm>
            <a:off x="5717861" y="1181100"/>
            <a:ext cx="7845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>
                <a:solidFill>
                  <a:srgbClr val="FF0000"/>
                </a:solidFill>
                <a:latin typeface="Aptos Narrow" panose="020B0004020202020204" pitchFamily="34" charset="0"/>
              </a:rPr>
              <a:t>CONTABILIDAD ADUANERA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B35169-2BEE-A06B-B583-6EECFA561B78}"/>
              </a:ext>
            </a:extLst>
          </p:cNvPr>
          <p:cNvSpPr txBox="1"/>
          <p:nvPr/>
        </p:nvSpPr>
        <p:spPr>
          <a:xfrm>
            <a:off x="1295391" y="3071991"/>
            <a:ext cx="1097280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b="0" i="0" dirty="0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La </a:t>
            </a:r>
            <a:r>
              <a:rPr lang="es-MX" sz="4400" dirty="0">
                <a:solidFill>
                  <a:schemeClr val="tx2">
                    <a:lumMod val="50000"/>
                  </a:schemeClr>
                </a:solidFill>
                <a:latin typeface="Google Sans"/>
              </a:rPr>
              <a:t>C</a:t>
            </a:r>
            <a:r>
              <a:rPr lang="es-MX" sz="4400" b="0" i="0" dirty="0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ontabilidad Aduanera se refiere al conjunto de Procedimientos y Registros Contables que se llevan a cabo en el ámbito aduanero. </a:t>
            </a:r>
          </a:p>
          <a:p>
            <a:endParaRPr lang="es-MX" sz="4400" b="0" i="0" dirty="0">
              <a:solidFill>
                <a:schemeClr val="tx2">
                  <a:lumMod val="50000"/>
                </a:schemeClr>
              </a:solidFill>
              <a:effectLst/>
              <a:latin typeface="Google Sans"/>
            </a:endParaRPr>
          </a:p>
          <a:p>
            <a:r>
              <a:rPr lang="es-MX" sz="4400" b="0" i="0" dirty="0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Su propósito es garantizar la correcta determinación y registro de los aranceles </a:t>
            </a:r>
            <a:r>
              <a:rPr lang="es-MX" sz="4400" dirty="0">
                <a:solidFill>
                  <a:schemeClr val="tx2">
                    <a:lumMod val="50000"/>
                  </a:schemeClr>
                </a:solidFill>
                <a:latin typeface="Google Sans"/>
              </a:rPr>
              <a:t>y otros gravámenes que se establecen a las operaciones de comercio exterior</a:t>
            </a:r>
            <a:r>
              <a:rPr lang="es-MX" sz="4400" b="0" i="0" dirty="0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, así como el control y seguimiento de estas operaciones.</a:t>
            </a:r>
            <a:endParaRPr lang="es-MX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Señora Contable En La Oficina Usando La Calculadora Para La Contabilidad  Aduanera Fotos, retratos, imágenes y fotografía de archivo libres de  derecho. Image 173913130">
            <a:extLst>
              <a:ext uri="{FF2B5EF4-FFF2-40B4-BE49-F238E27FC236}">
                <a16:creationId xmlns:a16="http://schemas.microsoft.com/office/drawing/2014/main" id="{97D5F08E-B1B3-16E6-8ABD-2BD3168D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57" y="3227062"/>
            <a:ext cx="5058843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14302">
            <a:off x="11200722" y="-3502213"/>
            <a:ext cx="10443683" cy="8487866"/>
          </a:xfrm>
          <a:custGeom>
            <a:avLst/>
            <a:gdLst/>
            <a:ahLst/>
            <a:cxnLst/>
            <a:rect l="l" t="t" r="r" b="b"/>
            <a:pathLst>
              <a:path w="10443683" h="8487866">
                <a:moveTo>
                  <a:pt x="0" y="0"/>
                </a:moveTo>
                <a:lnTo>
                  <a:pt x="10443683" y="0"/>
                </a:lnTo>
                <a:lnTo>
                  <a:pt x="10443683" y="8487866"/>
                </a:lnTo>
                <a:lnTo>
                  <a:pt x="0" y="8487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18441" y="9258300"/>
            <a:ext cx="9727319" cy="3106962"/>
          </a:xfrm>
          <a:custGeom>
            <a:avLst/>
            <a:gdLst/>
            <a:ahLst/>
            <a:cxnLst/>
            <a:rect l="l" t="t" r="r" b="b"/>
            <a:pathLst>
              <a:path w="9727319" h="3106962">
                <a:moveTo>
                  <a:pt x="0" y="0"/>
                </a:moveTo>
                <a:lnTo>
                  <a:pt x="9727318" y="0"/>
                </a:lnTo>
                <a:lnTo>
                  <a:pt x="9727318" y="3106962"/>
                </a:lnTo>
                <a:lnTo>
                  <a:pt x="0" y="3106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11960CF6-0C72-4B5B-4BC4-FF7D7549C0EF}"/>
              </a:ext>
            </a:extLst>
          </p:cNvPr>
          <p:cNvSpPr/>
          <p:nvPr/>
        </p:nvSpPr>
        <p:spPr>
          <a:xfrm>
            <a:off x="2933700" y="1425166"/>
            <a:ext cx="4495800" cy="3868962"/>
          </a:xfrm>
          <a:prstGeom prst="hexagon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>
                <a:solidFill>
                  <a:srgbClr val="FFC000"/>
                </a:solidFill>
                <a:latin typeface="Google Sans"/>
              </a:rPr>
              <a:t>OBLIGACIONES</a:t>
            </a:r>
          </a:p>
          <a:p>
            <a:pPr algn="ctr"/>
            <a:endParaRPr lang="es-MX" sz="3600" dirty="0">
              <a:solidFill>
                <a:srgbClr val="FFC000"/>
              </a:solidFill>
              <a:latin typeface="Google Sans"/>
            </a:endParaRPr>
          </a:p>
          <a:p>
            <a:pPr algn="ctr"/>
            <a:r>
              <a:rPr lang="es-MX" sz="3600" dirty="0">
                <a:solidFill>
                  <a:srgbClr val="FFC000"/>
                </a:solidFill>
                <a:latin typeface="Google Sans"/>
              </a:rPr>
              <a:t> MERCANTILES</a:t>
            </a:r>
          </a:p>
          <a:p>
            <a:pPr algn="ctr"/>
            <a:endParaRPr lang="es-MX" sz="3200" dirty="0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9B9F4F7-D288-AE69-80FB-02CF05328780}"/>
              </a:ext>
            </a:extLst>
          </p:cNvPr>
          <p:cNvSpPr/>
          <p:nvPr/>
        </p:nvSpPr>
        <p:spPr>
          <a:xfrm>
            <a:off x="7429500" y="5334418"/>
            <a:ext cx="4495800" cy="3868962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OBLIGACIONES</a:t>
            </a:r>
          </a:p>
          <a:p>
            <a:pPr algn="ctr"/>
            <a:r>
              <a:rPr lang="es-MX" sz="3200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 DE COMERCIO EXTERIOR</a:t>
            </a:r>
          </a:p>
        </p:txBody>
      </p:sp>
      <p:sp>
        <p:nvSpPr>
          <p:cNvPr id="6" name="Hexágono 5">
            <a:extLst>
              <a:ext uri="{FF2B5EF4-FFF2-40B4-BE49-F238E27FC236}">
                <a16:creationId xmlns:a16="http://schemas.microsoft.com/office/drawing/2014/main" id="{65017CF7-1314-FA6C-4731-E6D47DB92B78}"/>
              </a:ext>
            </a:extLst>
          </p:cNvPr>
          <p:cNvSpPr/>
          <p:nvPr/>
        </p:nvSpPr>
        <p:spPr>
          <a:xfrm>
            <a:off x="2933700" y="5294128"/>
            <a:ext cx="4495800" cy="3868962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>
                <a:latin typeface="Google Sans"/>
              </a:rPr>
              <a:t>OBLIGACIONES</a:t>
            </a:r>
          </a:p>
          <a:p>
            <a:pPr algn="ctr"/>
            <a:endParaRPr lang="es-MX" sz="3600" dirty="0">
              <a:latin typeface="Google Sans"/>
            </a:endParaRPr>
          </a:p>
          <a:p>
            <a:pPr algn="ctr"/>
            <a:r>
              <a:rPr lang="es-MX" sz="3600" dirty="0">
                <a:latin typeface="Google Sans"/>
              </a:rPr>
              <a:t> ADUANERAS</a:t>
            </a:r>
          </a:p>
        </p:txBody>
      </p:sp>
      <p:sp>
        <p:nvSpPr>
          <p:cNvPr id="7" name="Hexágono 6">
            <a:extLst>
              <a:ext uri="{FF2B5EF4-FFF2-40B4-BE49-F238E27FC236}">
                <a16:creationId xmlns:a16="http://schemas.microsoft.com/office/drawing/2014/main" id="{7C14B88D-819B-3B78-C3F4-31C7E980DB4E}"/>
              </a:ext>
            </a:extLst>
          </p:cNvPr>
          <p:cNvSpPr/>
          <p:nvPr/>
        </p:nvSpPr>
        <p:spPr>
          <a:xfrm>
            <a:off x="7429500" y="1437996"/>
            <a:ext cx="4495800" cy="3868962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>
                <a:solidFill>
                  <a:srgbClr val="FFC000"/>
                </a:solidFill>
                <a:latin typeface="Google Sans"/>
              </a:rPr>
              <a:t>OBLIGACIONES</a:t>
            </a:r>
          </a:p>
          <a:p>
            <a:pPr algn="ctr"/>
            <a:endParaRPr lang="es-MX" sz="3600" dirty="0">
              <a:solidFill>
                <a:srgbClr val="FFC000"/>
              </a:solidFill>
              <a:latin typeface="Google Sans"/>
            </a:endParaRPr>
          </a:p>
          <a:p>
            <a:pPr algn="ctr"/>
            <a:r>
              <a:rPr lang="es-MX" sz="3600" dirty="0">
                <a:solidFill>
                  <a:srgbClr val="FFC000"/>
                </a:solidFill>
                <a:latin typeface="Google Sans"/>
              </a:rPr>
              <a:t> FISCALES</a:t>
            </a:r>
          </a:p>
          <a:p>
            <a:pPr algn="ctr"/>
            <a:endParaRPr lang="es-MX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10783374" y="3343063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Hexágono 2">
            <a:extLst>
              <a:ext uri="{FF2B5EF4-FFF2-40B4-BE49-F238E27FC236}">
                <a16:creationId xmlns:a16="http://schemas.microsoft.com/office/drawing/2014/main" id="{8F4DE8BD-A571-4A8F-AB1F-3608AE107C89}"/>
              </a:ext>
            </a:extLst>
          </p:cNvPr>
          <p:cNvSpPr/>
          <p:nvPr/>
        </p:nvSpPr>
        <p:spPr>
          <a:xfrm>
            <a:off x="304800" y="114300"/>
            <a:ext cx="3048000" cy="2514600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rgbClr val="FFC000"/>
                </a:solidFill>
                <a:latin typeface="Google Sans"/>
              </a:rPr>
              <a:t>OBLIGACIONES</a:t>
            </a:r>
          </a:p>
          <a:p>
            <a:pPr algn="ctr"/>
            <a:endParaRPr lang="es-MX" sz="2400" dirty="0">
              <a:solidFill>
                <a:srgbClr val="FFC000"/>
              </a:solidFill>
              <a:latin typeface="Google Sans"/>
            </a:endParaRPr>
          </a:p>
          <a:p>
            <a:pPr algn="ctr"/>
            <a:r>
              <a:rPr lang="es-MX" sz="2400" dirty="0">
                <a:solidFill>
                  <a:srgbClr val="FFC000"/>
                </a:solidFill>
                <a:latin typeface="Google Sans"/>
              </a:rPr>
              <a:t> FISCALES</a:t>
            </a:r>
            <a:endParaRPr lang="es-MX" sz="2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AE787E-BA00-20A6-9DDD-E88F9AF7F394}"/>
              </a:ext>
            </a:extLst>
          </p:cNvPr>
          <p:cNvSpPr txBox="1"/>
          <p:nvPr/>
        </p:nvSpPr>
        <p:spPr>
          <a:xfrm>
            <a:off x="3885045" y="308908"/>
            <a:ext cx="14082381" cy="193899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4000" dirty="0">
                <a:solidFill>
                  <a:schemeClr val="bg2"/>
                </a:solidFill>
                <a:latin typeface="Google Sans"/>
              </a:rPr>
              <a:t>El artículo 28 del CFF y el 33 del RCFF establece que la Contabilidad</a:t>
            </a:r>
          </a:p>
          <a:p>
            <a:r>
              <a:rPr lang="es-MX" sz="4000" dirty="0">
                <a:solidFill>
                  <a:schemeClr val="bg2"/>
                </a:solidFill>
                <a:latin typeface="Google Sans"/>
              </a:rPr>
              <a:t>se integra por:</a:t>
            </a:r>
          </a:p>
          <a:p>
            <a:endParaRPr lang="es-MX" sz="4000" dirty="0">
              <a:solidFill>
                <a:schemeClr val="bg2"/>
              </a:solidFill>
              <a:latin typeface="Google Sans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43D1CC9-4D48-75C9-CE8C-C941BEF90A42}"/>
              </a:ext>
            </a:extLst>
          </p:cNvPr>
          <p:cNvSpPr/>
          <p:nvPr/>
        </p:nvSpPr>
        <p:spPr>
          <a:xfrm>
            <a:off x="609600" y="3314700"/>
            <a:ext cx="1828800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LIBROS DIARIO Y MAYOR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7B7F26A-924D-CEFF-9A52-45FE6E9C5255}"/>
              </a:ext>
            </a:extLst>
          </p:cNvPr>
          <p:cNvSpPr/>
          <p:nvPr/>
        </p:nvSpPr>
        <p:spPr>
          <a:xfrm>
            <a:off x="372034" y="5288973"/>
            <a:ext cx="1828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SISTEMAS Y REGISTROS CONTABLES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12B9E98-995F-3364-2A0E-7E09057C7906}"/>
              </a:ext>
            </a:extLst>
          </p:cNvPr>
          <p:cNvSpPr/>
          <p:nvPr/>
        </p:nvSpPr>
        <p:spPr>
          <a:xfrm>
            <a:off x="3381672" y="3314700"/>
            <a:ext cx="1828800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PAPELES DE TRABAJO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61B0601-4DE9-4B8C-8C42-DD2B8B8A03B8}"/>
              </a:ext>
            </a:extLst>
          </p:cNvPr>
          <p:cNvSpPr/>
          <p:nvPr/>
        </p:nvSpPr>
        <p:spPr>
          <a:xfrm>
            <a:off x="5853050" y="4953000"/>
            <a:ext cx="1995545" cy="12503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ESTADOS DE CUENTA BANCARIOS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21C0E7D-D8AF-4715-A8EF-E0685AFCF89B}"/>
              </a:ext>
            </a:extLst>
          </p:cNvPr>
          <p:cNvSpPr/>
          <p:nvPr/>
        </p:nvSpPr>
        <p:spPr>
          <a:xfrm>
            <a:off x="9393771" y="3144995"/>
            <a:ext cx="1828800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CUENTAS ESPECIALES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4ADEA33-7674-A251-1294-2E908D4C5186}"/>
              </a:ext>
            </a:extLst>
          </p:cNvPr>
          <p:cNvSpPr/>
          <p:nvPr/>
        </p:nvSpPr>
        <p:spPr>
          <a:xfrm>
            <a:off x="12218955" y="3314700"/>
            <a:ext cx="1828800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LIBROS Y REGISTROS SOCIALES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F178C11-F434-91A2-1DF6-6559C9B1AA04}"/>
              </a:ext>
            </a:extLst>
          </p:cNvPr>
          <p:cNvSpPr/>
          <p:nvPr/>
        </p:nvSpPr>
        <p:spPr>
          <a:xfrm>
            <a:off x="14847078" y="2857500"/>
            <a:ext cx="2958307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CONTROL DE INVENTARIOS Y METODOS DE VALUACION </a:t>
            </a:r>
          </a:p>
          <a:p>
            <a:pPr algn="ctr"/>
            <a:r>
              <a:rPr lang="es-MX" dirty="0">
                <a:solidFill>
                  <a:srgbClr val="FFFF00"/>
                </a:solidFill>
              </a:rPr>
              <a:t>(IMMEX, RETORNO EN EL MISMO ESTADO, DEPOSITO FISCAL Y RFE)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8F29E89-16AA-94D5-B358-4980820B7002}"/>
              </a:ext>
            </a:extLst>
          </p:cNvPr>
          <p:cNvSpPr/>
          <p:nvPr/>
        </p:nvSpPr>
        <p:spPr>
          <a:xfrm>
            <a:off x="11814096" y="2774373"/>
            <a:ext cx="2526521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DISCOS, CINTAS Y CUALQUIER OTRO MEDIO PROCESABLE DE ALMACENAMIENTO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339E538-3686-0C78-F337-2710A6001E52}"/>
              </a:ext>
            </a:extLst>
          </p:cNvPr>
          <p:cNvSpPr/>
          <p:nvPr/>
        </p:nvSpPr>
        <p:spPr>
          <a:xfrm>
            <a:off x="6153744" y="2739737"/>
            <a:ext cx="2526521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EQUIPOS O SISTEMAS ELECTRÓNICOS DE REGISTRO FISCAL Y SUS REGISTROS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9F5622D-5FF1-8158-9260-96BCCC2EF99F}"/>
              </a:ext>
            </a:extLst>
          </p:cNvPr>
          <p:cNvSpPr/>
          <p:nvPr/>
        </p:nvSpPr>
        <p:spPr>
          <a:xfrm>
            <a:off x="2823011" y="4807528"/>
            <a:ext cx="2526521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DOCUMENTACION COMPROBATORIA DE LOS ASIENTOS CONTABLES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C8C221B-3475-22E5-93D6-7B186D685BFF}"/>
              </a:ext>
            </a:extLst>
          </p:cNvPr>
          <p:cNvSpPr/>
          <p:nvPr/>
        </p:nvSpPr>
        <p:spPr>
          <a:xfrm>
            <a:off x="9031255" y="4840453"/>
            <a:ext cx="2526521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DOCUMENTACION RELACIONADA CON EL CUMPLIMIENTO DE LAS OBLIGACIONES FISCALES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0F5463A-C047-00B8-101D-AB628F8FD7F3}"/>
              </a:ext>
            </a:extLst>
          </p:cNvPr>
          <p:cNvSpPr/>
          <p:nvPr/>
        </p:nvSpPr>
        <p:spPr>
          <a:xfrm>
            <a:off x="12377516" y="4852555"/>
            <a:ext cx="2526521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DOCUMENTACION QUE ACREDITE INGRESOS Y DEDUCCIONES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427A84F-A3A8-58F0-4F8B-C87EDAA578F6}"/>
              </a:ext>
            </a:extLst>
          </p:cNvPr>
          <p:cNvSpPr/>
          <p:nvPr/>
        </p:nvSpPr>
        <p:spPr>
          <a:xfrm>
            <a:off x="15278864" y="4953000"/>
            <a:ext cx="2526521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DOCUMENTACION QUE OBLIGUEN OTRAS LEYES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4F397E8-BC50-F95C-7A0B-E4E2BFE249D0}"/>
              </a:ext>
            </a:extLst>
          </p:cNvPr>
          <p:cNvCxnSpPr>
            <a:cxnSpLocks/>
          </p:cNvCxnSpPr>
          <p:nvPr/>
        </p:nvCxnSpPr>
        <p:spPr>
          <a:xfrm>
            <a:off x="9830201" y="6376555"/>
            <a:ext cx="0" cy="2468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F705F6A-4987-1C22-D13F-28F37744B141}"/>
              </a:ext>
            </a:extLst>
          </p:cNvPr>
          <p:cNvCxnSpPr/>
          <p:nvPr/>
        </p:nvCxnSpPr>
        <p:spPr>
          <a:xfrm>
            <a:off x="9830201" y="7124700"/>
            <a:ext cx="609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5583F38F-7700-55CE-F643-34B968B0CF32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9814103" y="7900555"/>
            <a:ext cx="4073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B1EF391D-2D92-C16B-262F-41512E4A5C55}"/>
              </a:ext>
            </a:extLst>
          </p:cNvPr>
          <p:cNvCxnSpPr>
            <a:cxnSpLocks/>
          </p:cNvCxnSpPr>
          <p:nvPr/>
        </p:nvCxnSpPr>
        <p:spPr>
          <a:xfrm>
            <a:off x="9830201" y="8801100"/>
            <a:ext cx="4776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9BDE24C-0529-F15B-1040-A2E1CAFE1546}"/>
              </a:ext>
            </a:extLst>
          </p:cNvPr>
          <p:cNvCxnSpPr>
            <a:cxnSpLocks/>
          </p:cNvCxnSpPr>
          <p:nvPr/>
        </p:nvCxnSpPr>
        <p:spPr>
          <a:xfrm>
            <a:off x="609600" y="6376555"/>
            <a:ext cx="0" cy="23183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EF9A382-5C87-6119-4641-C5A7CEA678BD}"/>
              </a:ext>
            </a:extLst>
          </p:cNvPr>
          <p:cNvCxnSpPr/>
          <p:nvPr/>
        </p:nvCxnSpPr>
        <p:spPr>
          <a:xfrm>
            <a:off x="609600" y="7124700"/>
            <a:ext cx="609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>
            <a:extLst>
              <a:ext uri="{FF2B5EF4-FFF2-40B4-BE49-F238E27FC236}">
                <a16:creationId xmlns:a16="http://schemas.microsoft.com/office/drawing/2014/main" id="{D22598BB-AA52-D7BA-3827-BD20F9D9505A}"/>
              </a:ext>
            </a:extLst>
          </p:cNvPr>
          <p:cNvSpPr/>
          <p:nvPr/>
        </p:nvSpPr>
        <p:spPr>
          <a:xfrm>
            <a:off x="10294341" y="6623039"/>
            <a:ext cx="2469729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AVISOS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5D6FFE43-5EB7-0F43-5F1E-134BEA22FB7D}"/>
              </a:ext>
            </a:extLst>
          </p:cNvPr>
          <p:cNvSpPr/>
          <p:nvPr/>
        </p:nvSpPr>
        <p:spPr>
          <a:xfrm>
            <a:off x="10221466" y="7443355"/>
            <a:ext cx="2526507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DECLARACIONES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803C82E-B1D1-5311-1AD0-64B4D6F1C594}"/>
              </a:ext>
            </a:extLst>
          </p:cNvPr>
          <p:cNvSpPr/>
          <p:nvPr/>
        </p:nvSpPr>
        <p:spPr>
          <a:xfrm>
            <a:off x="10307802" y="8318497"/>
            <a:ext cx="2526507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SOLICITUDES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D66B671-33D2-959A-5B4D-A82F1F0A2B95}"/>
              </a:ext>
            </a:extLst>
          </p:cNvPr>
          <p:cNvSpPr/>
          <p:nvPr/>
        </p:nvSpPr>
        <p:spPr>
          <a:xfrm>
            <a:off x="988860" y="6662878"/>
            <a:ext cx="2135337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CATALOGOS DE CUENTA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154B23C8-25CA-77F6-A4B7-1D4B94EDDAD7}"/>
              </a:ext>
            </a:extLst>
          </p:cNvPr>
          <p:cNvSpPr/>
          <p:nvPr/>
        </p:nvSpPr>
        <p:spPr>
          <a:xfrm>
            <a:off x="988859" y="7411023"/>
            <a:ext cx="2135337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POLIZAS DE REGISTRO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8D628FA0-E28D-A44B-959B-2D4120CA3632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09598" y="7868223"/>
            <a:ext cx="379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79EBAC3B-92F2-B9A4-CC87-0392BC8CF53E}"/>
              </a:ext>
            </a:extLst>
          </p:cNvPr>
          <p:cNvSpPr/>
          <p:nvPr/>
        </p:nvSpPr>
        <p:spPr>
          <a:xfrm>
            <a:off x="932858" y="8332351"/>
            <a:ext cx="2135337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ASIENTOS</a:t>
            </a:r>
          </a:p>
          <a:p>
            <a:pPr algn="ctr"/>
            <a:r>
              <a:rPr lang="es-MX" dirty="0"/>
              <a:t>CONTABLES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09425937-F1DF-DC01-7970-AD08F8AF329D}"/>
              </a:ext>
            </a:extLst>
          </p:cNvPr>
          <p:cNvCxnSpPr>
            <a:cxnSpLocks/>
          </p:cNvCxnSpPr>
          <p:nvPr/>
        </p:nvCxnSpPr>
        <p:spPr>
          <a:xfrm>
            <a:off x="609598" y="8648700"/>
            <a:ext cx="3792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85A565A-DB0C-64DC-63FE-088786C9B64B}"/>
              </a:ext>
            </a:extLst>
          </p:cNvPr>
          <p:cNvCxnSpPr>
            <a:cxnSpLocks/>
          </p:cNvCxnSpPr>
          <p:nvPr/>
        </p:nvCxnSpPr>
        <p:spPr>
          <a:xfrm>
            <a:off x="6019800" y="6203373"/>
            <a:ext cx="0" cy="2826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:a16="http://schemas.microsoft.com/office/drawing/2014/main" id="{006172AA-41E9-6BC6-A618-5AF9856C81A3}"/>
              </a:ext>
            </a:extLst>
          </p:cNvPr>
          <p:cNvSpPr/>
          <p:nvPr/>
        </p:nvSpPr>
        <p:spPr>
          <a:xfrm>
            <a:off x="6383184" y="6477000"/>
            <a:ext cx="2538755" cy="949037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CONCILIACIONES DE DEPOSITOS Y RETIROS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1F2707D6-3BF3-92C2-B201-D69B53AF71E3}"/>
              </a:ext>
            </a:extLst>
          </p:cNvPr>
          <p:cNvCxnSpPr/>
          <p:nvPr/>
        </p:nvCxnSpPr>
        <p:spPr>
          <a:xfrm>
            <a:off x="6019800" y="6923809"/>
            <a:ext cx="609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ipse 45">
            <a:extLst>
              <a:ext uri="{FF2B5EF4-FFF2-40B4-BE49-F238E27FC236}">
                <a16:creationId xmlns:a16="http://schemas.microsoft.com/office/drawing/2014/main" id="{A859F4F6-E302-6751-5B1B-FC16B043D381}"/>
              </a:ext>
            </a:extLst>
          </p:cNvPr>
          <p:cNvSpPr/>
          <p:nvPr/>
        </p:nvSpPr>
        <p:spPr>
          <a:xfrm>
            <a:off x="6506396" y="7532252"/>
            <a:ext cx="2538755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INVERSIONES</a:t>
            </a: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ABF09C13-40D9-9ACD-84DE-05104182D2AD}"/>
              </a:ext>
            </a:extLst>
          </p:cNvPr>
          <p:cNvCxnSpPr/>
          <p:nvPr/>
        </p:nvCxnSpPr>
        <p:spPr>
          <a:xfrm>
            <a:off x="6019800" y="7994061"/>
            <a:ext cx="609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ipse 47">
            <a:extLst>
              <a:ext uri="{FF2B5EF4-FFF2-40B4-BE49-F238E27FC236}">
                <a16:creationId xmlns:a16="http://schemas.microsoft.com/office/drawing/2014/main" id="{FA50451B-71DF-3C76-A766-95D38D3DD2F3}"/>
              </a:ext>
            </a:extLst>
          </p:cNvPr>
          <p:cNvSpPr/>
          <p:nvPr/>
        </p:nvSpPr>
        <p:spPr>
          <a:xfrm>
            <a:off x="6511155" y="8527474"/>
            <a:ext cx="2538755" cy="914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TARJETAS DE CREDITO, DEBITO O SERVICIOS</a:t>
            </a: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CB8A91D4-B011-E64D-625A-22ABCE1E6E48}"/>
              </a:ext>
            </a:extLst>
          </p:cNvPr>
          <p:cNvCxnSpPr/>
          <p:nvPr/>
        </p:nvCxnSpPr>
        <p:spPr>
          <a:xfrm>
            <a:off x="6019800" y="9029700"/>
            <a:ext cx="609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26E6FAFC-AB9B-FED7-C0B8-9170D265AD8E}"/>
              </a:ext>
            </a:extLst>
          </p:cNvPr>
          <p:cNvCxnSpPr>
            <a:cxnSpLocks/>
          </p:cNvCxnSpPr>
          <p:nvPr/>
        </p:nvCxnSpPr>
        <p:spPr>
          <a:xfrm>
            <a:off x="15433964" y="6437175"/>
            <a:ext cx="0" cy="225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ipse 53">
            <a:extLst>
              <a:ext uri="{FF2B5EF4-FFF2-40B4-BE49-F238E27FC236}">
                <a16:creationId xmlns:a16="http://schemas.microsoft.com/office/drawing/2014/main" id="{BB29BD61-463F-BEC3-144F-B81F1ACE586C}"/>
              </a:ext>
            </a:extLst>
          </p:cNvPr>
          <p:cNvSpPr/>
          <p:nvPr/>
        </p:nvSpPr>
        <p:spPr>
          <a:xfrm>
            <a:off x="15678139" y="6885708"/>
            <a:ext cx="2494991" cy="122957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EXPEDIENTES ELECTRONICOS</a:t>
            </a:r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A815BA7A-D750-2048-6759-0A166ECAAA60}"/>
              </a:ext>
            </a:extLst>
          </p:cNvPr>
          <p:cNvCxnSpPr>
            <a:cxnSpLocks/>
            <a:endCxn id="54" idx="2"/>
          </p:cNvCxnSpPr>
          <p:nvPr/>
        </p:nvCxnSpPr>
        <p:spPr>
          <a:xfrm flipV="1">
            <a:off x="15433964" y="7500498"/>
            <a:ext cx="244175" cy="31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6AF4EA38-C43B-3D70-E490-6F4EBA5995EA}"/>
              </a:ext>
            </a:extLst>
          </p:cNvPr>
          <p:cNvCxnSpPr/>
          <p:nvPr/>
        </p:nvCxnSpPr>
        <p:spPr>
          <a:xfrm>
            <a:off x="15451479" y="8694875"/>
            <a:ext cx="609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ipse 56">
            <a:extLst>
              <a:ext uri="{FF2B5EF4-FFF2-40B4-BE49-F238E27FC236}">
                <a16:creationId xmlns:a16="http://schemas.microsoft.com/office/drawing/2014/main" id="{40B598EE-02B3-FC53-25B3-35815A235917}"/>
              </a:ext>
            </a:extLst>
          </p:cNvPr>
          <p:cNvSpPr/>
          <p:nvPr/>
        </p:nvSpPr>
        <p:spPr>
          <a:xfrm>
            <a:off x="15451479" y="8191500"/>
            <a:ext cx="2799591" cy="122957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CONTRATOS Y OTRA DOCUMENTACION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64043">
            <a:off x="-5636982" y="-944586"/>
            <a:ext cx="11511802" cy="11511802"/>
          </a:xfrm>
          <a:custGeom>
            <a:avLst/>
            <a:gdLst/>
            <a:ahLst/>
            <a:cxnLst/>
            <a:rect l="l" t="t" r="r" b="b"/>
            <a:pathLst>
              <a:path w="11511802" h="11511802">
                <a:moveTo>
                  <a:pt x="0" y="0"/>
                </a:moveTo>
                <a:lnTo>
                  <a:pt x="11511802" y="0"/>
                </a:lnTo>
                <a:lnTo>
                  <a:pt x="11511802" y="11511802"/>
                </a:lnTo>
                <a:lnTo>
                  <a:pt x="0" y="1151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84008">
            <a:off x="14446773" y="7179279"/>
            <a:ext cx="4789367" cy="7690070"/>
          </a:xfrm>
          <a:custGeom>
            <a:avLst/>
            <a:gdLst/>
            <a:ahLst/>
            <a:cxnLst/>
            <a:rect l="l" t="t" r="r" b="b"/>
            <a:pathLst>
              <a:path w="4789367" h="7690070">
                <a:moveTo>
                  <a:pt x="0" y="0"/>
                </a:moveTo>
                <a:lnTo>
                  <a:pt x="4789368" y="0"/>
                </a:lnTo>
                <a:lnTo>
                  <a:pt x="4789368" y="7690070"/>
                </a:lnTo>
                <a:lnTo>
                  <a:pt x="0" y="7690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05868">
            <a:off x="11748582" y="-4885992"/>
            <a:ext cx="12580534" cy="8680686"/>
          </a:xfrm>
          <a:custGeom>
            <a:avLst/>
            <a:gdLst/>
            <a:ahLst/>
            <a:cxnLst/>
            <a:rect l="l" t="t" r="r" b="b"/>
            <a:pathLst>
              <a:path w="12580534" h="8680686">
                <a:moveTo>
                  <a:pt x="0" y="0"/>
                </a:moveTo>
                <a:lnTo>
                  <a:pt x="12580535" y="0"/>
                </a:lnTo>
                <a:lnTo>
                  <a:pt x="12580535" y="8680687"/>
                </a:lnTo>
                <a:lnTo>
                  <a:pt x="0" y="8680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D7F532A8-A9BC-6C1D-E13C-7E7405664AAF}"/>
              </a:ext>
            </a:extLst>
          </p:cNvPr>
          <p:cNvSpPr/>
          <p:nvPr/>
        </p:nvSpPr>
        <p:spPr>
          <a:xfrm>
            <a:off x="0" y="4533900"/>
            <a:ext cx="2395682" cy="1752600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Google Sans"/>
              </a:rPr>
              <a:t>OBLIGACIONES</a:t>
            </a:r>
          </a:p>
          <a:p>
            <a:pPr algn="ctr"/>
            <a:endParaRPr lang="es-MX" sz="1600" dirty="0">
              <a:latin typeface="Google Sans"/>
            </a:endParaRPr>
          </a:p>
          <a:p>
            <a:pPr algn="ctr"/>
            <a:r>
              <a:rPr lang="es-MX" sz="1600" dirty="0">
                <a:latin typeface="Google Sans"/>
              </a:rPr>
              <a:t> ADUANERAS</a:t>
            </a:r>
          </a:p>
        </p:txBody>
      </p:sp>
      <p:pic>
        <p:nvPicPr>
          <p:cNvPr id="6" name="Picture 2" descr="Como llenar un Pedimento Aduanal, Como se llena un pedimento aduanal">
            <a:extLst>
              <a:ext uri="{FF2B5EF4-FFF2-40B4-BE49-F238E27FC236}">
                <a16:creationId xmlns:a16="http://schemas.microsoft.com/office/drawing/2014/main" id="{338C22FF-6CB1-9A8B-8543-1EC948D2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28" y="1562100"/>
            <a:ext cx="5455372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AAB652-0E98-0312-1A49-18288070F462}"/>
              </a:ext>
            </a:extLst>
          </p:cNvPr>
          <p:cNvSpPr txBox="1"/>
          <p:nvPr/>
        </p:nvSpPr>
        <p:spPr>
          <a:xfrm>
            <a:off x="2895600" y="687169"/>
            <a:ext cx="4496295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DESPACHO ADUANERO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1BC2EF-7C12-9A2D-84B7-E79F222E5BE1}"/>
              </a:ext>
            </a:extLst>
          </p:cNvPr>
          <p:cNvSpPr txBox="1"/>
          <p:nvPr/>
        </p:nvSpPr>
        <p:spPr>
          <a:xfrm>
            <a:off x="10421550" y="266700"/>
            <a:ext cx="5351850" cy="10156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CONTABILIDAD ADUANERA </a:t>
            </a:r>
          </a:p>
          <a:p>
            <a:pPr algn="ctr"/>
            <a:r>
              <a:rPr lang="es-MX" sz="2400" dirty="0">
                <a:solidFill>
                  <a:srgbClr val="FFFF00"/>
                </a:solidFill>
              </a:rPr>
              <a:t>(IMPORTACION DEFINITIVA)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FF340F7-C041-FA53-65D1-821A4C9A1D58}"/>
              </a:ext>
            </a:extLst>
          </p:cNvPr>
          <p:cNvSpPr/>
          <p:nvPr/>
        </p:nvSpPr>
        <p:spPr>
          <a:xfrm>
            <a:off x="9144000" y="1790700"/>
            <a:ext cx="8153400" cy="12202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FORMA DE PAGO DE LA MERCANCIA A PROVEEDORES</a:t>
            </a:r>
            <a:r>
              <a:rPr lang="es-MX" dirty="0"/>
              <a:t> </a:t>
            </a:r>
          </a:p>
          <a:p>
            <a:pPr algn="ctr"/>
            <a:r>
              <a:rPr lang="es-MX" dirty="0"/>
              <a:t>(COMPRA DE DIVISAS, TRANSFERENCIAS, CARTAS DE CREDITO, OTRAS FORMAS DE PAGO, NOTAS DE CREDITO, DESCUENTOS, ETC.)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65ACA6C-BC07-73CA-9BD6-30C8A4B29FA4}"/>
              </a:ext>
            </a:extLst>
          </p:cNvPr>
          <p:cNvSpPr/>
          <p:nvPr/>
        </p:nvSpPr>
        <p:spPr>
          <a:xfrm>
            <a:off x="9067800" y="3162300"/>
            <a:ext cx="8229600" cy="250971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FFFF00"/>
              </a:solidFill>
            </a:endParaRPr>
          </a:p>
          <a:p>
            <a:pPr algn="ctr"/>
            <a:r>
              <a:rPr lang="es-MX" dirty="0">
                <a:solidFill>
                  <a:srgbClr val="FFFF00"/>
                </a:solidFill>
              </a:rPr>
              <a:t>FORMA DE PAGO Y CANTIDAD PAGADA POR CONCEPTOS INCREMENTABLES</a:t>
            </a:r>
            <a:r>
              <a:rPr lang="es-MX" dirty="0"/>
              <a:t> </a:t>
            </a:r>
          </a:p>
          <a:p>
            <a:pPr algn="ctr"/>
            <a:r>
              <a:rPr lang="es-MX" dirty="0"/>
              <a:t>(COMISIONES DE VENTA, GASTOS DE CORRETAJE, COSTO DE ENVASES Y EMBALAJES, GASTOS DE EMBALAJE, FLETES (MARITIMO, AEREO, TERRESTRE, MENSAJERIA Y PAQUETERIA), SEGUROS, MANIOBRAS CARGA Y DESCARGA, MATERIALES, PIEZAS, ELEMENTOS SUMINISTRADOS A PRECIOS REDUCIDOS O A TITULO GRATUITO, TRABAJOS DE INGENIERIA, PERFECCIONAMIENTO, REGALIAS, DERECHOS DE LICENCIA, VALORES QUE SE REVIERTEN AL PROVEEDOR, ETC.  </a:t>
            </a:r>
          </a:p>
          <a:p>
            <a:pPr algn="ctr"/>
            <a:endParaRPr lang="es-MX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3A130B-E6F2-9727-CC8C-6EC427FA4060}"/>
              </a:ext>
            </a:extLst>
          </p:cNvPr>
          <p:cNvSpPr/>
          <p:nvPr/>
        </p:nvSpPr>
        <p:spPr>
          <a:xfrm>
            <a:off x="9150927" y="5905500"/>
            <a:ext cx="8153400" cy="16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FFFF00"/>
              </a:solidFill>
            </a:endParaRPr>
          </a:p>
          <a:p>
            <a:pPr algn="ctr"/>
            <a:r>
              <a:rPr lang="es-MX" dirty="0">
                <a:solidFill>
                  <a:srgbClr val="FFFF00"/>
                </a:solidFill>
              </a:rPr>
              <a:t>REGISTRO DE FORMA DE PAGO DE LOS ARANCELES Y OTROS GRAVAMENES</a:t>
            </a:r>
          </a:p>
          <a:p>
            <a:pPr algn="ctr"/>
            <a:r>
              <a:rPr lang="es-MX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IGI Y DTA PREFERENCIAL (TRATADOS Y ACUERDOS COMERCIALES, PROSEC, IMMEX, REGLA OCTAVA, ETC.)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IEPS, ISAN E IVA.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ECE222E-2395-8EFE-C8AD-F82434E3999F}"/>
              </a:ext>
            </a:extLst>
          </p:cNvPr>
          <p:cNvSpPr/>
          <p:nvPr/>
        </p:nvSpPr>
        <p:spPr>
          <a:xfrm>
            <a:off x="9144000" y="7734300"/>
            <a:ext cx="8153400" cy="2209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FORMA DE PAGO DE LOS GASTOS DE DESPACHO ADUANERO</a:t>
            </a:r>
          </a:p>
          <a:p>
            <a:pPr algn="ctr"/>
            <a:r>
              <a:rPr lang="es-MX" dirty="0">
                <a:solidFill>
                  <a:srgbClr val="FFFF00"/>
                </a:solidFill>
              </a:rPr>
              <a:t>Y SUS REMANENTES</a:t>
            </a:r>
            <a:r>
              <a:rPr lang="es-MX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MANIOBRAS EN TERRITORIO NACIONAL, ALMACENAJE, MANEJO, CUSTODIA, PREVIOS, HONORARIOS Y COMPLEMENTARIOS AGENTE O AGENCIA ADUANAL, COSTO DE TRAMITACIÓN DE PERMISOS, NOMS,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TRATAMIENTO DE REMANENTES DE DEPOSITOS EFECTUADOS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6D1AE7E-0BB0-C660-B23C-1160589E7211}"/>
              </a:ext>
            </a:extLst>
          </p:cNvPr>
          <p:cNvSpPr/>
          <p:nvPr/>
        </p:nvSpPr>
        <p:spPr>
          <a:xfrm>
            <a:off x="4419600" y="9142631"/>
            <a:ext cx="1905000" cy="9144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SUBVALUACION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64043">
            <a:off x="-5636982" y="-944586"/>
            <a:ext cx="11511802" cy="11511802"/>
          </a:xfrm>
          <a:custGeom>
            <a:avLst/>
            <a:gdLst/>
            <a:ahLst/>
            <a:cxnLst/>
            <a:rect l="l" t="t" r="r" b="b"/>
            <a:pathLst>
              <a:path w="11511802" h="11511802">
                <a:moveTo>
                  <a:pt x="0" y="0"/>
                </a:moveTo>
                <a:lnTo>
                  <a:pt x="11511802" y="0"/>
                </a:lnTo>
                <a:lnTo>
                  <a:pt x="11511802" y="11511802"/>
                </a:lnTo>
                <a:lnTo>
                  <a:pt x="0" y="1151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84008">
            <a:off x="14446773" y="7179279"/>
            <a:ext cx="4789367" cy="7690070"/>
          </a:xfrm>
          <a:custGeom>
            <a:avLst/>
            <a:gdLst/>
            <a:ahLst/>
            <a:cxnLst/>
            <a:rect l="l" t="t" r="r" b="b"/>
            <a:pathLst>
              <a:path w="4789367" h="7690070">
                <a:moveTo>
                  <a:pt x="0" y="0"/>
                </a:moveTo>
                <a:lnTo>
                  <a:pt x="4789368" y="0"/>
                </a:lnTo>
                <a:lnTo>
                  <a:pt x="4789368" y="7690070"/>
                </a:lnTo>
                <a:lnTo>
                  <a:pt x="0" y="7690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05868">
            <a:off x="11748582" y="-4885992"/>
            <a:ext cx="12580534" cy="8680686"/>
          </a:xfrm>
          <a:custGeom>
            <a:avLst/>
            <a:gdLst/>
            <a:ahLst/>
            <a:cxnLst/>
            <a:rect l="l" t="t" r="r" b="b"/>
            <a:pathLst>
              <a:path w="12580534" h="8680686">
                <a:moveTo>
                  <a:pt x="0" y="0"/>
                </a:moveTo>
                <a:lnTo>
                  <a:pt x="12580535" y="0"/>
                </a:lnTo>
                <a:lnTo>
                  <a:pt x="12580535" y="8680687"/>
                </a:lnTo>
                <a:lnTo>
                  <a:pt x="0" y="8680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D7F532A8-A9BC-6C1D-E13C-7E7405664AAF}"/>
              </a:ext>
            </a:extLst>
          </p:cNvPr>
          <p:cNvSpPr/>
          <p:nvPr/>
        </p:nvSpPr>
        <p:spPr>
          <a:xfrm>
            <a:off x="0" y="4533900"/>
            <a:ext cx="2395682" cy="1752600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Google Sans"/>
              </a:rPr>
              <a:t>OBLIGACIONES</a:t>
            </a:r>
          </a:p>
          <a:p>
            <a:pPr algn="ctr"/>
            <a:endParaRPr lang="es-MX" sz="1600" dirty="0">
              <a:latin typeface="Google Sans"/>
            </a:endParaRPr>
          </a:p>
          <a:p>
            <a:pPr algn="ctr"/>
            <a:r>
              <a:rPr lang="es-MX" sz="1600" dirty="0">
                <a:latin typeface="Google Sans"/>
              </a:rPr>
              <a:t> ADUANERAS</a:t>
            </a:r>
          </a:p>
        </p:txBody>
      </p:sp>
      <p:pic>
        <p:nvPicPr>
          <p:cNvPr id="6" name="Picture 2" descr="Como llenar un Pedimento Aduanal, Como se llena un pedimento aduanal">
            <a:extLst>
              <a:ext uri="{FF2B5EF4-FFF2-40B4-BE49-F238E27FC236}">
                <a16:creationId xmlns:a16="http://schemas.microsoft.com/office/drawing/2014/main" id="{338C22FF-6CB1-9A8B-8543-1EC948D2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28" y="1790700"/>
            <a:ext cx="5455372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AAB652-0E98-0312-1A49-18288070F462}"/>
              </a:ext>
            </a:extLst>
          </p:cNvPr>
          <p:cNvSpPr txBox="1"/>
          <p:nvPr/>
        </p:nvSpPr>
        <p:spPr>
          <a:xfrm>
            <a:off x="2895600" y="687169"/>
            <a:ext cx="4496295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DESPACHO ADUANERO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1BC2EF-7C12-9A2D-84B7-E79F222E5BE1}"/>
              </a:ext>
            </a:extLst>
          </p:cNvPr>
          <p:cNvSpPr txBox="1"/>
          <p:nvPr/>
        </p:nvSpPr>
        <p:spPr>
          <a:xfrm>
            <a:off x="9448800" y="698837"/>
            <a:ext cx="7789440" cy="10156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         CONTABILIDAD ADUANERA </a:t>
            </a:r>
          </a:p>
          <a:p>
            <a:r>
              <a:rPr lang="es-MX" sz="2400" dirty="0">
                <a:solidFill>
                  <a:srgbClr val="FFFF00"/>
                </a:solidFill>
              </a:rPr>
              <a:t>(IMPORTACION TEMPORAL RETORNO EN EL MISMO ESTADO)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FF340F7-C041-FA53-65D1-821A4C9A1D58}"/>
              </a:ext>
            </a:extLst>
          </p:cNvPr>
          <p:cNvSpPr/>
          <p:nvPr/>
        </p:nvSpPr>
        <p:spPr>
          <a:xfrm>
            <a:off x="9144000" y="2400300"/>
            <a:ext cx="8153400" cy="1752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INGRESO DE MERCANCIA AL PAÍS</a:t>
            </a:r>
          </a:p>
          <a:p>
            <a:pPr algn="ctr"/>
            <a:endParaRPr lang="es-MX" dirty="0"/>
          </a:p>
          <a:p>
            <a:pPr algn="ctr"/>
            <a:r>
              <a:rPr lang="es-MX" dirty="0"/>
              <a:t>MOLDES, HERRAMIENTAS, MATRICES, AVIONES, EMBARCACIONES, PLATAFORMAS MARINAS, EQUIPO FERROVIARIO, ETC.  </a:t>
            </a:r>
          </a:p>
          <a:p>
            <a:pPr algn="ctr"/>
            <a:endParaRPr lang="es-MX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ECE222E-2395-8EFE-C8AD-F82434E3999F}"/>
              </a:ext>
            </a:extLst>
          </p:cNvPr>
          <p:cNvSpPr/>
          <p:nvPr/>
        </p:nvSpPr>
        <p:spPr>
          <a:xfrm>
            <a:off x="9144000" y="4533900"/>
            <a:ext cx="8153400" cy="2514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CONTROL DE INVENTARIOS</a:t>
            </a:r>
          </a:p>
          <a:p>
            <a:pPr algn="ctr"/>
            <a:endParaRPr lang="es-MX" dirty="0">
              <a:solidFill>
                <a:srgbClr val="FFFF00"/>
              </a:solidFill>
            </a:endParaRPr>
          </a:p>
          <a:p>
            <a:pPr algn="ctr"/>
            <a:r>
              <a:rPr lang="es-MX" dirty="0">
                <a:solidFill>
                  <a:schemeClr val="bg2"/>
                </a:solidFill>
              </a:rPr>
              <a:t>RETORNO DE LA MERCANCIA AL EXTRANJERO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AVISOS DE DESTRUCCION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AVISOS DE ACCIDENTES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CAMBIO DE REGIMEN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REGULARIZACION DE MERCANCIAS</a:t>
            </a:r>
            <a:endParaRPr lang="es-MX" dirty="0">
              <a:solidFill>
                <a:srgbClr val="FFFF00"/>
              </a:solidFill>
            </a:endParaRPr>
          </a:p>
          <a:p>
            <a:pPr algn="ctr"/>
            <a:r>
              <a:rPr lang="es-MX" dirty="0"/>
              <a:t> 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2492C07-123B-13B4-CB73-311BC0705973}"/>
              </a:ext>
            </a:extLst>
          </p:cNvPr>
          <p:cNvSpPr/>
          <p:nvPr/>
        </p:nvSpPr>
        <p:spPr>
          <a:xfrm>
            <a:off x="9220200" y="7429500"/>
            <a:ext cx="8153400" cy="2209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FORMA DE PAGO DE LOS GASTOS DE DESPACHO ADUANERO</a:t>
            </a:r>
          </a:p>
          <a:p>
            <a:pPr algn="ctr"/>
            <a:r>
              <a:rPr lang="es-MX" dirty="0">
                <a:solidFill>
                  <a:srgbClr val="FFFF00"/>
                </a:solidFill>
              </a:rPr>
              <a:t>Y SUS REMANENTES</a:t>
            </a:r>
            <a:r>
              <a:rPr lang="es-MX" dirty="0"/>
              <a:t> </a:t>
            </a:r>
          </a:p>
          <a:p>
            <a:pPr algn="ctr"/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MANIOBRAS EN TERRITORIO NACIONAL, ALMACENAJE, MANEJO, CUSTODIA, PREVIOS, HONORARIOS Y COMPLEMENTARIOS AGENTE O AGENCIA ADUANAL.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TRATAMIENTO DE REMANENTES DE DEPOSITOS EFECTUADOS</a:t>
            </a:r>
          </a:p>
        </p:txBody>
      </p:sp>
    </p:spTree>
    <p:extLst>
      <p:ext uri="{BB962C8B-B14F-4D97-AF65-F5344CB8AC3E}">
        <p14:creationId xmlns:p14="http://schemas.microsoft.com/office/powerpoint/2010/main" val="2591367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64043">
            <a:off x="-5636982" y="-944586"/>
            <a:ext cx="11511802" cy="11511802"/>
          </a:xfrm>
          <a:custGeom>
            <a:avLst/>
            <a:gdLst/>
            <a:ahLst/>
            <a:cxnLst/>
            <a:rect l="l" t="t" r="r" b="b"/>
            <a:pathLst>
              <a:path w="11511802" h="11511802">
                <a:moveTo>
                  <a:pt x="0" y="0"/>
                </a:moveTo>
                <a:lnTo>
                  <a:pt x="11511802" y="0"/>
                </a:lnTo>
                <a:lnTo>
                  <a:pt x="11511802" y="11511802"/>
                </a:lnTo>
                <a:lnTo>
                  <a:pt x="0" y="1151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84008">
            <a:off x="14446773" y="7179279"/>
            <a:ext cx="4789367" cy="7690070"/>
          </a:xfrm>
          <a:custGeom>
            <a:avLst/>
            <a:gdLst/>
            <a:ahLst/>
            <a:cxnLst/>
            <a:rect l="l" t="t" r="r" b="b"/>
            <a:pathLst>
              <a:path w="4789367" h="7690070">
                <a:moveTo>
                  <a:pt x="0" y="0"/>
                </a:moveTo>
                <a:lnTo>
                  <a:pt x="4789368" y="0"/>
                </a:lnTo>
                <a:lnTo>
                  <a:pt x="4789368" y="7690070"/>
                </a:lnTo>
                <a:lnTo>
                  <a:pt x="0" y="7690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05868">
            <a:off x="11748582" y="-4885992"/>
            <a:ext cx="12580534" cy="8680686"/>
          </a:xfrm>
          <a:custGeom>
            <a:avLst/>
            <a:gdLst/>
            <a:ahLst/>
            <a:cxnLst/>
            <a:rect l="l" t="t" r="r" b="b"/>
            <a:pathLst>
              <a:path w="12580534" h="8680686">
                <a:moveTo>
                  <a:pt x="0" y="0"/>
                </a:moveTo>
                <a:lnTo>
                  <a:pt x="12580535" y="0"/>
                </a:lnTo>
                <a:lnTo>
                  <a:pt x="12580535" y="8680687"/>
                </a:lnTo>
                <a:lnTo>
                  <a:pt x="0" y="8680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D7F532A8-A9BC-6C1D-E13C-7E7405664AAF}"/>
              </a:ext>
            </a:extLst>
          </p:cNvPr>
          <p:cNvSpPr/>
          <p:nvPr/>
        </p:nvSpPr>
        <p:spPr>
          <a:xfrm>
            <a:off x="0" y="4533900"/>
            <a:ext cx="2395682" cy="1752600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Google Sans"/>
              </a:rPr>
              <a:t>OBLIGACIONES</a:t>
            </a:r>
          </a:p>
          <a:p>
            <a:pPr algn="ctr"/>
            <a:endParaRPr lang="es-MX" sz="1600" dirty="0">
              <a:latin typeface="Google Sans"/>
            </a:endParaRPr>
          </a:p>
          <a:p>
            <a:pPr algn="ctr"/>
            <a:r>
              <a:rPr lang="es-MX" sz="1600" dirty="0">
                <a:latin typeface="Google Sans"/>
              </a:rPr>
              <a:t> ADUANERAS</a:t>
            </a:r>
          </a:p>
        </p:txBody>
      </p:sp>
      <p:pic>
        <p:nvPicPr>
          <p:cNvPr id="6" name="Picture 2" descr="Como llenar un Pedimento Aduanal, Como se llena un pedimento aduanal">
            <a:extLst>
              <a:ext uri="{FF2B5EF4-FFF2-40B4-BE49-F238E27FC236}">
                <a16:creationId xmlns:a16="http://schemas.microsoft.com/office/drawing/2014/main" id="{338C22FF-6CB1-9A8B-8543-1EC948D2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28" y="1790700"/>
            <a:ext cx="5455372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AAB652-0E98-0312-1A49-18288070F462}"/>
              </a:ext>
            </a:extLst>
          </p:cNvPr>
          <p:cNvSpPr txBox="1"/>
          <p:nvPr/>
        </p:nvSpPr>
        <p:spPr>
          <a:xfrm>
            <a:off x="2895600" y="687169"/>
            <a:ext cx="4496295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DESPACHO ADUANERO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1BC2EF-7C12-9A2D-84B7-E79F222E5BE1}"/>
              </a:ext>
            </a:extLst>
          </p:cNvPr>
          <p:cNvSpPr txBox="1"/>
          <p:nvPr/>
        </p:nvSpPr>
        <p:spPr>
          <a:xfrm>
            <a:off x="8610601" y="266700"/>
            <a:ext cx="9296400" cy="138499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                     CONTABILIDAD ADUANERA </a:t>
            </a:r>
            <a:endParaRPr lang="es-MX" sz="3600" dirty="0">
              <a:solidFill>
                <a:srgbClr val="FFFF00"/>
              </a:solidFill>
            </a:endParaRPr>
          </a:p>
          <a:p>
            <a:pPr algn="ctr"/>
            <a:r>
              <a:rPr lang="es-MX" sz="2400" dirty="0">
                <a:solidFill>
                  <a:srgbClr val="FFFF00"/>
                </a:solidFill>
              </a:rPr>
              <a:t>(IMPORTACION TEMPORAL PARA ELABORACION, </a:t>
            </a:r>
          </a:p>
          <a:p>
            <a:pPr algn="ctr"/>
            <a:r>
              <a:rPr lang="es-MX" sz="2400" dirty="0">
                <a:solidFill>
                  <a:srgbClr val="FFFF00"/>
                </a:solidFill>
              </a:rPr>
              <a:t>TRANSFORMACION O REPARACION)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FF340F7-C041-FA53-65D1-821A4C9A1D58}"/>
              </a:ext>
            </a:extLst>
          </p:cNvPr>
          <p:cNvSpPr/>
          <p:nvPr/>
        </p:nvSpPr>
        <p:spPr>
          <a:xfrm>
            <a:off x="8458199" y="1790700"/>
            <a:ext cx="9448801" cy="12202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rgbClr val="FFFF00"/>
                </a:solidFill>
              </a:rPr>
              <a:t>REGISTRO DE FORMA DE ADQUISICION DE LA MERCANCIA</a:t>
            </a:r>
            <a:r>
              <a:rPr lang="es-MX" sz="2400" dirty="0"/>
              <a:t> </a:t>
            </a:r>
          </a:p>
          <a:p>
            <a:pPr algn="ctr"/>
            <a:r>
              <a:rPr lang="es-MX" dirty="0"/>
              <a:t>(CONTRATOS DE MAQUILA, DE ELABORACION, DE TRANSFORMACIÓN, DE SERVICIOS, MANUFACTURA, ETC.)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65ACA6C-BC07-73CA-9BD6-30C8A4B29FA4}"/>
              </a:ext>
            </a:extLst>
          </p:cNvPr>
          <p:cNvSpPr/>
          <p:nvPr/>
        </p:nvSpPr>
        <p:spPr>
          <a:xfrm>
            <a:off x="8458199" y="3086100"/>
            <a:ext cx="9448801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FFFF00"/>
              </a:solidFill>
            </a:endParaRPr>
          </a:p>
          <a:p>
            <a:pPr algn="ctr"/>
            <a:r>
              <a:rPr lang="es-MX" sz="2400" dirty="0">
                <a:solidFill>
                  <a:srgbClr val="FFFF00"/>
                </a:solidFill>
              </a:rPr>
              <a:t>FORMA DE PAGO Y CANTIDADES POR LA LLEGADA DE MERCANCIAS</a:t>
            </a:r>
          </a:p>
          <a:p>
            <a:pPr algn="ctr"/>
            <a:r>
              <a:rPr lang="es-MX" dirty="0"/>
              <a:t>FLETES, SEGUROS, MANIOBRAS DE CARGA Y DESCARGA, ETC.</a:t>
            </a:r>
          </a:p>
          <a:p>
            <a:pPr algn="ctr"/>
            <a:r>
              <a:rPr lang="es-MX" dirty="0"/>
              <a:t>HONORARIOS DE AGENTE ADUANAL</a:t>
            </a:r>
          </a:p>
          <a:p>
            <a:pPr algn="ctr"/>
            <a:r>
              <a:rPr lang="es-MX" dirty="0"/>
              <a:t>ALMACENAJES Y GASTOS DEL DESPACHO</a:t>
            </a:r>
          </a:p>
          <a:p>
            <a:pPr algn="ctr"/>
            <a:endParaRPr lang="es-MX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3A130B-E6F2-9727-CC8C-6EC427FA4060}"/>
              </a:ext>
            </a:extLst>
          </p:cNvPr>
          <p:cNvSpPr/>
          <p:nvPr/>
        </p:nvSpPr>
        <p:spPr>
          <a:xfrm>
            <a:off x="8458200" y="4610100"/>
            <a:ext cx="9448801" cy="120091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FFFF00"/>
              </a:solidFill>
            </a:endParaRPr>
          </a:p>
          <a:p>
            <a:pPr algn="ctr"/>
            <a:r>
              <a:rPr lang="es-MX" sz="2400" dirty="0">
                <a:solidFill>
                  <a:srgbClr val="FFFF00"/>
                </a:solidFill>
              </a:rPr>
              <a:t>CONTROL DE INVENTARIOS CONFORME A ANEXO 24 Y 31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PAGO, GARANTIA O CREDITOS FISCALES DE IVA, IEPS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dirty="0"/>
              <a:t>PAGO DE DTA.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ECE222E-2395-8EFE-C8AD-F82434E3999F}"/>
              </a:ext>
            </a:extLst>
          </p:cNvPr>
          <p:cNvSpPr/>
          <p:nvPr/>
        </p:nvSpPr>
        <p:spPr>
          <a:xfrm>
            <a:off x="8610600" y="7810500"/>
            <a:ext cx="9296400" cy="2209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FORMA DE PAGO DE LOS GASTOS DE DESPACHO ADUANERO</a:t>
            </a:r>
          </a:p>
          <a:p>
            <a:pPr algn="ctr"/>
            <a:r>
              <a:rPr lang="es-MX" dirty="0">
                <a:solidFill>
                  <a:srgbClr val="FFFF00"/>
                </a:solidFill>
              </a:rPr>
              <a:t>Y SUS REMANENTES</a:t>
            </a:r>
            <a:r>
              <a:rPr lang="es-MX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MANIOBRAS EN TERRITORIO NACIONAL, ALMACENAJE, MANEJO, CUSTODIA, PREVIOS, HONORARIOS Y COMPLEMENTARIOS AGENTE O AGENCIA ADUANAL, COSTO DE TRAMITACIÓN DE PERMISOS, NOMS,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TRATAMIENTO DE REMANENTES DE DEPOSITOS EFECTUADOS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FC6BAA1-030D-BEBF-50B8-4F55DA08491F}"/>
              </a:ext>
            </a:extLst>
          </p:cNvPr>
          <p:cNvSpPr/>
          <p:nvPr/>
        </p:nvSpPr>
        <p:spPr>
          <a:xfrm>
            <a:off x="8458199" y="5887216"/>
            <a:ext cx="9448801" cy="184327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CONTROL DE INVENTARIOS, MERMAS Y DESPERDICIOS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RETORNO DE LA MERCANCIA AL EXTRANJERO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AVISOS DE DESTRUCCION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AVISOS DE ACCIDENTES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CAMBIO DE REGIMEN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REGULARIZACION DE MERCANCIAS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555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25861">
            <a:off x="8777887" y="-2612009"/>
            <a:ext cx="13709384" cy="13709384"/>
          </a:xfrm>
          <a:custGeom>
            <a:avLst/>
            <a:gdLst/>
            <a:ahLst/>
            <a:cxnLst/>
            <a:rect l="l" t="t" r="r" b="b"/>
            <a:pathLst>
              <a:path w="13709384" h="13709384">
                <a:moveTo>
                  <a:pt x="0" y="0"/>
                </a:moveTo>
                <a:lnTo>
                  <a:pt x="13709384" y="0"/>
                </a:lnTo>
                <a:lnTo>
                  <a:pt x="13709384" y="13709384"/>
                </a:lnTo>
                <a:lnTo>
                  <a:pt x="0" y="13709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32740" flipH="1">
            <a:off x="-2703495" y="7048838"/>
            <a:ext cx="6729406" cy="5469172"/>
          </a:xfrm>
          <a:custGeom>
            <a:avLst/>
            <a:gdLst/>
            <a:ahLst/>
            <a:cxnLst/>
            <a:rect l="l" t="t" r="r" b="b"/>
            <a:pathLst>
              <a:path w="6729406" h="5469172">
                <a:moveTo>
                  <a:pt x="6729406" y="0"/>
                </a:moveTo>
                <a:lnTo>
                  <a:pt x="0" y="0"/>
                </a:lnTo>
                <a:lnTo>
                  <a:pt x="0" y="5469172"/>
                </a:lnTo>
                <a:lnTo>
                  <a:pt x="6729406" y="5469172"/>
                </a:lnTo>
                <a:lnTo>
                  <a:pt x="6729406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CFEE928A-EEA2-1A98-6FFE-28D5E38838B5}"/>
              </a:ext>
            </a:extLst>
          </p:cNvPr>
          <p:cNvSpPr/>
          <p:nvPr/>
        </p:nvSpPr>
        <p:spPr>
          <a:xfrm>
            <a:off x="0" y="4533900"/>
            <a:ext cx="2395682" cy="1752600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Google Sans"/>
              </a:rPr>
              <a:t>OBLIGACIONES</a:t>
            </a:r>
          </a:p>
          <a:p>
            <a:pPr algn="ctr"/>
            <a:endParaRPr lang="es-MX" sz="1600" dirty="0">
              <a:latin typeface="Google Sans"/>
            </a:endParaRPr>
          </a:p>
          <a:p>
            <a:pPr algn="ctr"/>
            <a:r>
              <a:rPr lang="es-MX" sz="1600" dirty="0">
                <a:latin typeface="Google Sans"/>
              </a:rPr>
              <a:t> ADUANERAS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B18CF3-BE17-B636-C316-F17ECE262AEE}"/>
              </a:ext>
            </a:extLst>
          </p:cNvPr>
          <p:cNvSpPr txBox="1"/>
          <p:nvPr/>
        </p:nvSpPr>
        <p:spPr>
          <a:xfrm>
            <a:off x="2895600" y="687169"/>
            <a:ext cx="4496295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DESPACHO ADUANERO</a:t>
            </a:r>
          </a:p>
        </p:txBody>
      </p:sp>
      <p:pic>
        <p:nvPicPr>
          <p:cNvPr id="6" name="Picture 2" descr="Como llenar un Pedimento Aduanal, Como se llena un pedimento aduanal">
            <a:extLst>
              <a:ext uri="{FF2B5EF4-FFF2-40B4-BE49-F238E27FC236}">
                <a16:creationId xmlns:a16="http://schemas.microsoft.com/office/drawing/2014/main" id="{69236372-3F89-A692-FD4C-AF104C97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61" y="1716886"/>
            <a:ext cx="5455372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20DCB70-E9BD-4FD8-2DF1-DDE8EF55F32D}"/>
              </a:ext>
            </a:extLst>
          </p:cNvPr>
          <p:cNvSpPr txBox="1"/>
          <p:nvPr/>
        </p:nvSpPr>
        <p:spPr>
          <a:xfrm>
            <a:off x="8915400" y="687169"/>
            <a:ext cx="8307082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CONTABILIDAD ADUANERA (EXPORTACION)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FC88A08-5BBE-6EC5-06FD-B87B93C627C6}"/>
              </a:ext>
            </a:extLst>
          </p:cNvPr>
          <p:cNvSpPr/>
          <p:nvPr/>
        </p:nvSpPr>
        <p:spPr>
          <a:xfrm>
            <a:off x="9067800" y="1943100"/>
            <a:ext cx="8153400" cy="122027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VALORES DE VENTA DE LA MERCANCIA A COMPRADORES</a:t>
            </a:r>
            <a:r>
              <a:rPr lang="es-MX" dirty="0"/>
              <a:t> </a:t>
            </a:r>
          </a:p>
          <a:p>
            <a:pPr algn="ctr"/>
            <a:r>
              <a:rPr lang="es-MX" dirty="0"/>
              <a:t>(VALORES CONSIGNADOS EN EL CFDI CON COMPLEMENTO DE COMERCIO EXTERIOR, REGISTROS CONTABLES DE INGRESOS)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E768AC8-11C5-3BF0-6ABB-B1BDFD9D1090}"/>
              </a:ext>
            </a:extLst>
          </p:cNvPr>
          <p:cNvSpPr/>
          <p:nvPr/>
        </p:nvSpPr>
        <p:spPr>
          <a:xfrm>
            <a:off x="9144000" y="3389822"/>
            <a:ext cx="8153400" cy="144887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SERVICIOS PARA LA EXPORTACION DEPENDIENDO INCOTERM</a:t>
            </a:r>
          </a:p>
          <a:p>
            <a:pPr algn="ctr"/>
            <a:r>
              <a:rPr lang="es-MX" dirty="0"/>
              <a:t>(VALORES DE FLETES -MARITIMO, TERRESTRE, AEREO-, SEGUROS, MANIOBRAS DE CARGA-DESCARGA, AGENTE ADUANAL, DOCUMENTACION, ETC.)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D200B35-6AC7-100E-A09C-FD888B7CAB67}"/>
              </a:ext>
            </a:extLst>
          </p:cNvPr>
          <p:cNvSpPr/>
          <p:nvPr/>
        </p:nvSpPr>
        <p:spPr>
          <a:xfrm>
            <a:off x="9144000" y="5067300"/>
            <a:ext cx="8153400" cy="144887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AJUSTE DE VALORES DE VENTA DE LA MERCANCIA A COMPRADORES</a:t>
            </a:r>
            <a:r>
              <a:rPr lang="es-MX" dirty="0"/>
              <a:t> </a:t>
            </a:r>
          </a:p>
          <a:p>
            <a:pPr algn="ctr"/>
            <a:r>
              <a:rPr lang="es-MX" dirty="0"/>
              <a:t>(VALORES COMERCIALES AJUSTADOS CON PEDIMENTOS GLOBALES COMPLEMENTARIOS POR DESCUENTOS, MERCANCÍAS DE MALA CALIDAD, RECHAZADAS, DEVOLUCIONES, ETC.) 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F2D2692-E349-8146-7C3B-A72FA0902ED8}"/>
              </a:ext>
            </a:extLst>
          </p:cNvPr>
          <p:cNvSpPr/>
          <p:nvPr/>
        </p:nvSpPr>
        <p:spPr>
          <a:xfrm>
            <a:off x="9144000" y="6819900"/>
            <a:ext cx="8153400" cy="22098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REGISTRO DE FORMA DE PAGO DE LOS GASTOS DE DESPACHO ADUANERO</a:t>
            </a:r>
          </a:p>
          <a:p>
            <a:pPr algn="ctr"/>
            <a:r>
              <a:rPr lang="es-MX" dirty="0">
                <a:solidFill>
                  <a:srgbClr val="FFFF00"/>
                </a:solidFill>
              </a:rPr>
              <a:t>Y SUS REMANENTES</a:t>
            </a:r>
            <a:r>
              <a:rPr lang="es-MX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MANIOBRAS EN TERRITORIO NACIONAL, ALMACENAJE, MANEJO, CUSTODIA, PREVIOS, HONORARIOS Y COMPLEMENTARIOS AGENTE O AGENCIA ADUANAL, COSTO DE TRAMITACIÓN DE PERMISOS, NOMS,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TRATAMIENTO DE REMANENTES DE DEPOSITOS EFECTUADOS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08728">
            <a:off x="6461224" y="-4582532"/>
            <a:ext cx="15887340" cy="15887340"/>
          </a:xfrm>
          <a:custGeom>
            <a:avLst/>
            <a:gdLst/>
            <a:ahLst/>
            <a:cxnLst/>
            <a:rect l="l" t="t" r="r" b="b"/>
            <a:pathLst>
              <a:path w="15887340" h="15887340">
                <a:moveTo>
                  <a:pt x="0" y="0"/>
                </a:moveTo>
                <a:lnTo>
                  <a:pt x="15887341" y="0"/>
                </a:lnTo>
                <a:lnTo>
                  <a:pt x="15887341" y="15887340"/>
                </a:lnTo>
                <a:lnTo>
                  <a:pt x="0" y="1588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8401" flipH="1">
            <a:off x="16501337" y="-48512"/>
            <a:ext cx="6729406" cy="5469172"/>
          </a:xfrm>
          <a:custGeom>
            <a:avLst/>
            <a:gdLst/>
            <a:ahLst/>
            <a:cxnLst/>
            <a:rect l="l" t="t" r="r" b="b"/>
            <a:pathLst>
              <a:path w="6729406" h="5469172">
                <a:moveTo>
                  <a:pt x="6729406" y="0"/>
                </a:moveTo>
                <a:lnTo>
                  <a:pt x="0" y="0"/>
                </a:lnTo>
                <a:lnTo>
                  <a:pt x="0" y="5469172"/>
                </a:lnTo>
                <a:lnTo>
                  <a:pt x="6729406" y="5469172"/>
                </a:lnTo>
                <a:lnTo>
                  <a:pt x="67294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82301">
            <a:off x="-10978449" y="7838334"/>
            <a:ext cx="11928886" cy="8231043"/>
          </a:xfrm>
          <a:custGeom>
            <a:avLst/>
            <a:gdLst/>
            <a:ahLst/>
            <a:cxnLst/>
            <a:rect l="l" t="t" r="r" b="b"/>
            <a:pathLst>
              <a:path w="11928886" h="8231043">
                <a:moveTo>
                  <a:pt x="0" y="0"/>
                </a:moveTo>
                <a:lnTo>
                  <a:pt x="11928886" y="0"/>
                </a:lnTo>
                <a:lnTo>
                  <a:pt x="11928886" y="8231043"/>
                </a:lnTo>
                <a:lnTo>
                  <a:pt x="0" y="8231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8C1CC1-6F99-802B-F64E-BAA98C2FF722}"/>
              </a:ext>
            </a:extLst>
          </p:cNvPr>
          <p:cNvSpPr txBox="1"/>
          <p:nvPr/>
        </p:nvSpPr>
        <p:spPr>
          <a:xfrm>
            <a:off x="990600" y="687169"/>
            <a:ext cx="7368299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INFRACCIONES Y SANCIONES FISCALES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EB950E-D302-E078-7205-582BA90EFFE0}"/>
              </a:ext>
            </a:extLst>
          </p:cNvPr>
          <p:cNvSpPr txBox="1"/>
          <p:nvPr/>
        </p:nvSpPr>
        <p:spPr>
          <a:xfrm>
            <a:off x="8991600" y="687169"/>
            <a:ext cx="8045536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</a:rPr>
              <a:t>INFRACCIONES Y SANCIONES ADUANERAS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705762E-8C20-A9D4-338D-109D80CDD42F}"/>
              </a:ext>
            </a:extLst>
          </p:cNvPr>
          <p:cNvSpPr/>
          <p:nvPr/>
        </p:nvSpPr>
        <p:spPr>
          <a:xfrm>
            <a:off x="10412278" y="1562100"/>
            <a:ext cx="5208722" cy="20574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INFRACCIONES POR NO LLEVAR LOS SISTEMAS DE CONTROL DE INVENTARIOS</a:t>
            </a:r>
          </a:p>
          <a:p>
            <a:pPr algn="ctr"/>
            <a:r>
              <a:rPr lang="es-MX" dirty="0"/>
              <a:t>185 Y 186 DE LA LEY ADUANERA</a:t>
            </a:r>
          </a:p>
          <a:p>
            <a:pPr algn="ctr"/>
            <a:endParaRPr lang="es-MX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0FDB35B-96EA-0558-854E-96AAFA3818AB}"/>
              </a:ext>
            </a:extLst>
          </p:cNvPr>
          <p:cNvSpPr/>
          <p:nvPr/>
        </p:nvSpPr>
        <p:spPr>
          <a:xfrm>
            <a:off x="2070388" y="3086100"/>
            <a:ext cx="5208722" cy="17526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INFRACCIONES POR NO LLEVAR LA CONTABILIDAD</a:t>
            </a:r>
          </a:p>
          <a:p>
            <a:pPr algn="ctr"/>
            <a:r>
              <a:rPr lang="es-MX" dirty="0"/>
              <a:t>[81 FRACCIÓN XXV DEL CFF]</a:t>
            </a:r>
          </a:p>
          <a:p>
            <a:pPr algn="ctr"/>
            <a:endParaRPr lang="es-MX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B9BD5E1-6671-5869-6D6E-735ACA74224E}"/>
              </a:ext>
            </a:extLst>
          </p:cNvPr>
          <p:cNvSpPr/>
          <p:nvPr/>
        </p:nvSpPr>
        <p:spPr>
          <a:xfrm>
            <a:off x="10556788" y="3821010"/>
            <a:ext cx="5208722" cy="277029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INFRACCIONES POR NO PODER DETERMINAR EL VALOR EN ADUANA DE LA MERCANCÍA O LOS IMPUESTOS AL COMERCIO EXTERIOR</a:t>
            </a:r>
          </a:p>
          <a:p>
            <a:pPr algn="ctr"/>
            <a:r>
              <a:rPr lang="es-MX" dirty="0"/>
              <a:t>ARTICULO 200 LEY ADUANERA</a:t>
            </a:r>
          </a:p>
          <a:p>
            <a:pPr algn="ctr"/>
            <a:r>
              <a:rPr lang="es-MX" dirty="0">
                <a:solidFill>
                  <a:srgbClr val="FFFF00"/>
                </a:solidFill>
              </a:rPr>
              <a:t>$ 80,220 A $ 106,970.00</a:t>
            </a:r>
          </a:p>
          <a:p>
            <a:pPr algn="ctr"/>
            <a:endParaRPr lang="es-MX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964</Words>
  <Application>Microsoft Macintosh PowerPoint</Application>
  <PresentationFormat>Personalizado</PresentationFormat>
  <Paragraphs>153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Aptos Narrow</vt:lpstr>
      <vt:lpstr>Poppins Semi-Bold</vt:lpstr>
      <vt:lpstr>League Spartan</vt:lpstr>
      <vt:lpstr>Google Sans</vt:lpstr>
      <vt:lpstr>Poppins Bold</vt:lpstr>
      <vt:lpstr>Hind Guntur Medium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Conversatorio Presentation</dc:title>
  <dc:creator>jesus segundo</dc:creator>
  <cp:lastModifiedBy>ANDRES ROHDE PONCE</cp:lastModifiedBy>
  <cp:revision>23</cp:revision>
  <dcterms:created xsi:type="dcterms:W3CDTF">2006-08-16T00:00:00Z</dcterms:created>
  <dcterms:modified xsi:type="dcterms:W3CDTF">2024-04-16T21:57:21Z</dcterms:modified>
  <dc:identifier>DAF-So8cViw</dc:identifier>
</cp:coreProperties>
</file>