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3" r:id="rId9"/>
    <p:sldId id="264" r:id="rId10"/>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5" d="100"/>
          <a:sy n="65" d="100"/>
        </p:scale>
        <p:origin x="93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D2125E-3B3C-697A-C5D3-B7BC7E77AD21}"/>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91F4F6CA-40DA-2F33-F58E-CF444DC959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C167C4A2-166E-76D7-A6B4-40109867F4AF}"/>
              </a:ext>
            </a:extLst>
          </p:cNvPr>
          <p:cNvSpPr>
            <a:spLocks noGrp="1"/>
          </p:cNvSpPr>
          <p:nvPr>
            <p:ph type="dt" sz="half" idx="10"/>
          </p:nvPr>
        </p:nvSpPr>
        <p:spPr/>
        <p:txBody>
          <a:bodyPr/>
          <a:lstStyle/>
          <a:p>
            <a:fld id="{C7E83BCB-A072-41DA-8486-4F26ED294C06}" type="datetimeFigureOut">
              <a:rPr lang="es-MX" smtClean="0"/>
              <a:t>17/04/2024</a:t>
            </a:fld>
            <a:endParaRPr lang="es-MX"/>
          </a:p>
        </p:txBody>
      </p:sp>
      <p:sp>
        <p:nvSpPr>
          <p:cNvPr id="5" name="Marcador de pie de página 4">
            <a:extLst>
              <a:ext uri="{FF2B5EF4-FFF2-40B4-BE49-F238E27FC236}">
                <a16:creationId xmlns:a16="http://schemas.microsoft.com/office/drawing/2014/main" id="{C56C5B7F-3FC3-45C7-3C98-A4D38E9E4E5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AD97FC3-A499-5E20-D5D1-EF8CFEB98ABA}"/>
              </a:ext>
            </a:extLst>
          </p:cNvPr>
          <p:cNvSpPr>
            <a:spLocks noGrp="1"/>
          </p:cNvSpPr>
          <p:nvPr>
            <p:ph type="sldNum" sz="quarter" idx="12"/>
          </p:nvPr>
        </p:nvSpPr>
        <p:spPr/>
        <p:txBody>
          <a:bodyPr/>
          <a:lstStyle/>
          <a:p>
            <a:fld id="{92F76575-65E0-4A5F-91DB-23C90127F80F}" type="slidenum">
              <a:rPr lang="es-MX" smtClean="0"/>
              <a:t>‹Nº›</a:t>
            </a:fld>
            <a:endParaRPr lang="es-MX"/>
          </a:p>
        </p:txBody>
      </p:sp>
    </p:spTree>
    <p:extLst>
      <p:ext uri="{BB962C8B-B14F-4D97-AF65-F5344CB8AC3E}">
        <p14:creationId xmlns:p14="http://schemas.microsoft.com/office/powerpoint/2010/main" val="2692500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14842A-33E6-DD69-1064-559BA6C96765}"/>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90430301-904C-955D-A17B-769EECB56BA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A267CAA-324C-D3A4-B114-6FF5E5E14258}"/>
              </a:ext>
            </a:extLst>
          </p:cNvPr>
          <p:cNvSpPr>
            <a:spLocks noGrp="1"/>
          </p:cNvSpPr>
          <p:nvPr>
            <p:ph type="dt" sz="half" idx="10"/>
          </p:nvPr>
        </p:nvSpPr>
        <p:spPr/>
        <p:txBody>
          <a:bodyPr/>
          <a:lstStyle/>
          <a:p>
            <a:fld id="{C7E83BCB-A072-41DA-8486-4F26ED294C06}" type="datetimeFigureOut">
              <a:rPr lang="es-MX" smtClean="0"/>
              <a:t>17/04/2024</a:t>
            </a:fld>
            <a:endParaRPr lang="es-MX"/>
          </a:p>
        </p:txBody>
      </p:sp>
      <p:sp>
        <p:nvSpPr>
          <p:cNvPr id="5" name="Marcador de pie de página 4">
            <a:extLst>
              <a:ext uri="{FF2B5EF4-FFF2-40B4-BE49-F238E27FC236}">
                <a16:creationId xmlns:a16="http://schemas.microsoft.com/office/drawing/2014/main" id="{56B5DADC-63DB-48D3-8E11-B4F15FDC84B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6E71B43-7AF9-1A69-934F-799E40833EC0}"/>
              </a:ext>
            </a:extLst>
          </p:cNvPr>
          <p:cNvSpPr>
            <a:spLocks noGrp="1"/>
          </p:cNvSpPr>
          <p:nvPr>
            <p:ph type="sldNum" sz="quarter" idx="12"/>
          </p:nvPr>
        </p:nvSpPr>
        <p:spPr/>
        <p:txBody>
          <a:bodyPr/>
          <a:lstStyle/>
          <a:p>
            <a:fld id="{92F76575-65E0-4A5F-91DB-23C90127F80F}" type="slidenum">
              <a:rPr lang="es-MX" smtClean="0"/>
              <a:t>‹Nº›</a:t>
            </a:fld>
            <a:endParaRPr lang="es-MX"/>
          </a:p>
        </p:txBody>
      </p:sp>
    </p:spTree>
    <p:extLst>
      <p:ext uri="{BB962C8B-B14F-4D97-AF65-F5344CB8AC3E}">
        <p14:creationId xmlns:p14="http://schemas.microsoft.com/office/powerpoint/2010/main" val="3286161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49D93AB-71AB-494A-722B-D526EC91EC23}"/>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A5E07C61-0436-C4EE-7710-7FFFCB40B39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64E270F7-70AC-C4F0-5DD5-1A6665EB270C}"/>
              </a:ext>
            </a:extLst>
          </p:cNvPr>
          <p:cNvSpPr>
            <a:spLocks noGrp="1"/>
          </p:cNvSpPr>
          <p:nvPr>
            <p:ph type="dt" sz="half" idx="10"/>
          </p:nvPr>
        </p:nvSpPr>
        <p:spPr/>
        <p:txBody>
          <a:bodyPr/>
          <a:lstStyle/>
          <a:p>
            <a:fld id="{C7E83BCB-A072-41DA-8486-4F26ED294C06}" type="datetimeFigureOut">
              <a:rPr lang="es-MX" smtClean="0"/>
              <a:t>17/04/2024</a:t>
            </a:fld>
            <a:endParaRPr lang="es-MX"/>
          </a:p>
        </p:txBody>
      </p:sp>
      <p:sp>
        <p:nvSpPr>
          <p:cNvPr id="5" name="Marcador de pie de página 4">
            <a:extLst>
              <a:ext uri="{FF2B5EF4-FFF2-40B4-BE49-F238E27FC236}">
                <a16:creationId xmlns:a16="http://schemas.microsoft.com/office/drawing/2014/main" id="{9DD030A2-6772-7A4D-8BBD-55671056913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95D86B9-CC51-ADD9-4A65-F5FCE99A767E}"/>
              </a:ext>
            </a:extLst>
          </p:cNvPr>
          <p:cNvSpPr>
            <a:spLocks noGrp="1"/>
          </p:cNvSpPr>
          <p:nvPr>
            <p:ph type="sldNum" sz="quarter" idx="12"/>
          </p:nvPr>
        </p:nvSpPr>
        <p:spPr/>
        <p:txBody>
          <a:bodyPr/>
          <a:lstStyle/>
          <a:p>
            <a:fld id="{92F76575-65E0-4A5F-91DB-23C90127F80F}" type="slidenum">
              <a:rPr lang="es-MX" smtClean="0"/>
              <a:t>‹Nº›</a:t>
            </a:fld>
            <a:endParaRPr lang="es-MX"/>
          </a:p>
        </p:txBody>
      </p:sp>
    </p:spTree>
    <p:extLst>
      <p:ext uri="{BB962C8B-B14F-4D97-AF65-F5344CB8AC3E}">
        <p14:creationId xmlns:p14="http://schemas.microsoft.com/office/powerpoint/2010/main" val="1020828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3C8954-4F35-27C2-8F8F-6217DEBCDE6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9C0CE8D-BEC8-28A3-0EB2-7C3003705FBB}"/>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E7DE92D3-8F67-7937-5F61-281E88C62CE3}"/>
              </a:ext>
            </a:extLst>
          </p:cNvPr>
          <p:cNvSpPr>
            <a:spLocks noGrp="1"/>
          </p:cNvSpPr>
          <p:nvPr>
            <p:ph type="dt" sz="half" idx="10"/>
          </p:nvPr>
        </p:nvSpPr>
        <p:spPr/>
        <p:txBody>
          <a:bodyPr/>
          <a:lstStyle/>
          <a:p>
            <a:fld id="{C7E83BCB-A072-41DA-8486-4F26ED294C06}" type="datetimeFigureOut">
              <a:rPr lang="es-MX" smtClean="0"/>
              <a:t>17/04/2024</a:t>
            </a:fld>
            <a:endParaRPr lang="es-MX"/>
          </a:p>
        </p:txBody>
      </p:sp>
      <p:sp>
        <p:nvSpPr>
          <p:cNvPr id="5" name="Marcador de pie de página 4">
            <a:extLst>
              <a:ext uri="{FF2B5EF4-FFF2-40B4-BE49-F238E27FC236}">
                <a16:creationId xmlns:a16="http://schemas.microsoft.com/office/drawing/2014/main" id="{667E401D-5F17-5FBC-8C14-04141BC9E0B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657D2F2-4798-5DB5-D964-1FC202660112}"/>
              </a:ext>
            </a:extLst>
          </p:cNvPr>
          <p:cNvSpPr>
            <a:spLocks noGrp="1"/>
          </p:cNvSpPr>
          <p:nvPr>
            <p:ph type="sldNum" sz="quarter" idx="12"/>
          </p:nvPr>
        </p:nvSpPr>
        <p:spPr/>
        <p:txBody>
          <a:bodyPr/>
          <a:lstStyle/>
          <a:p>
            <a:fld id="{92F76575-65E0-4A5F-91DB-23C90127F80F}" type="slidenum">
              <a:rPr lang="es-MX" smtClean="0"/>
              <a:t>‹Nº›</a:t>
            </a:fld>
            <a:endParaRPr lang="es-MX"/>
          </a:p>
        </p:txBody>
      </p:sp>
    </p:spTree>
    <p:extLst>
      <p:ext uri="{BB962C8B-B14F-4D97-AF65-F5344CB8AC3E}">
        <p14:creationId xmlns:p14="http://schemas.microsoft.com/office/powerpoint/2010/main" val="688101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170745-9BA2-5442-116F-1FFB7A4E5B22}"/>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53BA2BE5-AFE0-D4AE-5E98-73E2923ABD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34315325-C4A7-E173-1F6C-DABE5887EF18}"/>
              </a:ext>
            </a:extLst>
          </p:cNvPr>
          <p:cNvSpPr>
            <a:spLocks noGrp="1"/>
          </p:cNvSpPr>
          <p:nvPr>
            <p:ph type="dt" sz="half" idx="10"/>
          </p:nvPr>
        </p:nvSpPr>
        <p:spPr/>
        <p:txBody>
          <a:bodyPr/>
          <a:lstStyle/>
          <a:p>
            <a:fld id="{C7E83BCB-A072-41DA-8486-4F26ED294C06}" type="datetimeFigureOut">
              <a:rPr lang="es-MX" smtClean="0"/>
              <a:t>17/04/2024</a:t>
            </a:fld>
            <a:endParaRPr lang="es-MX"/>
          </a:p>
        </p:txBody>
      </p:sp>
      <p:sp>
        <p:nvSpPr>
          <p:cNvPr id="5" name="Marcador de pie de página 4">
            <a:extLst>
              <a:ext uri="{FF2B5EF4-FFF2-40B4-BE49-F238E27FC236}">
                <a16:creationId xmlns:a16="http://schemas.microsoft.com/office/drawing/2014/main" id="{9259A4BC-2D95-3E15-6D2C-9584550AB23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61A8B17-562A-DB8F-4364-A0641A1C9FB5}"/>
              </a:ext>
            </a:extLst>
          </p:cNvPr>
          <p:cNvSpPr>
            <a:spLocks noGrp="1"/>
          </p:cNvSpPr>
          <p:nvPr>
            <p:ph type="sldNum" sz="quarter" idx="12"/>
          </p:nvPr>
        </p:nvSpPr>
        <p:spPr/>
        <p:txBody>
          <a:bodyPr/>
          <a:lstStyle/>
          <a:p>
            <a:fld id="{92F76575-65E0-4A5F-91DB-23C90127F80F}" type="slidenum">
              <a:rPr lang="es-MX" smtClean="0"/>
              <a:t>‹Nº›</a:t>
            </a:fld>
            <a:endParaRPr lang="es-MX"/>
          </a:p>
        </p:txBody>
      </p:sp>
    </p:spTree>
    <p:extLst>
      <p:ext uri="{BB962C8B-B14F-4D97-AF65-F5344CB8AC3E}">
        <p14:creationId xmlns:p14="http://schemas.microsoft.com/office/powerpoint/2010/main" val="2734064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6E66ED-D107-678B-A4CD-9BA21FA27BC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7888B195-949E-0072-CC3E-688E1E3256B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02CB5658-78D6-A0D0-F212-EA023A51027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67BECAF1-A37E-EEF8-8DF3-680919BF6FF9}"/>
              </a:ext>
            </a:extLst>
          </p:cNvPr>
          <p:cNvSpPr>
            <a:spLocks noGrp="1"/>
          </p:cNvSpPr>
          <p:nvPr>
            <p:ph type="dt" sz="half" idx="10"/>
          </p:nvPr>
        </p:nvSpPr>
        <p:spPr/>
        <p:txBody>
          <a:bodyPr/>
          <a:lstStyle/>
          <a:p>
            <a:fld id="{C7E83BCB-A072-41DA-8486-4F26ED294C06}" type="datetimeFigureOut">
              <a:rPr lang="es-MX" smtClean="0"/>
              <a:t>17/04/2024</a:t>
            </a:fld>
            <a:endParaRPr lang="es-MX"/>
          </a:p>
        </p:txBody>
      </p:sp>
      <p:sp>
        <p:nvSpPr>
          <p:cNvPr id="6" name="Marcador de pie de página 5">
            <a:extLst>
              <a:ext uri="{FF2B5EF4-FFF2-40B4-BE49-F238E27FC236}">
                <a16:creationId xmlns:a16="http://schemas.microsoft.com/office/drawing/2014/main" id="{B155F84B-C5A6-0D90-B9B8-21A75D1AA469}"/>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C1260109-8907-AAFA-6B93-A009EE63B20B}"/>
              </a:ext>
            </a:extLst>
          </p:cNvPr>
          <p:cNvSpPr>
            <a:spLocks noGrp="1"/>
          </p:cNvSpPr>
          <p:nvPr>
            <p:ph type="sldNum" sz="quarter" idx="12"/>
          </p:nvPr>
        </p:nvSpPr>
        <p:spPr/>
        <p:txBody>
          <a:bodyPr/>
          <a:lstStyle/>
          <a:p>
            <a:fld id="{92F76575-65E0-4A5F-91DB-23C90127F80F}" type="slidenum">
              <a:rPr lang="es-MX" smtClean="0"/>
              <a:t>‹Nº›</a:t>
            </a:fld>
            <a:endParaRPr lang="es-MX"/>
          </a:p>
        </p:txBody>
      </p:sp>
    </p:spTree>
    <p:extLst>
      <p:ext uri="{BB962C8B-B14F-4D97-AF65-F5344CB8AC3E}">
        <p14:creationId xmlns:p14="http://schemas.microsoft.com/office/powerpoint/2010/main" val="2774048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B3499A-F080-2327-4AE1-68125FE72B43}"/>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8659BF3A-83F7-4E75-06D7-8B36A1A4A9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C03232E-0BEF-9EFF-B94E-7C2EF8C41857}"/>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30C92079-CE8F-D2A4-8757-6F18C80527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BE1A7A8-54D6-65AB-C353-8A46F57102B1}"/>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BAD721F8-BB6F-A3C1-5172-5C871CAA5CB2}"/>
              </a:ext>
            </a:extLst>
          </p:cNvPr>
          <p:cNvSpPr>
            <a:spLocks noGrp="1"/>
          </p:cNvSpPr>
          <p:nvPr>
            <p:ph type="dt" sz="half" idx="10"/>
          </p:nvPr>
        </p:nvSpPr>
        <p:spPr/>
        <p:txBody>
          <a:bodyPr/>
          <a:lstStyle/>
          <a:p>
            <a:fld id="{C7E83BCB-A072-41DA-8486-4F26ED294C06}" type="datetimeFigureOut">
              <a:rPr lang="es-MX" smtClean="0"/>
              <a:t>17/04/2024</a:t>
            </a:fld>
            <a:endParaRPr lang="es-MX"/>
          </a:p>
        </p:txBody>
      </p:sp>
      <p:sp>
        <p:nvSpPr>
          <p:cNvPr id="8" name="Marcador de pie de página 7">
            <a:extLst>
              <a:ext uri="{FF2B5EF4-FFF2-40B4-BE49-F238E27FC236}">
                <a16:creationId xmlns:a16="http://schemas.microsoft.com/office/drawing/2014/main" id="{A5168B9C-531A-4801-2305-EAFAC6058844}"/>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C3D71944-E764-4561-451D-CEE9121FAB04}"/>
              </a:ext>
            </a:extLst>
          </p:cNvPr>
          <p:cNvSpPr>
            <a:spLocks noGrp="1"/>
          </p:cNvSpPr>
          <p:nvPr>
            <p:ph type="sldNum" sz="quarter" idx="12"/>
          </p:nvPr>
        </p:nvSpPr>
        <p:spPr/>
        <p:txBody>
          <a:bodyPr/>
          <a:lstStyle/>
          <a:p>
            <a:fld id="{92F76575-65E0-4A5F-91DB-23C90127F80F}" type="slidenum">
              <a:rPr lang="es-MX" smtClean="0"/>
              <a:t>‹Nº›</a:t>
            </a:fld>
            <a:endParaRPr lang="es-MX"/>
          </a:p>
        </p:txBody>
      </p:sp>
    </p:spTree>
    <p:extLst>
      <p:ext uri="{BB962C8B-B14F-4D97-AF65-F5344CB8AC3E}">
        <p14:creationId xmlns:p14="http://schemas.microsoft.com/office/powerpoint/2010/main" val="3987035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C79672-7F60-9E57-968E-3F8C899E31A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C9BE5DDC-F21A-1DC3-9305-C863F2761555}"/>
              </a:ext>
            </a:extLst>
          </p:cNvPr>
          <p:cNvSpPr>
            <a:spLocks noGrp="1"/>
          </p:cNvSpPr>
          <p:nvPr>
            <p:ph type="dt" sz="half" idx="10"/>
          </p:nvPr>
        </p:nvSpPr>
        <p:spPr/>
        <p:txBody>
          <a:bodyPr/>
          <a:lstStyle/>
          <a:p>
            <a:fld id="{C7E83BCB-A072-41DA-8486-4F26ED294C06}" type="datetimeFigureOut">
              <a:rPr lang="es-MX" smtClean="0"/>
              <a:t>17/04/2024</a:t>
            </a:fld>
            <a:endParaRPr lang="es-MX"/>
          </a:p>
        </p:txBody>
      </p:sp>
      <p:sp>
        <p:nvSpPr>
          <p:cNvPr id="4" name="Marcador de pie de página 3">
            <a:extLst>
              <a:ext uri="{FF2B5EF4-FFF2-40B4-BE49-F238E27FC236}">
                <a16:creationId xmlns:a16="http://schemas.microsoft.com/office/drawing/2014/main" id="{EFE04DAF-98EA-0378-E737-C242E399D396}"/>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96A9E990-00AC-23E7-7656-C75C824B0ED6}"/>
              </a:ext>
            </a:extLst>
          </p:cNvPr>
          <p:cNvSpPr>
            <a:spLocks noGrp="1"/>
          </p:cNvSpPr>
          <p:nvPr>
            <p:ph type="sldNum" sz="quarter" idx="12"/>
          </p:nvPr>
        </p:nvSpPr>
        <p:spPr/>
        <p:txBody>
          <a:bodyPr/>
          <a:lstStyle/>
          <a:p>
            <a:fld id="{92F76575-65E0-4A5F-91DB-23C90127F80F}" type="slidenum">
              <a:rPr lang="es-MX" smtClean="0"/>
              <a:t>‹Nº›</a:t>
            </a:fld>
            <a:endParaRPr lang="es-MX"/>
          </a:p>
        </p:txBody>
      </p:sp>
    </p:spTree>
    <p:extLst>
      <p:ext uri="{BB962C8B-B14F-4D97-AF65-F5344CB8AC3E}">
        <p14:creationId xmlns:p14="http://schemas.microsoft.com/office/powerpoint/2010/main" val="2861361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FBA84FFF-D173-8565-A963-4FDC87C00045}"/>
              </a:ext>
            </a:extLst>
          </p:cNvPr>
          <p:cNvSpPr>
            <a:spLocks noGrp="1"/>
          </p:cNvSpPr>
          <p:nvPr>
            <p:ph type="dt" sz="half" idx="10"/>
          </p:nvPr>
        </p:nvSpPr>
        <p:spPr/>
        <p:txBody>
          <a:bodyPr/>
          <a:lstStyle/>
          <a:p>
            <a:fld id="{C7E83BCB-A072-41DA-8486-4F26ED294C06}" type="datetimeFigureOut">
              <a:rPr lang="es-MX" smtClean="0"/>
              <a:t>17/04/2024</a:t>
            </a:fld>
            <a:endParaRPr lang="es-MX"/>
          </a:p>
        </p:txBody>
      </p:sp>
      <p:sp>
        <p:nvSpPr>
          <p:cNvPr id="3" name="Marcador de pie de página 2">
            <a:extLst>
              <a:ext uri="{FF2B5EF4-FFF2-40B4-BE49-F238E27FC236}">
                <a16:creationId xmlns:a16="http://schemas.microsoft.com/office/drawing/2014/main" id="{B3DF3ACD-0C08-8FD7-A6BE-149F45FAB98F}"/>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A83F0C4A-400F-CB49-669A-E9C46C59F144}"/>
              </a:ext>
            </a:extLst>
          </p:cNvPr>
          <p:cNvSpPr>
            <a:spLocks noGrp="1"/>
          </p:cNvSpPr>
          <p:nvPr>
            <p:ph type="sldNum" sz="quarter" idx="12"/>
          </p:nvPr>
        </p:nvSpPr>
        <p:spPr/>
        <p:txBody>
          <a:bodyPr/>
          <a:lstStyle/>
          <a:p>
            <a:fld id="{92F76575-65E0-4A5F-91DB-23C90127F80F}" type="slidenum">
              <a:rPr lang="es-MX" smtClean="0"/>
              <a:t>‹Nº›</a:t>
            </a:fld>
            <a:endParaRPr lang="es-MX"/>
          </a:p>
        </p:txBody>
      </p:sp>
    </p:spTree>
    <p:extLst>
      <p:ext uri="{BB962C8B-B14F-4D97-AF65-F5344CB8AC3E}">
        <p14:creationId xmlns:p14="http://schemas.microsoft.com/office/powerpoint/2010/main" val="1498709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3F49C3-27D2-3458-F891-C79E7CED7BC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19E184F3-3B34-99BC-8809-CD10193C1B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70A5B0C3-444A-DC2B-E2CA-291EEBCEFB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8DA9BF7-679A-3CFA-FFD5-3CCF1D17637A}"/>
              </a:ext>
            </a:extLst>
          </p:cNvPr>
          <p:cNvSpPr>
            <a:spLocks noGrp="1"/>
          </p:cNvSpPr>
          <p:nvPr>
            <p:ph type="dt" sz="half" idx="10"/>
          </p:nvPr>
        </p:nvSpPr>
        <p:spPr/>
        <p:txBody>
          <a:bodyPr/>
          <a:lstStyle/>
          <a:p>
            <a:fld id="{C7E83BCB-A072-41DA-8486-4F26ED294C06}" type="datetimeFigureOut">
              <a:rPr lang="es-MX" smtClean="0"/>
              <a:t>17/04/2024</a:t>
            </a:fld>
            <a:endParaRPr lang="es-MX"/>
          </a:p>
        </p:txBody>
      </p:sp>
      <p:sp>
        <p:nvSpPr>
          <p:cNvPr id="6" name="Marcador de pie de página 5">
            <a:extLst>
              <a:ext uri="{FF2B5EF4-FFF2-40B4-BE49-F238E27FC236}">
                <a16:creationId xmlns:a16="http://schemas.microsoft.com/office/drawing/2014/main" id="{48F8BDC9-C42E-6D54-B92A-6E0EA67B8C4D}"/>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C63C854-A4C8-C1C6-04B6-CC12D9FBF1AB}"/>
              </a:ext>
            </a:extLst>
          </p:cNvPr>
          <p:cNvSpPr>
            <a:spLocks noGrp="1"/>
          </p:cNvSpPr>
          <p:nvPr>
            <p:ph type="sldNum" sz="quarter" idx="12"/>
          </p:nvPr>
        </p:nvSpPr>
        <p:spPr/>
        <p:txBody>
          <a:bodyPr/>
          <a:lstStyle/>
          <a:p>
            <a:fld id="{92F76575-65E0-4A5F-91DB-23C90127F80F}" type="slidenum">
              <a:rPr lang="es-MX" smtClean="0"/>
              <a:t>‹Nº›</a:t>
            </a:fld>
            <a:endParaRPr lang="es-MX"/>
          </a:p>
        </p:txBody>
      </p:sp>
    </p:spTree>
    <p:extLst>
      <p:ext uri="{BB962C8B-B14F-4D97-AF65-F5344CB8AC3E}">
        <p14:creationId xmlns:p14="http://schemas.microsoft.com/office/powerpoint/2010/main" val="3052694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6F1EED-CE92-8F35-EED1-CD3F4F2389F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FC764CA8-73A8-0866-A411-7E15D3CAC8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A986142E-AFD3-9AD0-69EC-4913E8BAA4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68BA68E-73A3-68D2-5C38-01AC54DE27C1}"/>
              </a:ext>
            </a:extLst>
          </p:cNvPr>
          <p:cNvSpPr>
            <a:spLocks noGrp="1"/>
          </p:cNvSpPr>
          <p:nvPr>
            <p:ph type="dt" sz="half" idx="10"/>
          </p:nvPr>
        </p:nvSpPr>
        <p:spPr/>
        <p:txBody>
          <a:bodyPr/>
          <a:lstStyle/>
          <a:p>
            <a:fld id="{C7E83BCB-A072-41DA-8486-4F26ED294C06}" type="datetimeFigureOut">
              <a:rPr lang="es-MX" smtClean="0"/>
              <a:t>17/04/2024</a:t>
            </a:fld>
            <a:endParaRPr lang="es-MX"/>
          </a:p>
        </p:txBody>
      </p:sp>
      <p:sp>
        <p:nvSpPr>
          <p:cNvPr id="6" name="Marcador de pie de página 5">
            <a:extLst>
              <a:ext uri="{FF2B5EF4-FFF2-40B4-BE49-F238E27FC236}">
                <a16:creationId xmlns:a16="http://schemas.microsoft.com/office/drawing/2014/main" id="{9E866270-A79A-F2B5-5589-CA5AE9795EEC}"/>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9A5382C-63F1-272F-16FB-9843BD27B36B}"/>
              </a:ext>
            </a:extLst>
          </p:cNvPr>
          <p:cNvSpPr>
            <a:spLocks noGrp="1"/>
          </p:cNvSpPr>
          <p:nvPr>
            <p:ph type="sldNum" sz="quarter" idx="12"/>
          </p:nvPr>
        </p:nvSpPr>
        <p:spPr/>
        <p:txBody>
          <a:bodyPr/>
          <a:lstStyle/>
          <a:p>
            <a:fld id="{92F76575-65E0-4A5F-91DB-23C90127F80F}" type="slidenum">
              <a:rPr lang="es-MX" smtClean="0"/>
              <a:t>‹Nº›</a:t>
            </a:fld>
            <a:endParaRPr lang="es-MX"/>
          </a:p>
        </p:txBody>
      </p:sp>
    </p:spTree>
    <p:extLst>
      <p:ext uri="{BB962C8B-B14F-4D97-AF65-F5344CB8AC3E}">
        <p14:creationId xmlns:p14="http://schemas.microsoft.com/office/powerpoint/2010/main" val="3767744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390421C-C133-20E8-E57F-CA21FA5EBD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880633F-8B45-DC98-0E23-CA509649D5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063482D8-5F8B-F462-9937-275408E218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E83BCB-A072-41DA-8486-4F26ED294C06}" type="datetimeFigureOut">
              <a:rPr lang="es-MX" smtClean="0"/>
              <a:t>17/04/2024</a:t>
            </a:fld>
            <a:endParaRPr lang="es-MX"/>
          </a:p>
        </p:txBody>
      </p:sp>
      <p:sp>
        <p:nvSpPr>
          <p:cNvPr id="5" name="Marcador de pie de página 4">
            <a:extLst>
              <a:ext uri="{FF2B5EF4-FFF2-40B4-BE49-F238E27FC236}">
                <a16:creationId xmlns:a16="http://schemas.microsoft.com/office/drawing/2014/main" id="{343AE83F-98E6-0BCF-BDFF-202CC52365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D8E43208-C089-899A-B00D-FD85BCC312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F76575-65E0-4A5F-91DB-23C90127F80F}" type="slidenum">
              <a:rPr lang="es-MX" smtClean="0"/>
              <a:t>‹Nº›</a:t>
            </a:fld>
            <a:endParaRPr lang="es-MX"/>
          </a:p>
        </p:txBody>
      </p:sp>
    </p:spTree>
    <p:extLst>
      <p:ext uri="{BB962C8B-B14F-4D97-AF65-F5344CB8AC3E}">
        <p14:creationId xmlns:p14="http://schemas.microsoft.com/office/powerpoint/2010/main" val="15693747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62EF90-A954-80FC-C54A-66D0F8D48B12}"/>
              </a:ext>
            </a:extLst>
          </p:cNvPr>
          <p:cNvSpPr>
            <a:spLocks noGrp="1"/>
          </p:cNvSpPr>
          <p:nvPr>
            <p:ph type="ctrTitle"/>
          </p:nvPr>
        </p:nvSpPr>
        <p:spPr/>
        <p:txBody>
          <a:bodyPr/>
          <a:lstStyle/>
          <a:p>
            <a:r>
              <a:rPr lang="es-MX" dirty="0"/>
              <a:t>Casos y criterios de contabilidad aduanera</a:t>
            </a:r>
          </a:p>
        </p:txBody>
      </p:sp>
      <p:sp>
        <p:nvSpPr>
          <p:cNvPr id="3" name="Subtítulo 2">
            <a:extLst>
              <a:ext uri="{FF2B5EF4-FFF2-40B4-BE49-F238E27FC236}">
                <a16:creationId xmlns:a16="http://schemas.microsoft.com/office/drawing/2014/main" id="{EC7695FF-8910-F346-631E-5F858320384B}"/>
              </a:ext>
            </a:extLst>
          </p:cNvPr>
          <p:cNvSpPr>
            <a:spLocks noGrp="1"/>
          </p:cNvSpPr>
          <p:nvPr>
            <p:ph type="subTitle" idx="1"/>
          </p:nvPr>
        </p:nvSpPr>
        <p:spPr/>
        <p:txBody>
          <a:bodyPr/>
          <a:lstStyle/>
          <a:p>
            <a:r>
              <a:rPr lang="es-MX" dirty="0"/>
              <a:t>Mtra. Monserrat Espina</a:t>
            </a:r>
          </a:p>
        </p:txBody>
      </p:sp>
    </p:spTree>
    <p:extLst>
      <p:ext uri="{BB962C8B-B14F-4D97-AF65-F5344CB8AC3E}">
        <p14:creationId xmlns:p14="http://schemas.microsoft.com/office/powerpoint/2010/main" val="367075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6D6C13-466E-EACE-7B61-76643CC106D2}"/>
              </a:ext>
            </a:extLst>
          </p:cNvPr>
          <p:cNvSpPr>
            <a:spLocks noGrp="1"/>
          </p:cNvSpPr>
          <p:nvPr>
            <p:ph type="title"/>
          </p:nvPr>
        </p:nvSpPr>
        <p:spPr/>
        <p:txBody>
          <a:bodyPr/>
          <a:lstStyle/>
          <a:p>
            <a:r>
              <a:rPr lang="es-MX" dirty="0"/>
              <a:t>Conflictos de valor en e-</a:t>
            </a:r>
            <a:r>
              <a:rPr lang="es-MX" dirty="0" err="1"/>
              <a:t>commerce</a:t>
            </a:r>
            <a:endParaRPr lang="es-MX" dirty="0"/>
          </a:p>
        </p:txBody>
      </p:sp>
      <p:sp>
        <p:nvSpPr>
          <p:cNvPr id="3" name="Marcador de contenido 2">
            <a:extLst>
              <a:ext uri="{FF2B5EF4-FFF2-40B4-BE49-F238E27FC236}">
                <a16:creationId xmlns:a16="http://schemas.microsoft.com/office/drawing/2014/main" id="{A4A0154F-FCBD-B874-40E7-C2C0C1AB03F7}"/>
              </a:ext>
            </a:extLst>
          </p:cNvPr>
          <p:cNvSpPr>
            <a:spLocks noGrp="1"/>
          </p:cNvSpPr>
          <p:nvPr>
            <p:ph idx="1"/>
          </p:nvPr>
        </p:nvSpPr>
        <p:spPr/>
        <p:txBody>
          <a:bodyPr/>
          <a:lstStyle/>
          <a:p>
            <a:r>
              <a:rPr lang="es-MX" dirty="0"/>
              <a:t>Importación 2 esquemas:</a:t>
            </a:r>
          </a:p>
          <a:p>
            <a:pPr>
              <a:buFontTx/>
              <a:buChar char="-"/>
            </a:pPr>
            <a:r>
              <a:rPr lang="es-MX" dirty="0"/>
              <a:t>Procedimiento simplificado</a:t>
            </a:r>
          </a:p>
          <a:p>
            <a:pPr marL="0" indent="0">
              <a:buNone/>
            </a:pPr>
            <a:r>
              <a:rPr lang="es-MX" dirty="0"/>
              <a:t>EMP</a:t>
            </a:r>
          </a:p>
          <a:p>
            <a:pPr>
              <a:buFontTx/>
              <a:buChar char="-"/>
            </a:pPr>
            <a:r>
              <a:rPr lang="es-MX" dirty="0"/>
              <a:t>Procedimiento final</a:t>
            </a:r>
          </a:p>
          <a:p>
            <a:pPr marL="0" indent="0">
              <a:buNone/>
            </a:pPr>
            <a:r>
              <a:rPr lang="es-MX" dirty="0"/>
              <a:t>Empresa importadora es la misma de la plataforma e-</a:t>
            </a:r>
            <a:r>
              <a:rPr lang="es-MX" dirty="0" err="1"/>
              <a:t>commerce</a:t>
            </a:r>
            <a:endParaRPr lang="es-MX" dirty="0"/>
          </a:p>
        </p:txBody>
      </p:sp>
    </p:spTree>
    <p:extLst>
      <p:ext uri="{BB962C8B-B14F-4D97-AF65-F5344CB8AC3E}">
        <p14:creationId xmlns:p14="http://schemas.microsoft.com/office/powerpoint/2010/main" val="4236023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654080-138B-8D52-D2E0-FA28C6A9B1B0}"/>
              </a:ext>
            </a:extLst>
          </p:cNvPr>
          <p:cNvSpPr>
            <a:spLocks noGrp="1"/>
          </p:cNvSpPr>
          <p:nvPr>
            <p:ph type="title"/>
          </p:nvPr>
        </p:nvSpPr>
        <p:spPr/>
        <p:txBody>
          <a:bodyPr/>
          <a:lstStyle/>
          <a:p>
            <a:r>
              <a:rPr lang="es-MX" dirty="0"/>
              <a:t>Problemas de expediente-despacho simplificado</a:t>
            </a:r>
          </a:p>
        </p:txBody>
      </p:sp>
      <p:sp>
        <p:nvSpPr>
          <p:cNvPr id="3" name="Marcador de contenido 2">
            <a:extLst>
              <a:ext uri="{FF2B5EF4-FFF2-40B4-BE49-F238E27FC236}">
                <a16:creationId xmlns:a16="http://schemas.microsoft.com/office/drawing/2014/main" id="{4A43AC1A-C336-C43F-CFCA-7E3533D7728B}"/>
              </a:ext>
            </a:extLst>
          </p:cNvPr>
          <p:cNvSpPr>
            <a:spLocks noGrp="1"/>
          </p:cNvSpPr>
          <p:nvPr>
            <p:ph idx="1"/>
          </p:nvPr>
        </p:nvSpPr>
        <p:spPr/>
        <p:txBody>
          <a:bodyPr/>
          <a:lstStyle/>
          <a:p>
            <a:r>
              <a:rPr lang="es-MX" dirty="0"/>
              <a:t>¿Cómo es la compra venta en el e-</a:t>
            </a:r>
            <a:r>
              <a:rPr lang="es-MX" dirty="0" err="1"/>
              <a:t>commerce</a:t>
            </a:r>
            <a:r>
              <a:rPr lang="es-MX" dirty="0"/>
              <a:t>?</a:t>
            </a:r>
          </a:p>
          <a:p>
            <a:pPr marL="0" indent="0">
              <a:buNone/>
            </a:pPr>
            <a:endParaRPr lang="es-MX" dirty="0"/>
          </a:p>
        </p:txBody>
      </p:sp>
      <p:pic>
        <p:nvPicPr>
          <p:cNvPr id="5" name="Imagen 4">
            <a:extLst>
              <a:ext uri="{FF2B5EF4-FFF2-40B4-BE49-F238E27FC236}">
                <a16:creationId xmlns:a16="http://schemas.microsoft.com/office/drawing/2014/main" id="{112BD5DA-F3EF-FE6C-14D0-C121722B0385}"/>
              </a:ext>
            </a:extLst>
          </p:cNvPr>
          <p:cNvPicPr>
            <a:picLocks noChangeAspect="1"/>
          </p:cNvPicPr>
          <p:nvPr/>
        </p:nvPicPr>
        <p:blipFill rotWithShape="1">
          <a:blip r:embed="rId2"/>
          <a:srcRect t="13521" r="1462" b="9910"/>
          <a:stretch/>
        </p:blipFill>
        <p:spPr>
          <a:xfrm>
            <a:off x="505621" y="2453519"/>
            <a:ext cx="5008914" cy="2090346"/>
          </a:xfrm>
          <a:prstGeom prst="rect">
            <a:avLst/>
          </a:prstGeom>
        </p:spPr>
      </p:pic>
      <p:pic>
        <p:nvPicPr>
          <p:cNvPr id="7" name="Imagen 6">
            <a:extLst>
              <a:ext uri="{FF2B5EF4-FFF2-40B4-BE49-F238E27FC236}">
                <a16:creationId xmlns:a16="http://schemas.microsoft.com/office/drawing/2014/main" id="{E6A1F525-6B84-28E5-7A5F-6148F9FCC202}"/>
              </a:ext>
            </a:extLst>
          </p:cNvPr>
          <p:cNvPicPr>
            <a:picLocks noChangeAspect="1"/>
          </p:cNvPicPr>
          <p:nvPr/>
        </p:nvPicPr>
        <p:blipFill rotWithShape="1">
          <a:blip r:embed="rId3"/>
          <a:srcRect l="4500" t="29529" r="2385" b="18754"/>
          <a:stretch/>
        </p:blipFill>
        <p:spPr>
          <a:xfrm>
            <a:off x="182946" y="4543865"/>
            <a:ext cx="6362706" cy="2090345"/>
          </a:xfrm>
          <a:prstGeom prst="rect">
            <a:avLst/>
          </a:prstGeom>
        </p:spPr>
      </p:pic>
      <p:pic>
        <p:nvPicPr>
          <p:cNvPr id="9" name="Imagen 8">
            <a:extLst>
              <a:ext uri="{FF2B5EF4-FFF2-40B4-BE49-F238E27FC236}">
                <a16:creationId xmlns:a16="http://schemas.microsoft.com/office/drawing/2014/main" id="{EA60B58E-9617-569A-4657-92551C7D0661}"/>
              </a:ext>
            </a:extLst>
          </p:cNvPr>
          <p:cNvPicPr>
            <a:picLocks noChangeAspect="1"/>
          </p:cNvPicPr>
          <p:nvPr/>
        </p:nvPicPr>
        <p:blipFill rotWithShape="1">
          <a:blip r:embed="rId4"/>
          <a:srcRect l="64385" t="20909" r="6875" b="35993"/>
          <a:stretch/>
        </p:blipFill>
        <p:spPr>
          <a:xfrm>
            <a:off x="7197712" y="2284707"/>
            <a:ext cx="3504028" cy="2954215"/>
          </a:xfrm>
          <a:prstGeom prst="rect">
            <a:avLst/>
          </a:prstGeom>
        </p:spPr>
      </p:pic>
    </p:spTree>
    <p:extLst>
      <p:ext uri="{BB962C8B-B14F-4D97-AF65-F5344CB8AC3E}">
        <p14:creationId xmlns:p14="http://schemas.microsoft.com/office/powerpoint/2010/main" val="3931574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72EEF6-0C1B-5737-5FD4-845B0A342AAE}"/>
              </a:ext>
            </a:extLst>
          </p:cNvPr>
          <p:cNvSpPr>
            <a:spLocks noGrp="1"/>
          </p:cNvSpPr>
          <p:nvPr>
            <p:ph type="title"/>
          </p:nvPr>
        </p:nvSpPr>
        <p:spPr/>
        <p:txBody>
          <a:bodyPr/>
          <a:lstStyle/>
          <a:p>
            <a:r>
              <a:rPr lang="es-MX" dirty="0"/>
              <a:t>Regla 3.7.5</a:t>
            </a:r>
          </a:p>
        </p:txBody>
      </p:sp>
      <p:sp>
        <p:nvSpPr>
          <p:cNvPr id="3" name="Marcador de contenido 2">
            <a:extLst>
              <a:ext uri="{FF2B5EF4-FFF2-40B4-BE49-F238E27FC236}">
                <a16:creationId xmlns:a16="http://schemas.microsoft.com/office/drawing/2014/main" id="{CE994647-FE78-1259-FA14-FFA8EB40B168}"/>
              </a:ext>
            </a:extLst>
          </p:cNvPr>
          <p:cNvSpPr>
            <a:spLocks noGrp="1"/>
          </p:cNvSpPr>
          <p:nvPr>
            <p:ph idx="1"/>
          </p:nvPr>
        </p:nvSpPr>
        <p:spPr/>
        <p:txBody>
          <a:bodyPr>
            <a:normAutofit lnSpcReduction="10000"/>
          </a:bodyPr>
          <a:lstStyle/>
          <a:p>
            <a:r>
              <a:rPr lang="es-MX" dirty="0"/>
              <a:t>Para los efectos de los artículos 20, fracción VII, 36, 36-A, 43, 59, último párrafo, 81 y 88 de la Ley, en relación con el artículo 240 del Reglamento, la Empresa de mensajería y paquetería que cuente con el registro a que se refiere la regla 3.7.3.Ley Aduanera, interesada en efectuar el despacho de las mercancías por ella transportada, estará a lo siguiente:</a:t>
            </a:r>
          </a:p>
          <a:p>
            <a:endParaRPr lang="es-MX" dirty="0"/>
          </a:p>
          <a:p>
            <a:r>
              <a:rPr lang="es-MX" dirty="0"/>
              <a:t>I. Cuando el valor en aduana de las mercancías no exceda de 2,500 (dos mil quinientos) dólares de los Estados Unidos de América o su equivalente en moneda nacional o extranjera, por destinatario o consignatario tratándose de importación.</a:t>
            </a:r>
          </a:p>
        </p:txBody>
      </p:sp>
    </p:spTree>
    <p:extLst>
      <p:ext uri="{BB962C8B-B14F-4D97-AF65-F5344CB8AC3E}">
        <p14:creationId xmlns:p14="http://schemas.microsoft.com/office/powerpoint/2010/main" val="3875644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031952-F612-5DCE-3DBD-3B3DAC3622C0}"/>
              </a:ext>
            </a:extLst>
          </p:cNvPr>
          <p:cNvSpPr>
            <a:spLocks noGrp="1"/>
          </p:cNvSpPr>
          <p:nvPr>
            <p:ph type="title"/>
          </p:nvPr>
        </p:nvSpPr>
        <p:spPr/>
        <p:txBody>
          <a:bodyPr/>
          <a:lstStyle/>
          <a:p>
            <a:r>
              <a:rPr lang="es-MX" dirty="0"/>
              <a:t>Panorama general</a:t>
            </a:r>
          </a:p>
        </p:txBody>
      </p:sp>
      <p:sp>
        <p:nvSpPr>
          <p:cNvPr id="3" name="Marcador de contenido 2">
            <a:extLst>
              <a:ext uri="{FF2B5EF4-FFF2-40B4-BE49-F238E27FC236}">
                <a16:creationId xmlns:a16="http://schemas.microsoft.com/office/drawing/2014/main" id="{15004CD5-EE5C-F362-4445-C265DAD53205}"/>
              </a:ext>
            </a:extLst>
          </p:cNvPr>
          <p:cNvSpPr>
            <a:spLocks noGrp="1"/>
          </p:cNvSpPr>
          <p:nvPr>
            <p:ph idx="1"/>
          </p:nvPr>
        </p:nvSpPr>
        <p:spPr/>
        <p:txBody>
          <a:bodyPr/>
          <a:lstStyle/>
          <a:p>
            <a:r>
              <a:rPr lang="es-MX" dirty="0"/>
              <a:t>Se tramita un pedimento global T1.</a:t>
            </a:r>
          </a:p>
          <a:p>
            <a:r>
              <a:rPr lang="es-MX" dirty="0"/>
              <a:t>Se cumplen con la </a:t>
            </a:r>
            <a:r>
              <a:rPr lang="es-MX" dirty="0" err="1"/>
              <a:t>RyRNA</a:t>
            </a:r>
            <a:r>
              <a:rPr lang="es-MX" dirty="0"/>
              <a:t>, con excepción de </a:t>
            </a:r>
            <a:r>
              <a:rPr lang="es-MX" dirty="0" err="1"/>
              <a:t>NOM´s</a:t>
            </a:r>
            <a:endParaRPr lang="es-MX" dirty="0"/>
          </a:p>
          <a:p>
            <a:r>
              <a:rPr lang="es-MX" dirty="0"/>
              <a:t>Se determinan las contribuciones (c) Determinar las contribuciones que se causen con motivo de la importación de mercancías a que se refiere la presente fracción de conformidad con lo señalado en las reglas 3.7.6. o 3.7.35., según corresponda.)</a:t>
            </a:r>
          </a:p>
          <a:p>
            <a:r>
              <a:rPr lang="es-MX" dirty="0"/>
              <a:t>No requiere padrón de importadores</a:t>
            </a:r>
          </a:p>
          <a:p>
            <a:r>
              <a:rPr lang="es-MX" dirty="0"/>
              <a:t>No se está obligado a tener un expediente de comercio exterior</a:t>
            </a:r>
          </a:p>
        </p:txBody>
      </p:sp>
    </p:spTree>
    <p:extLst>
      <p:ext uri="{BB962C8B-B14F-4D97-AF65-F5344CB8AC3E}">
        <p14:creationId xmlns:p14="http://schemas.microsoft.com/office/powerpoint/2010/main" val="4093816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2BF532-3C93-6B9E-15F8-327DFC0B3789}"/>
              </a:ext>
            </a:extLst>
          </p:cNvPr>
          <p:cNvSpPr>
            <a:spLocks noGrp="1"/>
          </p:cNvSpPr>
          <p:nvPr>
            <p:ph type="title"/>
          </p:nvPr>
        </p:nvSpPr>
        <p:spPr/>
        <p:txBody>
          <a:bodyPr/>
          <a:lstStyle/>
          <a:p>
            <a:r>
              <a:rPr lang="es-MX" dirty="0"/>
              <a:t>Tasas globales</a:t>
            </a:r>
          </a:p>
        </p:txBody>
      </p:sp>
      <p:sp>
        <p:nvSpPr>
          <p:cNvPr id="3" name="Marcador de contenido 2">
            <a:extLst>
              <a:ext uri="{FF2B5EF4-FFF2-40B4-BE49-F238E27FC236}">
                <a16:creationId xmlns:a16="http://schemas.microsoft.com/office/drawing/2014/main" id="{7DE1397C-B73B-4D25-7644-170E6AA07EC1}"/>
              </a:ext>
            </a:extLst>
          </p:cNvPr>
          <p:cNvSpPr>
            <a:spLocks noGrp="1"/>
          </p:cNvSpPr>
          <p:nvPr>
            <p:ph idx="1"/>
          </p:nvPr>
        </p:nvSpPr>
        <p:spPr>
          <a:xfrm>
            <a:off x="281354" y="1364566"/>
            <a:ext cx="11690252" cy="5261317"/>
          </a:xfrm>
        </p:spPr>
        <p:txBody>
          <a:bodyPr>
            <a:normAutofit fontScale="92500" lnSpcReduction="10000"/>
          </a:bodyPr>
          <a:lstStyle/>
          <a:p>
            <a:r>
              <a:rPr lang="es-MX" sz="1800" dirty="0"/>
              <a:t>I.	Tratándose de mercancías cuyo valor en aduana no exceda de 50 (cincuenta) dólares de los Estados Unidos de América o su equivalente en moneda nacional o extranjera se podrá optar por efectuar el despacho de las mercancías sin el pago del IGI y del IVA , siempre que las mismas:</a:t>
            </a:r>
          </a:p>
          <a:p>
            <a:r>
              <a:rPr lang="es-MX" sz="1800" dirty="0"/>
              <a:t>    a) Se encuentren amparadas con una guía aérea o conocimiento de embarque y el valor consignado en éstos no exceda al monto señalado en la presente fracción,</a:t>
            </a:r>
          </a:p>
          <a:p>
            <a:r>
              <a:rPr lang="es-MX" sz="1800" dirty="0"/>
              <a:t>    b) No se encuentren sujetas al cumplimiento de regulaciones y restricciones no arancelarias, y</a:t>
            </a:r>
          </a:p>
          <a:p>
            <a:r>
              <a:rPr lang="es-MX" sz="1800" dirty="0"/>
              <a:t>    c) Se pague la cuota del DTA, establecida en el artículo 49Ley Federal de Derechos, fracción IV de la LFD.</a:t>
            </a:r>
          </a:p>
          <a:p>
            <a:r>
              <a:rPr lang="es-MX" sz="1800" dirty="0"/>
              <a:t>II.	Tratándose de mercancías cuyo valor en aduana no exceda de 1,000 (mil) dólares de los Estados Unidos de América o su equivalente en moneda nacional o extranjera, se podrá aplicar al valor de las mismas una tasa global del 19%.</a:t>
            </a:r>
          </a:p>
          <a:p>
            <a:r>
              <a:rPr lang="es-MX" sz="1800" dirty="0"/>
              <a:t>III.	Tratándose de mercancías cuyo valor en aduana sea superior a 1,000 (mil) dólares de los Estados Unidos de América o su equivalente en moneda nacional o extranjera, se podrá aplicar al valor de las mercancías una tasa global del 20%.</a:t>
            </a:r>
          </a:p>
          <a:p>
            <a:r>
              <a:rPr lang="es-MX" sz="1800" dirty="0"/>
              <a:t>IV.	Para los efectos del artículo 7.8 (1)T-MEC, inciso f), </a:t>
            </a:r>
            <a:r>
              <a:rPr lang="es-MX" sz="1800" dirty="0" err="1"/>
              <a:t>sub-párrafo</a:t>
            </a:r>
            <a:r>
              <a:rPr lang="es-MX" sz="1800" dirty="0"/>
              <a:t> (</a:t>
            </a:r>
            <a:r>
              <a:rPr lang="es-MX" sz="1800" dirty="0" err="1"/>
              <a:t>ii</a:t>
            </a:r>
            <a:r>
              <a:rPr lang="es-MX" sz="1800" dirty="0"/>
              <a:t>) del T-MEC, se podrá optar por aplicar una tasa del 17% tratándose de mercancía que provenga de alguno de los países Parte de dicho tratado, cuyo valor sea superior a 50 (cincuenta) dólares de los Estados Unidos de América o su equivalente en moneda nacional o extranjera y no exceda de 117 (ciento diecisiete) dólares de los Estados Unidos de América o su equivalente en moneda nacional o extranjera, siempre que:</a:t>
            </a:r>
          </a:p>
          <a:p>
            <a:r>
              <a:rPr lang="es-MX" sz="1800" dirty="0"/>
              <a:t>    a) Se encuentren amparadas con una guía aérea o conocimiento de embarque, en el que se consigne el valor mencionado en el párrafo anterior.</a:t>
            </a:r>
          </a:p>
          <a:p>
            <a:r>
              <a:rPr lang="es-MX" sz="1800" dirty="0"/>
              <a:t>    b) No se encuentren sujetas al cumplimiento de regulaciones y restricciones no arancelarias.</a:t>
            </a:r>
          </a:p>
        </p:txBody>
      </p:sp>
    </p:spTree>
    <p:extLst>
      <p:ext uri="{BB962C8B-B14F-4D97-AF65-F5344CB8AC3E}">
        <p14:creationId xmlns:p14="http://schemas.microsoft.com/office/powerpoint/2010/main" val="3060914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68782F-26F9-D718-51C0-F17083CB1BF4}"/>
              </a:ext>
            </a:extLst>
          </p:cNvPr>
          <p:cNvSpPr>
            <a:spLocks noGrp="1"/>
          </p:cNvSpPr>
          <p:nvPr>
            <p:ph type="title"/>
          </p:nvPr>
        </p:nvSpPr>
        <p:spPr/>
        <p:txBody>
          <a:bodyPr/>
          <a:lstStyle/>
          <a:p>
            <a:r>
              <a:rPr lang="es-MX" dirty="0"/>
              <a:t>¿Qué problemas hay con el valor?</a:t>
            </a:r>
          </a:p>
        </p:txBody>
      </p:sp>
      <p:sp>
        <p:nvSpPr>
          <p:cNvPr id="3" name="Marcador de contenido 2">
            <a:extLst>
              <a:ext uri="{FF2B5EF4-FFF2-40B4-BE49-F238E27FC236}">
                <a16:creationId xmlns:a16="http://schemas.microsoft.com/office/drawing/2014/main" id="{D4BA1CEA-DA3E-7B67-CC73-776E444EB495}"/>
              </a:ext>
            </a:extLst>
          </p:cNvPr>
          <p:cNvSpPr>
            <a:spLocks noGrp="1"/>
          </p:cNvSpPr>
          <p:nvPr>
            <p:ph idx="1"/>
          </p:nvPr>
        </p:nvSpPr>
        <p:spPr/>
        <p:txBody>
          <a:bodyPr/>
          <a:lstStyle/>
          <a:p>
            <a:r>
              <a:rPr lang="es-MX" dirty="0"/>
              <a:t>No siempre hay una factura, hay un comprobante de pago, pero no siempre se tiene una factura.</a:t>
            </a:r>
          </a:p>
          <a:p>
            <a:r>
              <a:rPr lang="es-MX" dirty="0"/>
              <a:t>¿Cómo se va a determinar el correcto valor de la mercancía, para efectos de pago de contribuciones?</a:t>
            </a:r>
          </a:p>
          <a:p>
            <a:r>
              <a:rPr lang="es-MX" dirty="0"/>
              <a:t>3.7.6 Tasas globales para bebidas alcohólicas y tabaco</a:t>
            </a:r>
          </a:p>
          <a:p>
            <a:r>
              <a:rPr lang="es-MX" dirty="0"/>
              <a:t>3.7.35 Tasas globales</a:t>
            </a:r>
          </a:p>
          <a:p>
            <a:endParaRPr lang="es-MX" dirty="0"/>
          </a:p>
        </p:txBody>
      </p:sp>
    </p:spTree>
    <p:extLst>
      <p:ext uri="{BB962C8B-B14F-4D97-AF65-F5344CB8AC3E}">
        <p14:creationId xmlns:p14="http://schemas.microsoft.com/office/powerpoint/2010/main" val="4257202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F3DB0B-B8E6-4920-4DC8-7081FF09653B}"/>
              </a:ext>
            </a:extLst>
          </p:cNvPr>
          <p:cNvSpPr>
            <a:spLocks noGrp="1"/>
          </p:cNvSpPr>
          <p:nvPr>
            <p:ph type="title"/>
          </p:nvPr>
        </p:nvSpPr>
        <p:spPr/>
        <p:txBody>
          <a:bodyPr/>
          <a:lstStyle/>
          <a:p>
            <a:r>
              <a:rPr lang="es-MX" dirty="0"/>
              <a:t>Problemas de valor</a:t>
            </a:r>
          </a:p>
        </p:txBody>
      </p:sp>
      <p:sp>
        <p:nvSpPr>
          <p:cNvPr id="3" name="Marcador de contenido 2">
            <a:extLst>
              <a:ext uri="{FF2B5EF4-FFF2-40B4-BE49-F238E27FC236}">
                <a16:creationId xmlns:a16="http://schemas.microsoft.com/office/drawing/2014/main" id="{06651E83-D1C3-9FF8-23B0-BFE470ADFD2C}"/>
              </a:ext>
            </a:extLst>
          </p:cNvPr>
          <p:cNvSpPr>
            <a:spLocks noGrp="1"/>
          </p:cNvSpPr>
          <p:nvPr>
            <p:ph idx="1"/>
          </p:nvPr>
        </p:nvSpPr>
        <p:spPr/>
        <p:txBody>
          <a:bodyPr>
            <a:normAutofit fontScale="92500" lnSpcReduction="20000"/>
          </a:bodyPr>
          <a:lstStyle/>
          <a:p>
            <a:r>
              <a:rPr lang="es-MX" dirty="0"/>
              <a:t>No tenemos un valor confiable.</a:t>
            </a:r>
          </a:p>
          <a:p>
            <a:r>
              <a:rPr lang="es-MX" dirty="0"/>
              <a:t>La propia autoridad presume que hay un tema de subvaluación</a:t>
            </a:r>
          </a:p>
          <a:p>
            <a:r>
              <a:rPr lang="es-MX" dirty="0"/>
              <a:t>Al no tener un valor confiable, las contribuciones no son correctamente determinadas y pagadas.</a:t>
            </a:r>
          </a:p>
          <a:p>
            <a:r>
              <a:rPr lang="es-MX" dirty="0"/>
              <a:t>La mayoría de las guías tienen un valor menor a 50 USD</a:t>
            </a:r>
          </a:p>
          <a:p>
            <a:r>
              <a:rPr lang="es-MX" dirty="0"/>
              <a:t>La recaudación por el e-</a:t>
            </a:r>
            <a:r>
              <a:rPr lang="es-MX" dirty="0" err="1"/>
              <a:t>commerce</a:t>
            </a:r>
            <a:r>
              <a:rPr lang="es-MX" dirty="0"/>
              <a:t> resulta no tan precisa.</a:t>
            </a:r>
          </a:p>
          <a:p>
            <a:r>
              <a:rPr lang="es-MX" dirty="0"/>
              <a:t>Incluso se puede caer en el último párrafo de la regla 3.7.5</a:t>
            </a:r>
          </a:p>
          <a:p>
            <a:r>
              <a:rPr lang="es-MX" dirty="0"/>
              <a:t>Asimismo, no podrán importarse aplicando los procedimientos de la presente regla, aquellas mercancías cuyo envío forme parte de una serie de envíos realizados o planeados con el propósito de evadir aranceles aduaneros o impuestos, o evitar cualquier regulación aplicable a los procedimientos formales de entrada.</a:t>
            </a:r>
          </a:p>
        </p:txBody>
      </p:sp>
    </p:spTree>
    <p:extLst>
      <p:ext uri="{BB962C8B-B14F-4D97-AF65-F5344CB8AC3E}">
        <p14:creationId xmlns:p14="http://schemas.microsoft.com/office/powerpoint/2010/main" val="887804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A5BDB3-68A1-2EBD-6914-3DE7A4B49A3E}"/>
              </a:ext>
            </a:extLst>
          </p:cNvPr>
          <p:cNvSpPr>
            <a:spLocks noGrp="1"/>
          </p:cNvSpPr>
          <p:nvPr>
            <p:ph type="title"/>
          </p:nvPr>
        </p:nvSpPr>
        <p:spPr/>
        <p:txBody>
          <a:bodyPr/>
          <a:lstStyle/>
          <a:p>
            <a:r>
              <a:rPr lang="es-MX" dirty="0"/>
              <a:t>Conclusiones</a:t>
            </a:r>
          </a:p>
        </p:txBody>
      </p:sp>
      <p:sp>
        <p:nvSpPr>
          <p:cNvPr id="3" name="Marcador de contenido 2">
            <a:extLst>
              <a:ext uri="{FF2B5EF4-FFF2-40B4-BE49-F238E27FC236}">
                <a16:creationId xmlns:a16="http://schemas.microsoft.com/office/drawing/2014/main" id="{743A9AAB-2FF6-C878-62C3-CF740ABF55F6}"/>
              </a:ext>
            </a:extLst>
          </p:cNvPr>
          <p:cNvSpPr>
            <a:spLocks noGrp="1"/>
          </p:cNvSpPr>
          <p:nvPr>
            <p:ph idx="1"/>
          </p:nvPr>
        </p:nvSpPr>
        <p:spPr/>
        <p:txBody>
          <a:bodyPr>
            <a:normAutofit fontScale="92500"/>
          </a:bodyPr>
          <a:lstStyle/>
          <a:p>
            <a:pPr algn="just"/>
            <a:r>
              <a:rPr lang="es-MX" sz="3200" dirty="0"/>
              <a:t>El e-</a:t>
            </a:r>
            <a:r>
              <a:rPr lang="es-MX" sz="3200" dirty="0" err="1"/>
              <a:t>commerce</a:t>
            </a:r>
            <a:r>
              <a:rPr lang="es-MX" sz="3200" dirty="0"/>
              <a:t> se ha vuelto en la forma de compraventa actual más exitosa, derivado de la pandemia de COVID-19, hubo un incremento en el comercio electrónico, lo cual permitió que se incrementara la importación y exportación de mercancías mediante empresas de mensajería y paquetería, situación que no considero que sea malo; sin embargo, a la autoridad recaudadora y controladora en el punto de entrada o salida de las mercancías, se les ha salido de control para efectos recaudatorios entre otros aspectos, pues no se cuenta con la documentación adecuada para determinar el valor de las mercancías.</a:t>
            </a:r>
          </a:p>
        </p:txBody>
      </p:sp>
    </p:spTree>
    <p:extLst>
      <p:ext uri="{BB962C8B-B14F-4D97-AF65-F5344CB8AC3E}">
        <p14:creationId xmlns:p14="http://schemas.microsoft.com/office/powerpoint/2010/main" val="273471945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901</Words>
  <Application>Microsoft Office PowerPoint</Application>
  <PresentationFormat>Panorámica</PresentationFormat>
  <Paragraphs>45</Paragraphs>
  <Slides>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Arial</vt:lpstr>
      <vt:lpstr>Calibri</vt:lpstr>
      <vt:lpstr>Calibri Light</vt:lpstr>
      <vt:lpstr>Tema de Office</vt:lpstr>
      <vt:lpstr>Casos y criterios de contabilidad aduanera</vt:lpstr>
      <vt:lpstr>Conflictos de valor en e-commerce</vt:lpstr>
      <vt:lpstr>Problemas de expediente-despacho simplificado</vt:lpstr>
      <vt:lpstr>Regla 3.7.5</vt:lpstr>
      <vt:lpstr>Panorama general</vt:lpstr>
      <vt:lpstr>Tasas globales</vt:lpstr>
      <vt:lpstr>¿Qué problemas hay con el valor?</vt:lpstr>
      <vt:lpstr>Problemas de valor</vt:lpstr>
      <vt:lpstr>Conclusiones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Casos y criterios de contabilidad aduanera</dc:title>
  <dc:creator>Monserrat Espino</dc:creator>
  <cp:lastModifiedBy>ANDRES ROHDE PONCE</cp:lastModifiedBy>
  <cp:revision>2</cp:revision>
  <dcterms:created xsi:type="dcterms:W3CDTF">2024-04-16T17:54:27Z</dcterms:created>
  <dcterms:modified xsi:type="dcterms:W3CDTF">2024-04-17T23:36:31Z</dcterms:modified>
</cp:coreProperties>
</file>