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6858000"/>
  <p:notesSz cx="6858000" cy="9144000"/>
  <p:embeddedFontLst>
    <p:embeddedFont>
      <p:font typeface="Roboto"/>
      <p:regular r:id="rId32"/>
      <p:bold r:id="rId33"/>
      <p:italic r:id="rId34"/>
      <p:boldItalic r:id="rId35"/>
    </p:embeddedFont>
    <p:embeddedFont>
      <p:font typeface="Garamond"/>
      <p:regular r:id="rId36"/>
      <p:bold r:id="rId37"/>
      <p:italic r:id="rId38"/>
      <p:boldItalic r:id="rId39"/>
    </p:embeddedFont>
    <p:embeddedFont>
      <p:font typeface="Book Antiqua"/>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16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44" roundtripDataSignature="AMtx7mgaYcjmdKBDlR+8UA1d71yr1wq4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16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BookAntiqua-regular.fntdata"/><Relationship Id="rId20" Type="http://schemas.openxmlformats.org/officeDocument/2006/relationships/slide" Target="slides/slide15.xml"/><Relationship Id="rId42" Type="http://schemas.openxmlformats.org/officeDocument/2006/relationships/font" Target="fonts/BookAntiqua-italic.fntdata"/><Relationship Id="rId41" Type="http://schemas.openxmlformats.org/officeDocument/2006/relationships/font" Target="fonts/BookAntiqua-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BookAntiqua-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Garamond-bold.fntdata"/><Relationship Id="rId14" Type="http://schemas.openxmlformats.org/officeDocument/2006/relationships/slide" Target="slides/slide9.xml"/><Relationship Id="rId36" Type="http://schemas.openxmlformats.org/officeDocument/2006/relationships/font" Target="fonts/Garamond-regular.fntdata"/><Relationship Id="rId17" Type="http://schemas.openxmlformats.org/officeDocument/2006/relationships/slide" Target="slides/slide12.xml"/><Relationship Id="rId39" Type="http://schemas.openxmlformats.org/officeDocument/2006/relationships/font" Target="fonts/Garamond-boldItalic.fntdata"/><Relationship Id="rId16" Type="http://schemas.openxmlformats.org/officeDocument/2006/relationships/slide" Target="slides/slide11.xml"/><Relationship Id="rId38" Type="http://schemas.openxmlformats.org/officeDocument/2006/relationships/font" Target="fonts/Garamon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1" Type="http://schemas.openxmlformats.org/officeDocument/2006/relationships/hyperlink" Target="https://www.unescap.org/sites/default/d8files/knowledge-products/Handbook%20FINAL%204Nov2021%28edited%29.pdf" TargetMode="External"/><Relationship Id="rId10" Type="http://schemas.openxmlformats.org/officeDocument/2006/relationships/hyperlink" Target="http://fta.mofcom.gov.cn/topic/enmacau.shtml" TargetMode="External"/><Relationship Id="rId13" Type="http://schemas.openxmlformats.org/officeDocument/2006/relationships/hyperlink" Target="http://www.sice.oas.org/trade/chl_chn/CHL_CHN_e/Labor_e.asp" TargetMode="External"/><Relationship Id="rId12" Type="http://schemas.openxmlformats.org/officeDocument/2006/relationships/hyperlink" Target="https://www.dfat.gov.au/trade/agreements/in-force/iacepa/iacepa-text/Pages/default" TargetMode="External"/><Relationship Id="rId1" Type="http://schemas.openxmlformats.org/officeDocument/2006/relationships/notesMaster" Target="../notesMasters/notesMaster1.xml"/><Relationship Id="rId2" Type="http://schemas.openxmlformats.org/officeDocument/2006/relationships/hyperlink" Target="https://www.dfat.gov.au/sites/default/files/safta-third-review-outcomes-at-a-glance.pdf" TargetMode="External"/><Relationship Id="rId3" Type="http://schemas.openxmlformats.org/officeDocument/2006/relationships/hyperlink" Target="http://fta.mofcom.gov.cn/chile/xieyi/bcyds_en.pdf" TargetMode="External"/><Relationship Id="rId4" Type="http://schemas.openxmlformats.org/officeDocument/2006/relationships/hyperlink" Target="http://fta.mofcom.gov.cn/topic/ensingapore.shtml" TargetMode="External"/><Relationship Id="rId9" Type="http://schemas.openxmlformats.org/officeDocument/2006/relationships/hyperlink" Target="http://fta.mofcom.gov.cn/topic/enhongkong.shtml" TargetMode="External"/><Relationship Id="rId15" Type="http://schemas.openxmlformats.org/officeDocument/2006/relationships/hyperlink" Target="https://thainews.prd.go.th/en/news/print_news/TCATG220412101543814" TargetMode="External"/><Relationship Id="rId14" Type="http://schemas.openxmlformats.org/officeDocument/2006/relationships/hyperlink" Target="https://thainews.prd.go.th/en/news/print_news/TCATG210712162658137" TargetMode="External"/><Relationship Id="rId17" Type="http://schemas.openxmlformats.org/officeDocument/2006/relationships/hyperlink" Target="https://thainews.prd.go.th/en/news/detail/TCATG220428134430489" TargetMode="External"/><Relationship Id="rId16" Type="http://schemas.openxmlformats.org/officeDocument/2006/relationships/hyperlink" Target="https://research.hktdc.com/en/article/ODY2MDczNTU5" TargetMode="External"/><Relationship Id="rId5" Type="http://schemas.openxmlformats.org/officeDocument/2006/relationships/hyperlink" Target="https://www.mfat.govt.nz/en/trade/free-trade-agreements/free-trade-agreements-in-force/nz-singapore-closer-economic-partnership/cep-text/" TargetMode="External"/><Relationship Id="rId6" Type="http://schemas.openxmlformats.org/officeDocument/2006/relationships/hyperlink" Target="http://fta.mofcom.gov.cn/topic/enpakistanphase.shtml" TargetMode="External"/><Relationship Id="rId18" Type="http://schemas.openxmlformats.org/officeDocument/2006/relationships/hyperlink" Target="https://www.ditpthinkthailand.com/thailand-busan-sign-mini-fta/" TargetMode="External"/><Relationship Id="rId7" Type="http://schemas.openxmlformats.org/officeDocument/2006/relationships/hyperlink" Target="http://fta.mofcom.gov.cn/list/chinakoreatwoen/chinakoreatwoennews/1/encateinfo.html" TargetMode="External"/><Relationship Id="rId8" Type="http://schemas.openxmlformats.org/officeDocument/2006/relationships/hyperlink" Target="http://fta.mofcom.gov.cn/topic/enchileupgrade.s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1" Type="http://schemas.openxmlformats.org/officeDocument/2006/relationships/hyperlink" Target="https://www.unescap.org/sites/default/d8files/knowledge-products/Handbook%20FINAL%204Nov2021%28edited%29.pdf" TargetMode="External"/><Relationship Id="rId10" Type="http://schemas.openxmlformats.org/officeDocument/2006/relationships/hyperlink" Target="http://fta.mofcom.gov.cn/topic/enmacau.shtml" TargetMode="External"/><Relationship Id="rId13" Type="http://schemas.openxmlformats.org/officeDocument/2006/relationships/hyperlink" Target="http://www.sice.oas.org/trade/chl_chn/CHL_CHN_e/Labor_e.asp" TargetMode="External"/><Relationship Id="rId12" Type="http://schemas.openxmlformats.org/officeDocument/2006/relationships/hyperlink" Target="https://www.dfat.gov.au/trade/agreements/in-force/iacepa/iacepa-text/Pages/default" TargetMode="External"/><Relationship Id="rId1" Type="http://schemas.openxmlformats.org/officeDocument/2006/relationships/notesMaster" Target="../notesMasters/notesMaster1.xml"/><Relationship Id="rId2" Type="http://schemas.openxmlformats.org/officeDocument/2006/relationships/hyperlink" Target="https://www.dfat.gov.au/sites/default/files/safta-third-review-outcomes-at-a-glance.pdf" TargetMode="External"/><Relationship Id="rId3" Type="http://schemas.openxmlformats.org/officeDocument/2006/relationships/hyperlink" Target="http://fta.mofcom.gov.cn/chile/xieyi/bcyds_en.pdf" TargetMode="External"/><Relationship Id="rId4" Type="http://schemas.openxmlformats.org/officeDocument/2006/relationships/hyperlink" Target="http://fta.mofcom.gov.cn/topic/ensingapore.shtml" TargetMode="External"/><Relationship Id="rId9" Type="http://schemas.openxmlformats.org/officeDocument/2006/relationships/hyperlink" Target="http://fta.mofcom.gov.cn/topic/enhongkong.shtml" TargetMode="External"/><Relationship Id="rId15" Type="http://schemas.openxmlformats.org/officeDocument/2006/relationships/hyperlink" Target="https://thainews.prd.go.th/en/news/print_news/TCATG220412101543814" TargetMode="External"/><Relationship Id="rId14" Type="http://schemas.openxmlformats.org/officeDocument/2006/relationships/hyperlink" Target="https://thainews.prd.go.th/en/news/print_news/TCATG210712162658137" TargetMode="External"/><Relationship Id="rId17" Type="http://schemas.openxmlformats.org/officeDocument/2006/relationships/hyperlink" Target="https://thainews.prd.go.th/en/news/detail/TCATG220428134430489" TargetMode="External"/><Relationship Id="rId16" Type="http://schemas.openxmlformats.org/officeDocument/2006/relationships/hyperlink" Target="https://research.hktdc.com/en/article/ODY2MDczNTU5" TargetMode="External"/><Relationship Id="rId5" Type="http://schemas.openxmlformats.org/officeDocument/2006/relationships/hyperlink" Target="https://www.mfat.govt.nz/en/trade/free-trade-agreements/free-trade-agreements-in-force/nz-singapore-closer-economic-partnership/cep-text/" TargetMode="External"/><Relationship Id="rId6" Type="http://schemas.openxmlformats.org/officeDocument/2006/relationships/hyperlink" Target="http://fta.mofcom.gov.cn/topic/enpakistanphase.shtml" TargetMode="External"/><Relationship Id="rId18" Type="http://schemas.openxmlformats.org/officeDocument/2006/relationships/hyperlink" Target="https://www.ditpthinkthailand.com/thailand-busan-sign-mini-fta/" TargetMode="External"/><Relationship Id="rId7" Type="http://schemas.openxmlformats.org/officeDocument/2006/relationships/hyperlink" Target="http://fta.mofcom.gov.cn/list/chinakoreatwoen/chinakoreatwoennews/1/encateinfo.html" TargetMode="External"/><Relationship Id="rId8" Type="http://schemas.openxmlformats.org/officeDocument/2006/relationships/hyperlink" Target="http://fta.mofcom.gov.cn/topic/enchileupgrade.s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escap.org/sites/default/d8files/knowledge-products/SD%20in%20RTA%20Handbook_2021%20update.pdf" TargetMode="External"/><Relationship Id="rId3" Type="http://schemas.openxmlformats.org/officeDocument/2006/relationships/hyperlink" Target="https://ustr.gov/trade-agreements/free-trade-agreements/singapore-fta/final-tex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Trade agreements tend to embrace extensive scope beyond the traditional area of trade in goods and tariff liberalization.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Apart from trade in goods: </a:t>
            </a:r>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The most common policy areas in the AP PTAs are ‘Custom cooperation and trade facilitation’, followed by ‘Competition policy’ and ‘Intellectual property’ (found in more than 50% of the signed and enforced PTAs)</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The least common policy areas in the AP PTAs are ‘Human rights’, ‘Gender’, and ‘Labor protection’ (found in less than 20% of the signed and enforced PTAs).</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evolution is evidenced by various forms:</a:t>
            </a:r>
            <a:endParaRPr sz="14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r>
              <a:rPr b="1" lang="en-US" sz="1200">
                <a:solidFill>
                  <a:schemeClr val="dk1"/>
                </a:solidFill>
                <a:latin typeface="Calibri"/>
                <a:ea typeface="Calibri"/>
                <a:cs typeface="Calibri"/>
                <a:sym typeface="Calibri"/>
              </a:rPr>
              <a:t>Deepening PTAs</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1.) Comprehensive agreement: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coverage of PTAs has begun to cover a wide range of areas not directly to trade, such as government procurement, movement of people, labor standards, intellectual property rights, and environmental standards.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New areas relevant to sustainable development (namely, human rights, gender, SMEs, education, etc.) and digital (data protection, cross-border data flows, online consumer protection, location of computer facilities, etc.) have become more prominent and a greater number of these areas can establish in substantive chapter/provision</a:t>
            </a:r>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Plurilateral, for example, CPTPP, RCEP</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Bilateral, for example, Comprehensive Economic Partnership Agreement (CEPA)</a:t>
            </a:r>
            <a:endParaRPr/>
          </a:p>
          <a:p>
            <a:pPr indent="-82550" lvl="1" marL="62865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2.) Upgrading/Adjusting existing agreement: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Several PTAs have modernized by amending the existing provisions or adding new provisions to increase the dept and widen the scope of trade agreements in response to the evolving global economic architecture (Sign/ratify to replace the original context of the Agreement with the text set out in the Appendix of the Protocol).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key amendment areas are often found to enhance market access for ‘trade in services’ and incorporate an emerging issue, such as ‘e-commerce’. </a:t>
            </a:r>
            <a:endParaRPr/>
          </a:p>
          <a:p>
            <a:pPr indent="-171450" lvl="1" marL="628650" marR="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In particular, regarding e-commerce, the parties add new chapter of e-commerce or add more comprehensive provisions to their existing chapter. For example, the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upgraded Australia-Singapore PTA</a:t>
            </a:r>
            <a:r>
              <a:rPr lang="en-US" sz="1200">
                <a:solidFill>
                  <a:schemeClr val="dk1"/>
                </a:solidFill>
                <a:latin typeface="Calibri"/>
                <a:ea typeface="Calibri"/>
                <a:cs typeface="Calibri"/>
                <a:sym typeface="Calibri"/>
              </a:rPr>
              <a:t> (signed 2016, enforced 2017) includes data flow commitment to meet better need of a modern business. </a:t>
            </a:r>
            <a:r>
              <a:rPr lang="en-US" sz="1200" u="sng">
                <a:solidFill>
                  <a:schemeClr val="dk1"/>
                </a:solidFill>
                <a:latin typeface="Calibri"/>
                <a:ea typeface="Calibri"/>
                <a:cs typeface="Calibri"/>
                <a:sym typeface="Calibri"/>
                <a:hlinkClick r:id="rId3">
                  <a:extLst>
                    <a:ext uri="{A12FA001-AC4F-418D-AE19-62706E023703}">
                      <ahyp:hlinkClr val="tx"/>
                    </a:ext>
                  </a:extLst>
                </a:hlinkClick>
              </a:rPr>
              <a:t>The upgraded China-Chile PTA</a:t>
            </a:r>
            <a:r>
              <a:rPr lang="en-US" sz="1200">
                <a:solidFill>
                  <a:schemeClr val="dk1"/>
                </a:solidFill>
                <a:latin typeface="Calibri"/>
                <a:ea typeface="Calibri"/>
                <a:cs typeface="Calibri"/>
                <a:sym typeface="Calibri"/>
              </a:rPr>
              <a:t> (signed 2017 enforced 2019) incorporates the e-commerce chapter for the first time.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revision can be found in the forms of “upgraded agreement”, “second phase agreement” or “supplementary agreement”.</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Upgraded Protocol, for example: </a:t>
            </a:r>
            <a:r>
              <a:rPr lang="en-US" sz="1200" u="sng">
                <a:solidFill>
                  <a:schemeClr val="dk1"/>
                </a:solidFill>
                <a:latin typeface="Calibri"/>
                <a:ea typeface="Calibri"/>
                <a:cs typeface="Calibri"/>
                <a:sym typeface="Calibri"/>
                <a:hlinkClick r:id="rId4">
                  <a:extLst>
                    <a:ext uri="{A12FA001-AC4F-418D-AE19-62706E023703}">
                      <ahyp:hlinkClr val="tx"/>
                    </a:ext>
                  </a:extLst>
                </a:hlinkClick>
              </a:rPr>
              <a:t>China-Singapore PTA upgraded</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val="tx"/>
                    </a:ext>
                  </a:extLst>
                </a:hlinkClick>
              </a:rPr>
              <a:t>New Zealand-Singapore CEPA upgraded</a:t>
            </a:r>
            <a:endParaRPr sz="1400" u="sng">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Second phrase, for example: </a:t>
            </a:r>
            <a:r>
              <a:rPr lang="en-US" sz="1200" u="sng">
                <a:solidFill>
                  <a:schemeClr val="dk1"/>
                </a:solidFill>
                <a:latin typeface="Calibri"/>
                <a:ea typeface="Calibri"/>
                <a:cs typeface="Calibri"/>
                <a:sym typeface="Calibri"/>
                <a:hlinkClick r:id="rId6">
                  <a:extLst>
                    <a:ext uri="{A12FA001-AC4F-418D-AE19-62706E023703}">
                      <ahyp:hlinkClr val="tx"/>
                    </a:ext>
                  </a:extLst>
                </a:hlinkClick>
              </a:rPr>
              <a:t>China-Pakistan PTA second phase</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7">
                  <a:extLst>
                    <a:ext uri="{A12FA001-AC4F-418D-AE19-62706E023703}">
                      <ahyp:hlinkClr val="tx"/>
                    </a:ext>
                  </a:extLst>
                </a:hlinkClick>
              </a:rPr>
              <a:t>China-ROK PTA second phase</a:t>
            </a:r>
            <a:endParaRPr sz="1400" u="sng">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Supplementary agreement, for example: </a:t>
            </a:r>
            <a:r>
              <a:rPr lang="en-US" sz="1200" u="sng">
                <a:solidFill>
                  <a:schemeClr val="dk1"/>
                </a:solidFill>
                <a:latin typeface="Calibri"/>
                <a:ea typeface="Calibri"/>
                <a:cs typeface="Calibri"/>
                <a:sym typeface="Calibri"/>
                <a:hlinkClick r:id="rId8">
                  <a:extLst>
                    <a:ext uri="{A12FA001-AC4F-418D-AE19-62706E023703}">
                      <ahyp:hlinkClr val="tx"/>
                    </a:ext>
                  </a:extLst>
                </a:hlinkClick>
              </a:rPr>
              <a:t>China-Chile</a:t>
            </a:r>
            <a:r>
              <a:rPr lang="en-US" sz="1200">
                <a:solidFill>
                  <a:schemeClr val="dk1"/>
                </a:solidFill>
                <a:latin typeface="Calibri"/>
                <a:ea typeface="Calibri"/>
                <a:cs typeface="Calibri"/>
                <a:sym typeface="Calibri"/>
              </a:rPr>
              <a:t>: Supplementary Agreement on trade in services; </a:t>
            </a:r>
            <a:r>
              <a:rPr lang="en-US" sz="1200" u="sng">
                <a:solidFill>
                  <a:schemeClr val="dk1"/>
                </a:solidFill>
                <a:latin typeface="Calibri"/>
                <a:ea typeface="Calibri"/>
                <a:cs typeface="Calibri"/>
                <a:sym typeface="Calibri"/>
                <a:hlinkClick r:id="rId9">
                  <a:extLst>
                    <a:ext uri="{A12FA001-AC4F-418D-AE19-62706E023703}">
                      <ahyp:hlinkClr val="tx"/>
                    </a:ext>
                  </a:extLst>
                </a:hlinkClick>
              </a:rPr>
              <a:t>China-Hong Kong, China Supplementary Agreement I-VI</a:t>
            </a:r>
            <a:r>
              <a:rPr lang="en-US" sz="1200">
                <a:solidFill>
                  <a:schemeClr val="dk1"/>
                </a:solidFill>
                <a:latin typeface="Calibri"/>
                <a:ea typeface="Calibri"/>
                <a:cs typeface="Calibri"/>
                <a:sym typeface="Calibri"/>
              </a:rPr>
              <a:t>; and </a:t>
            </a:r>
            <a:r>
              <a:rPr lang="en-US" sz="1200" u="sng">
                <a:solidFill>
                  <a:schemeClr val="dk1"/>
                </a:solidFill>
                <a:latin typeface="Calibri"/>
                <a:ea typeface="Calibri"/>
                <a:cs typeface="Calibri"/>
                <a:sym typeface="Calibri"/>
                <a:hlinkClick r:id="rId10">
                  <a:extLst>
                    <a:ext uri="{A12FA001-AC4F-418D-AE19-62706E023703}">
                      <ahyp:hlinkClr val="tx"/>
                    </a:ext>
                  </a:extLst>
                </a:hlinkClick>
              </a:rPr>
              <a:t>China-China, Macao Supplementary Agreement I-IV</a:t>
            </a:r>
            <a:endParaRPr sz="1200" u="sng">
              <a:solidFill>
                <a:schemeClr val="dk1"/>
              </a:solidFill>
              <a:latin typeface="Calibri"/>
              <a:ea typeface="Calibri"/>
              <a:cs typeface="Calibri"/>
              <a:sym typeface="Calibri"/>
            </a:endParaRPr>
          </a:p>
          <a:p>
            <a:pPr indent="-82550" lvl="1" marL="62865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3.) Stand-alone digital trade agreements</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New type of trade agreement which focuses on one specific area of ‘Digital’ has been emerged in 2019 after the sign of the “Japan-United States Digital Trade Agreement” considering as the first stand-alone digital-only agreement (enforced 2020). </a:t>
            </a:r>
            <a:endParaRPr i="0"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i="1" lang="en-US" sz="1200">
                <a:solidFill>
                  <a:schemeClr val="dk1"/>
                </a:solidFill>
                <a:latin typeface="Calibri"/>
                <a:ea typeface="Calibri"/>
                <a:cs typeface="Calibri"/>
                <a:sym typeface="Calibri"/>
              </a:rPr>
              <a:t>(Specific detail, please see in slide 5 ‘Digital’ section)</a:t>
            </a:r>
            <a:endParaRPr/>
          </a:p>
          <a:p>
            <a:pPr indent="-82550" lvl="0" marL="17145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4.) Crisis responses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Some of the new PTAs signed after 2021 has more focused on health cooperation. For example, New Zealand-United Kingdom PTA explicitly mention COVID-19 and the right to promote access to medicines (signed 2022).</a:t>
            </a:r>
            <a:r>
              <a:rPr baseline="30000" lang="en-US" sz="1200">
                <a:solidFill>
                  <a:schemeClr val="dk1"/>
                </a:solidFill>
                <a:latin typeface="Calibri"/>
                <a:ea typeface="Calibri"/>
                <a:cs typeface="Calibri"/>
                <a:sym typeface="Calibri"/>
              </a:rPr>
              <a:t> </a:t>
            </a:r>
            <a:endParaRPr baseline="30000"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PTAs can be a tool to facilitate trade during the time of crisis. In line with the current development of deep trade integration, the deeper PTA is found to be more resilient and has relatively better stability against the effect of COVID-19 pandemic (UNCTAD, 2021).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Several PTAs provisions, namely the treatment of essential goods and services, trade facilitation, technical measures, and intellectual property, could play an important role in ensuring essential supplies. These provisions should be binding and incorporate credible enforcement mechanisms to be effective.</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The COVID-19 pandemic disrupted international trade flows. It caused some delays in trade negotiations and a slowdown in the number of the new PTAs signed in 2020-2021. </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Specifically, there were only 16 PTAs signed in certain periods, while 27 PTAs were signed in the period before the pandemic, 2018-2019. Nevertheless, 2022 shows a positive sign because several agreements and negotiations have been signed and resumed.</a:t>
            </a:r>
            <a:endParaRPr/>
          </a:p>
          <a:p>
            <a:pPr indent="-171450" lvl="0" marL="171450" marR="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ESCAP with UNCTAD and the UNRCs’ </a:t>
            </a:r>
            <a:r>
              <a:rPr lang="en-US" sz="1200" u="sng">
                <a:solidFill>
                  <a:schemeClr val="dk1"/>
                </a:solidFill>
                <a:latin typeface="Calibri"/>
                <a:ea typeface="Calibri"/>
                <a:cs typeface="Calibri"/>
                <a:sym typeface="Calibri"/>
                <a:hlinkClick r:id="rId11">
                  <a:extLst>
                    <a:ext uri="{A12FA001-AC4F-418D-AE19-62706E023703}">
                      <ahyp:hlinkClr val="tx"/>
                    </a:ext>
                  </a:extLst>
                </a:hlinkClick>
              </a:rPr>
              <a:t>Handbook on Provisions and Options for Trade in Times of Crisis and Pandemic</a:t>
            </a:r>
            <a:r>
              <a:rPr lang="en-US" sz="1200">
                <a:solidFill>
                  <a:schemeClr val="dk1"/>
                </a:solidFill>
                <a:latin typeface="Calibri"/>
                <a:ea typeface="Calibri"/>
                <a:cs typeface="Calibri"/>
                <a:sym typeface="Calibri"/>
              </a:rPr>
              <a:t> provides options of provisions to shape the design of the future agreement to ensure coordination and effective responses under crisis circumstances.</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Technical Cooperation through various protocols</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the same time, less formal trade deals are growing. Its characteristic requiring less negotiation time could complement the developing trade environment: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1.) Memorandum of Understanding (MoU):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Several MOUs have been established based on the existing PTAs.</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For example, </a:t>
            </a:r>
            <a:r>
              <a:rPr lang="en-US" sz="1200" u="sng">
                <a:solidFill>
                  <a:schemeClr val="dk1"/>
                </a:solidFill>
                <a:latin typeface="Calibri"/>
                <a:ea typeface="Calibri"/>
                <a:cs typeface="Calibri"/>
                <a:sym typeface="Calibri"/>
                <a:hlinkClick r:id="rId12">
                  <a:extLst>
                    <a:ext uri="{A12FA001-AC4F-418D-AE19-62706E023703}">
                      <ahyp:hlinkClr val="tx"/>
                    </a:ext>
                  </a:extLst>
                </a:hlinkClick>
              </a:rPr>
              <a:t>Australia-Indonesia PTA</a:t>
            </a:r>
            <a:r>
              <a:rPr lang="en-US" sz="1200">
                <a:solidFill>
                  <a:schemeClr val="dk1"/>
                </a:solidFill>
                <a:latin typeface="Calibri"/>
                <a:ea typeface="Calibri"/>
                <a:cs typeface="Calibri"/>
                <a:sym typeface="Calibri"/>
              </a:rPr>
              <a:t>: MOU on Pilot Workplace-Based Training Visa Arrangement; </a:t>
            </a:r>
            <a:r>
              <a:rPr lang="en-US" sz="1200" u="sng">
                <a:solidFill>
                  <a:schemeClr val="dk1"/>
                </a:solidFill>
                <a:latin typeface="Calibri"/>
                <a:ea typeface="Calibri"/>
                <a:cs typeface="Calibri"/>
                <a:sym typeface="Calibri"/>
                <a:hlinkClick r:id="rId13">
                  <a:extLst>
                    <a:ext uri="{A12FA001-AC4F-418D-AE19-62706E023703}">
                      <ahyp:hlinkClr val="tx"/>
                    </a:ext>
                  </a:extLst>
                </a:hlinkClick>
              </a:rPr>
              <a:t>China-Chile PTA</a:t>
            </a:r>
            <a:r>
              <a:rPr lang="en-US" sz="1200">
                <a:solidFill>
                  <a:schemeClr val="dk1"/>
                </a:solidFill>
                <a:latin typeface="Calibri"/>
                <a:ea typeface="Calibri"/>
                <a:cs typeface="Calibri"/>
                <a:sym typeface="Calibri"/>
              </a:rPr>
              <a:t>: MOU on Labour and Social Security Cooperation</a:t>
            </a:r>
            <a:endParaRPr/>
          </a:p>
          <a:p>
            <a:pPr indent="-95250" lvl="1" marL="628650" rtl="0" algn="l">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2.) Mini FTA: Recent development is the creation of the MOU by Thailand under the name “Mini FTA” initiated in 2021.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Notably, the “Mini FTA” of Thailand is not about “free trade”, but more about strengthening cooperation (information exchange, organizing trade fairs)  of the targeted industries at the city or state level. </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As of August 2022, Thailand has signed 5 MOUs with Japan (</a:t>
            </a:r>
            <a:r>
              <a:rPr lang="en-US" sz="1200" u="sng">
                <a:solidFill>
                  <a:schemeClr val="dk1"/>
                </a:solidFill>
                <a:latin typeface="Calibri"/>
                <a:ea typeface="Calibri"/>
                <a:cs typeface="Calibri"/>
                <a:sym typeface="Calibri"/>
                <a:hlinkClick r:id="rId14">
                  <a:extLst>
                    <a:ext uri="{A12FA001-AC4F-418D-AE19-62706E023703}">
                      <ahyp:hlinkClr val="tx"/>
                    </a:ext>
                  </a:extLst>
                </a:hlinkClick>
              </a:rPr>
              <a:t>Kofu</a:t>
            </a:r>
            <a:r>
              <a:rPr lang="en-US" sz="1200">
                <a:solidFill>
                  <a:schemeClr val="dk1"/>
                </a:solidFill>
                <a:latin typeface="Calibri"/>
                <a:ea typeface="Calibri"/>
                <a:cs typeface="Calibri"/>
                <a:sym typeface="Calibri"/>
              </a:rPr>
              <a:t> : cooperation in gem and jewelry industry), India (</a:t>
            </a:r>
            <a:r>
              <a:rPr lang="en-US" sz="1200" u="sng">
                <a:solidFill>
                  <a:schemeClr val="dk1"/>
                </a:solidFill>
                <a:latin typeface="Calibri"/>
                <a:ea typeface="Calibri"/>
                <a:cs typeface="Calibri"/>
                <a:sym typeface="Calibri"/>
                <a:hlinkClick r:id="rId15">
                  <a:extLst>
                    <a:ext uri="{A12FA001-AC4F-418D-AE19-62706E023703}">
                      <ahyp:hlinkClr val="tx"/>
                    </a:ext>
                  </a:extLst>
                </a:hlinkClick>
              </a:rPr>
              <a:t>Telangana</a:t>
            </a:r>
            <a:r>
              <a:rPr lang="en-US" sz="1200">
                <a:solidFill>
                  <a:schemeClr val="dk1"/>
                </a:solidFill>
                <a:latin typeface="Calibri"/>
                <a:ea typeface="Calibri"/>
                <a:cs typeface="Calibri"/>
                <a:sym typeface="Calibri"/>
              </a:rPr>
              <a:t> : 1 year, exchange trade information and products such as medicine, IT, furniture, start-up cooperation), China (</a:t>
            </a:r>
            <a:r>
              <a:rPr lang="en-US" sz="1200" u="sng">
                <a:solidFill>
                  <a:schemeClr val="dk1"/>
                </a:solidFill>
                <a:latin typeface="Calibri"/>
                <a:ea typeface="Calibri"/>
                <a:cs typeface="Calibri"/>
                <a:sym typeface="Calibri"/>
                <a:hlinkClick r:id="rId16">
                  <a:extLst>
                    <a:ext uri="{A12FA001-AC4F-418D-AE19-62706E023703}">
                      <ahyp:hlinkClr val="tx"/>
                    </a:ext>
                  </a:extLst>
                </a:hlinkClick>
              </a:rPr>
              <a:t>Hainan</a:t>
            </a:r>
            <a:r>
              <a:rPr lang="en-US" sz="1200">
                <a:solidFill>
                  <a:schemeClr val="dk1"/>
                </a:solidFill>
                <a:latin typeface="Calibri"/>
                <a:ea typeface="Calibri"/>
                <a:cs typeface="Calibri"/>
                <a:sym typeface="Calibri"/>
              </a:rPr>
              <a:t>: 2 years, exchange trade information, SMEs, food, agricultural and industrial products, e-commerce matching services/ </a:t>
            </a:r>
            <a:r>
              <a:rPr lang="en-US" sz="1200" u="sng">
                <a:solidFill>
                  <a:schemeClr val="dk1"/>
                </a:solidFill>
                <a:latin typeface="Calibri"/>
                <a:ea typeface="Calibri"/>
                <a:cs typeface="Calibri"/>
                <a:sym typeface="Calibri"/>
                <a:hlinkClick r:id="rId17">
                  <a:extLst>
                    <a:ext uri="{A12FA001-AC4F-418D-AE19-62706E023703}">
                      <ahyp:hlinkClr val="tx"/>
                    </a:ext>
                  </a:extLst>
                </a:hlinkClick>
              </a:rPr>
              <a:t>Gansu</a:t>
            </a:r>
            <a:r>
              <a:rPr lang="en-US" sz="1200">
                <a:solidFill>
                  <a:schemeClr val="dk1"/>
                </a:solidFill>
                <a:latin typeface="Calibri"/>
                <a:ea typeface="Calibri"/>
                <a:cs typeface="Calibri"/>
                <a:sym typeface="Calibri"/>
              </a:rPr>
              <a:t> : cooperation in halal food, agricultural products and logistic services) and the Republic of Korea (</a:t>
            </a:r>
            <a:r>
              <a:rPr lang="en-US" sz="1200" u="sng">
                <a:solidFill>
                  <a:schemeClr val="dk1"/>
                </a:solidFill>
                <a:latin typeface="Calibri"/>
                <a:ea typeface="Calibri"/>
                <a:cs typeface="Calibri"/>
                <a:sym typeface="Calibri"/>
                <a:hlinkClick r:id="rId18">
                  <a:extLst>
                    <a:ext uri="{A12FA001-AC4F-418D-AE19-62706E023703}">
                      <ahyp:hlinkClr val="tx"/>
                    </a:ext>
                  </a:extLst>
                </a:hlinkClick>
              </a:rPr>
              <a:t>Busan</a:t>
            </a:r>
            <a:r>
              <a:rPr lang="en-US" sz="1200">
                <a:solidFill>
                  <a:schemeClr val="dk1"/>
                </a:solidFill>
                <a:latin typeface="Calibri"/>
                <a:ea typeface="Calibri"/>
                <a:cs typeface="Calibri"/>
                <a:sym typeface="Calibri"/>
              </a:rPr>
              <a:t>: boost trade and accelerate economic partnership).</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The first Mini FTA started in July 2021 with Kofu, Japan, and the latest one is Busan, the Republic of Korea in July 2022. Thailand plans to sign more MOUs with other trading partners. </a:t>
            </a:r>
            <a:endParaRPr/>
          </a:p>
          <a:p>
            <a:pPr indent="-95250" lvl="0" marL="171450" rtl="0" algn="l">
              <a:spcBef>
                <a:spcPts val="0"/>
              </a:spcBef>
              <a:spcAft>
                <a:spcPts val="0"/>
              </a:spcAft>
              <a:buClr>
                <a:schemeClr val="dk1"/>
              </a:buClr>
              <a:buSzPts val="1200"/>
              <a:buFont typeface="Arial"/>
              <a:buNone/>
            </a:pPr>
            <a:r>
              <a:t/>
            </a:r>
            <a:endParaRPr/>
          </a:p>
        </p:txBody>
      </p:sp>
      <p:sp>
        <p:nvSpPr>
          <p:cNvPr id="218" name="Google Shape;21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Entry into force of the treaty is a great achievement for our region, confirming the high-level commitment, vision and leadership of Asia and the Pacific on trade digitalization. </a:t>
            </a:r>
            <a:endParaRPr/>
          </a:p>
          <a:p>
            <a:pPr indent="0" lvl="0" marL="0" marR="0" rtl="0" algn="l">
              <a:lnSpc>
                <a:spcPct val="100000"/>
              </a:lnSpc>
              <a:spcBef>
                <a:spcPts val="0"/>
              </a:spcBef>
              <a:spcAft>
                <a:spcPts val="0"/>
              </a:spcAft>
              <a:buClr>
                <a:schemeClr val="dk1"/>
              </a:buClr>
              <a:buSzPts val="1200"/>
              <a:buFont typeface="Arial"/>
              <a:buNone/>
            </a:pPr>
            <a:r>
              <a:rPr lang="en-US" sz="1200">
                <a:latin typeface="Arial"/>
                <a:ea typeface="Arial"/>
                <a:cs typeface="Arial"/>
                <a:sym typeface="Arial"/>
              </a:rPr>
              <a:t>However, this does not mean the journey is complete – rather, it is the start of the journey focusing on turning cross-border paperless trade into reality through cooperation, testing, innovation and actual implementation.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255" name="Google Shape;255;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n-US" sz="1800">
                <a:latin typeface="Arial"/>
                <a:ea typeface="Arial"/>
                <a:cs typeface="Arial"/>
                <a:sym typeface="Arial"/>
              </a:rPr>
              <a:t>I also commend the G20 Presidency of Indonesia for highlighting </a:t>
            </a:r>
            <a:r>
              <a:rPr b="1" lang="en-US" sz="1800">
                <a:latin typeface="Arial"/>
                <a:ea typeface="Arial"/>
                <a:cs typeface="Arial"/>
                <a:sym typeface="Arial"/>
              </a:rPr>
              <a:t>sustainable</a:t>
            </a:r>
            <a:r>
              <a:rPr lang="en-US" sz="1800">
                <a:latin typeface="Arial"/>
                <a:ea typeface="Arial"/>
                <a:cs typeface="Arial"/>
                <a:sym typeface="Arial"/>
              </a:rPr>
              <a:t> global value chains.</a:t>
            </a:r>
            <a:endParaRPr sz="1800">
              <a:latin typeface="Calibri"/>
              <a:ea typeface="Calibri"/>
              <a:cs typeface="Calibri"/>
              <a:sym typeface="Calibri"/>
            </a:endParaRPr>
          </a:p>
          <a:p>
            <a:pPr indent="0" lvl="0" marL="0" marR="0" rtl="0" algn="just">
              <a:lnSpc>
                <a:spcPct val="150000"/>
              </a:lnSpc>
              <a:spcBef>
                <a:spcPts val="0"/>
              </a:spcBef>
              <a:spcAft>
                <a:spcPts val="0"/>
              </a:spcAft>
              <a:buNone/>
            </a:pPr>
            <a:r>
              <a:rPr lang="en-US" sz="1800">
                <a:latin typeface="Arial"/>
                <a:ea typeface="Arial"/>
                <a:cs typeface="Arial"/>
                <a:sym typeface="Arial"/>
              </a:rPr>
              <a:t> </a:t>
            </a:r>
            <a:endParaRPr sz="1800">
              <a:latin typeface="Calibri"/>
              <a:ea typeface="Calibri"/>
              <a:cs typeface="Calibri"/>
              <a:sym typeface="Calibri"/>
            </a:endParaRPr>
          </a:p>
          <a:p>
            <a:pPr indent="0" lvl="0" marL="0" marR="0" rtl="0" algn="just">
              <a:lnSpc>
                <a:spcPct val="150000"/>
              </a:lnSpc>
              <a:spcBef>
                <a:spcPts val="0"/>
              </a:spcBef>
              <a:spcAft>
                <a:spcPts val="0"/>
              </a:spcAft>
              <a:buNone/>
            </a:pPr>
            <a:r>
              <a:rPr lang="en-US" sz="1800">
                <a:latin typeface="Arial"/>
                <a:ea typeface="Arial"/>
                <a:cs typeface="Arial"/>
                <a:sym typeface="Arial"/>
              </a:rPr>
              <a:t>Trade facilitation has a vital role in minimizing the negative effects the transportation of goods across borders can have on the environment.</a:t>
            </a:r>
            <a:endParaRPr sz="1800">
              <a:latin typeface="Calibri"/>
              <a:ea typeface="Calibri"/>
              <a:cs typeface="Calibri"/>
              <a:sym typeface="Calibri"/>
            </a:endParaRPr>
          </a:p>
          <a:p>
            <a:pPr indent="0" lvl="0" marL="0" marR="0" rtl="0" algn="just">
              <a:lnSpc>
                <a:spcPct val="150000"/>
              </a:lnSpc>
              <a:spcBef>
                <a:spcPts val="0"/>
              </a:spcBef>
              <a:spcAft>
                <a:spcPts val="0"/>
              </a:spcAft>
              <a:buNone/>
            </a:pPr>
            <a:r>
              <a:rPr lang="en-US" sz="1800">
                <a:latin typeface="Arial"/>
                <a:ea typeface="Arial"/>
                <a:cs typeface="Arial"/>
                <a:sym typeface="Arial"/>
              </a:rPr>
              <a:t> </a:t>
            </a:r>
            <a:endParaRPr sz="1800">
              <a:latin typeface="Calibri"/>
              <a:ea typeface="Calibri"/>
              <a:cs typeface="Calibri"/>
              <a:sym typeface="Calibri"/>
            </a:endParaRPr>
          </a:p>
          <a:p>
            <a:pPr indent="0" lvl="0" marL="0" marR="0" rtl="0" algn="just">
              <a:lnSpc>
                <a:spcPct val="150000"/>
              </a:lnSpc>
              <a:spcBef>
                <a:spcPts val="0"/>
              </a:spcBef>
              <a:spcAft>
                <a:spcPts val="0"/>
              </a:spcAft>
              <a:buNone/>
            </a:pPr>
            <a:r>
              <a:rPr lang="en-US" sz="1800">
                <a:latin typeface="Arial"/>
                <a:ea typeface="Arial"/>
                <a:cs typeface="Arial"/>
                <a:sym typeface="Arial"/>
              </a:rPr>
              <a:t>Indeed, accelerating trade digitalization and a move to paperless trade is crucial. In addition to a 13 per cent reduction in trade costs that may be expected from cross-border paperless trade implementation, ESCAP research suggests that achieving paperless trade in Asia and the Pacific would be equivalent to planting 400 million trees.</a:t>
            </a:r>
            <a:endParaRPr sz="1800">
              <a:latin typeface="Calibri"/>
              <a:ea typeface="Calibri"/>
              <a:cs typeface="Calibri"/>
              <a:sym typeface="Calibri"/>
            </a:endParaRPr>
          </a:p>
          <a:p>
            <a:pPr indent="0" lvl="0" marL="0" marR="0" rtl="0" algn="just">
              <a:lnSpc>
                <a:spcPct val="150000"/>
              </a:lnSpc>
              <a:spcBef>
                <a:spcPts val="0"/>
              </a:spcBef>
              <a:spcAft>
                <a:spcPts val="0"/>
              </a:spcAft>
              <a:buNone/>
            </a:pPr>
            <a:r>
              <a:rPr lang="en-US" sz="1800">
                <a:latin typeface="Arial"/>
                <a:ea typeface="Arial"/>
                <a:cs typeface="Arial"/>
                <a:sym typeface="Arial"/>
              </a:rPr>
              <a:t> </a:t>
            </a:r>
            <a:endParaRPr sz="1800">
              <a:latin typeface="Calibri"/>
              <a:ea typeface="Calibri"/>
              <a:cs typeface="Calibri"/>
              <a:sym typeface="Calibri"/>
            </a:endParaRPr>
          </a:p>
          <a:p>
            <a:pPr indent="0" lvl="0" marL="0" marR="0" rtl="0" algn="just">
              <a:lnSpc>
                <a:spcPct val="150000"/>
              </a:lnSpc>
              <a:spcBef>
                <a:spcPts val="0"/>
              </a:spcBef>
              <a:spcAft>
                <a:spcPts val="0"/>
              </a:spcAft>
              <a:buNone/>
            </a:pPr>
            <a:r>
              <a:rPr lang="en-US" sz="1800">
                <a:latin typeface="Arial"/>
                <a:ea typeface="Arial"/>
                <a:cs typeface="Arial"/>
                <a:sym typeface="Arial"/>
              </a:rPr>
              <a:t>The Framework Agreement on Facilitation of Cross-Border Paperless Trade in Asia and the Pacific bears great importance in this context.</a:t>
            </a:r>
            <a:endParaRPr sz="1800">
              <a:latin typeface="Calibri"/>
              <a:ea typeface="Calibri"/>
              <a:cs typeface="Calibri"/>
              <a:sym typeface="Calibri"/>
            </a:endParaRPr>
          </a:p>
          <a:p>
            <a:pPr indent="0" lvl="0" marL="0" marR="0" rtl="0" algn="just">
              <a:lnSpc>
                <a:spcPct val="150000"/>
              </a:lnSpc>
              <a:spcBef>
                <a:spcPts val="0"/>
              </a:spcBef>
              <a:spcAft>
                <a:spcPts val="0"/>
              </a:spcAft>
              <a:buNone/>
            </a:pPr>
            <a:r>
              <a:rPr lang="en-US" sz="1800">
                <a:latin typeface="Arial"/>
                <a:ea typeface="Arial"/>
                <a:cs typeface="Arial"/>
                <a:sym typeface="Arial"/>
              </a:rPr>
              <a:t> </a:t>
            </a:r>
            <a:endParaRPr sz="1800">
              <a:latin typeface="Calibri"/>
              <a:ea typeface="Calibri"/>
              <a:cs typeface="Calibri"/>
              <a:sym typeface="Calibri"/>
            </a:endParaRPr>
          </a:p>
          <a:p>
            <a:pPr indent="0" lvl="0" marL="0" marR="0" rtl="0" algn="just">
              <a:lnSpc>
                <a:spcPct val="150000"/>
              </a:lnSpc>
              <a:spcBef>
                <a:spcPts val="0"/>
              </a:spcBef>
              <a:spcAft>
                <a:spcPts val="0"/>
              </a:spcAft>
              <a:buNone/>
            </a:pPr>
            <a:r>
              <a:rPr lang="en-US" sz="1800">
                <a:latin typeface="Arial"/>
                <a:ea typeface="Arial"/>
                <a:cs typeface="Arial"/>
                <a:sym typeface="Arial"/>
              </a:rPr>
              <a:t>This United Nations treaty entered into force in 2021, and with eight active Parties, it already accounts for 37 per cent of regional trade. At the moment, this UN treaty is only open to the ESCAP member states. However, we have heard some voices from the development partners and some countries that this treaty should be expanded globally. ESCAP is certainly willing to work with its member states to explore this possibility.</a:t>
            </a:r>
            <a:endParaRPr sz="1800">
              <a:latin typeface="Calibri"/>
              <a:ea typeface="Calibri"/>
              <a:cs typeface="Calibri"/>
              <a:sym typeface="Calibri"/>
            </a:endParaRPr>
          </a:p>
        </p:txBody>
      </p:sp>
      <p:sp>
        <p:nvSpPr>
          <p:cNvPr id="264" name="Google Shape;26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Background: Overall trend as of August 2022</a:t>
            </a:r>
            <a:endParaRPr b="1"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Asia-Pacific region continues to be the largest contributor to the worldwide build-up of preferential trade agreements (PTAs). As of August 2022, there are 333 PTAs with at least one party of the Asia-Pacific, of which 202 are in force, 21 are signed and pending ratification, and 95 are still under negotiation.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Notably, the region consists of the mega trade agreements (RCEP, CPTPP) and the standalone digital trade agreements (DEPA). </a:t>
            </a:r>
            <a:endParaRPr sz="12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From January 2020 until the present, the region has signed 23 new PTAs in total. Of these, 7 agreements were signed in 2022. The 6 newly signed agreements: (1) Australia-India; (2) India-United Arab Emirates; (3) New Zealand-United Kingdom; (4) Singapore-Pacific Alliance; (5) Turkiye-Ukraine; and (6) Turkiye-Pakistan, and another digital-only agreement: (7) Singapore-United Kingdom Digital Economy agreement. [</a:t>
            </a:r>
            <a:r>
              <a:rPr lang="en-US" sz="1200">
                <a:solidFill>
                  <a:schemeClr val="dk1"/>
                </a:solidFill>
                <a:highlight>
                  <a:srgbClr val="FFFF00"/>
                </a:highlight>
                <a:latin typeface="Calibri"/>
                <a:ea typeface="Calibri"/>
                <a:cs typeface="Calibri"/>
                <a:sym typeface="Calibri"/>
              </a:rPr>
              <a:t>WHAT ABOUT TURKEY-PAKISTAN agreement?]</a:t>
            </a:r>
            <a:endParaRPr sz="1200">
              <a:solidFill>
                <a:schemeClr val="dk1"/>
              </a:solidFill>
              <a:highlight>
                <a:srgbClr val="FFFF00"/>
              </a:highlight>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Regarding the new initiatives, 6 PTAs have begun negotiation in 2022: (1) Australia-United Arab Emirates (UAE); (2) China-Ecuador; (3) China-Nicaragua; (4) China-Uruguay; (5) India-UK; (6) Indonesia-United Arab Emirates.</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In 2021-2022, several suspended negotiations have been resumed, especially India (renegotiating agreements with Australia, Canada, EU, and Gulf Cooperation Council (GCC). Additionally, ROK-Mexico; Thailand-EFTA and Thailand-EU also resumed after a pause, in some cases linked to the COVID-19 crisis. </a:t>
            </a:r>
            <a:endParaRPr/>
          </a:p>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Development after 2000</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After 2000, the Asia-Pacific PTAs have significantly developed, especially type and geographical coverage. More PTAs have been signed since such period, approximately three times increase.</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1.) Regarding the type, ‘FTA and EIA’ is the main type after 2000, accounting for 50% of the enforced PTAs (previously, FTA was the main type (81% of the enforced PTAs)).</a:t>
            </a:r>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 Also, new type of ‘Digital’ has been emerged in 2019 after the sign of the “Japan-United States Digital Trade Agreement” considering as the first stand-alone digital-only agreement (enforced 2020).</a:t>
            </a:r>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 The depth and the scope of the PTAs have become deeper and wider. Accordingly, 53% of the enforced PTAs beyond liberalization of trade in goods.</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2.) After 2000 54% of all Asia-Pacific region, PTAs are with economies outside the region. While before this period most of the enforced agreements partnered with the economies within the subregion (53%). Therefore, this phenomenon reinforces the claim about the Asia-Pacific economies are actively participating as dialogue partners within as well as from outside the region. </a:t>
            </a:r>
            <a:endParaRPr sz="1200">
              <a:solidFill>
                <a:schemeClr val="dk1"/>
              </a:solidFill>
              <a:latin typeface="Calibri"/>
              <a:ea typeface="Calibri"/>
              <a:cs typeface="Calibri"/>
              <a:sym typeface="Calibri"/>
            </a:endParaRPr>
          </a:p>
          <a:p>
            <a:pPr indent="-95250" lvl="0" marL="1714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37" name="Google Shape;13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Trade agreements tend to embrace extensive scope beyond the traditional area of trade in goods and tariff liberalization.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Apart from trade in goods: </a:t>
            </a:r>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The most common policy areas in the AP PTAs are ‘Custom cooperation and trade facilitation’, followed by ‘Competition policy’ and ‘Intellectual property’ (found in more than 50% of the signed and enforced PTAs)</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The least common policy areas in the AP PTAs are ‘Human rights’, ‘Gender’, and ‘Labor protection’ (found in less than 20% of the signed and enforced PTAs).</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evolution is evidenced by various forms:</a:t>
            </a:r>
            <a:endParaRPr sz="14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r>
              <a:rPr b="1" lang="en-US" sz="1200">
                <a:solidFill>
                  <a:schemeClr val="dk1"/>
                </a:solidFill>
                <a:latin typeface="Calibri"/>
                <a:ea typeface="Calibri"/>
                <a:cs typeface="Calibri"/>
                <a:sym typeface="Calibri"/>
              </a:rPr>
              <a:t>Deepening PTAs</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1.) Comprehensive agreement: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coverage of PTAs has begun to cover a wide range of areas not directly to trade, such as government procurement, movement of people, labor standards, intellectual property rights, and environmental standards.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New areas relevant to sustainable development (namely, human rights, gender, SMEs, education, etc.) and digital (data protection, cross-border data flows, online consumer protection, location of computer facilities, etc.) have become more prominent and a greater number of these areas can establish in substantive chapter/provision</a:t>
            </a:r>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Plurilateral, for example, CPTPP, RCEP</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Bilateral, for example, Comprehensive Economic Partnership Agreement (CEPA)</a:t>
            </a:r>
            <a:endParaRPr/>
          </a:p>
          <a:p>
            <a:pPr indent="-82550" lvl="1" marL="62865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2.) Upgrading/Adjusting existing agreement: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Several PTAs have modernized by amending the existing provisions or adding new provisions to increase the dept and widen the scope of trade agreements in response to the evolving global economic architecture (Sign/ratify to replace the original context of the Agreement with the text set out in the Appendix of the Protocol).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key amendment areas are often found to enhance market access for ‘trade in services’ and incorporate an emerging issue, such as ‘e-commerce’. </a:t>
            </a:r>
            <a:endParaRPr/>
          </a:p>
          <a:p>
            <a:pPr indent="-171450" lvl="1" marL="628650" marR="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In particular, regarding e-commerce, the parties add new chapter of e-commerce or add more comprehensive provisions to their existing chapter. For example, the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upgraded Australia-Singapore PTA</a:t>
            </a:r>
            <a:r>
              <a:rPr lang="en-US" sz="1200">
                <a:solidFill>
                  <a:schemeClr val="dk1"/>
                </a:solidFill>
                <a:latin typeface="Calibri"/>
                <a:ea typeface="Calibri"/>
                <a:cs typeface="Calibri"/>
                <a:sym typeface="Calibri"/>
              </a:rPr>
              <a:t> (signed 2016, enforced 2017) includes data flow commitment to meet better need of a modern business. </a:t>
            </a:r>
            <a:r>
              <a:rPr lang="en-US" sz="1200" u="sng">
                <a:solidFill>
                  <a:schemeClr val="dk1"/>
                </a:solidFill>
                <a:latin typeface="Calibri"/>
                <a:ea typeface="Calibri"/>
                <a:cs typeface="Calibri"/>
                <a:sym typeface="Calibri"/>
                <a:hlinkClick r:id="rId3">
                  <a:extLst>
                    <a:ext uri="{A12FA001-AC4F-418D-AE19-62706E023703}">
                      <ahyp:hlinkClr val="tx"/>
                    </a:ext>
                  </a:extLst>
                </a:hlinkClick>
              </a:rPr>
              <a:t>The upgraded China-Chile PTA</a:t>
            </a:r>
            <a:r>
              <a:rPr lang="en-US" sz="1200">
                <a:solidFill>
                  <a:schemeClr val="dk1"/>
                </a:solidFill>
                <a:latin typeface="Calibri"/>
                <a:ea typeface="Calibri"/>
                <a:cs typeface="Calibri"/>
                <a:sym typeface="Calibri"/>
              </a:rPr>
              <a:t> (signed 2017 enforced 2019) incorporates the e-commerce chapter for the first time.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revision can be found in the forms of “upgraded agreement”, “second phase agreement” or “supplementary agreement”.</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Upgraded Protocol, for example: </a:t>
            </a:r>
            <a:r>
              <a:rPr lang="en-US" sz="1200" u="sng">
                <a:solidFill>
                  <a:schemeClr val="dk1"/>
                </a:solidFill>
                <a:latin typeface="Calibri"/>
                <a:ea typeface="Calibri"/>
                <a:cs typeface="Calibri"/>
                <a:sym typeface="Calibri"/>
                <a:hlinkClick r:id="rId4">
                  <a:extLst>
                    <a:ext uri="{A12FA001-AC4F-418D-AE19-62706E023703}">
                      <ahyp:hlinkClr val="tx"/>
                    </a:ext>
                  </a:extLst>
                </a:hlinkClick>
              </a:rPr>
              <a:t>China-Singapore PTA upgraded</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5">
                  <a:extLst>
                    <a:ext uri="{A12FA001-AC4F-418D-AE19-62706E023703}">
                      <ahyp:hlinkClr val="tx"/>
                    </a:ext>
                  </a:extLst>
                </a:hlinkClick>
              </a:rPr>
              <a:t>New Zealand-Singapore CEPA upgraded</a:t>
            </a:r>
            <a:endParaRPr sz="1400" u="sng">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Second phrase, for example: </a:t>
            </a:r>
            <a:r>
              <a:rPr lang="en-US" sz="1200" u="sng">
                <a:solidFill>
                  <a:schemeClr val="dk1"/>
                </a:solidFill>
                <a:latin typeface="Calibri"/>
                <a:ea typeface="Calibri"/>
                <a:cs typeface="Calibri"/>
                <a:sym typeface="Calibri"/>
                <a:hlinkClick r:id="rId6">
                  <a:extLst>
                    <a:ext uri="{A12FA001-AC4F-418D-AE19-62706E023703}">
                      <ahyp:hlinkClr val="tx"/>
                    </a:ext>
                  </a:extLst>
                </a:hlinkClick>
              </a:rPr>
              <a:t>China-Pakistan PTA second phase</a:t>
            </a:r>
            <a:r>
              <a:rPr lang="en-US" sz="1200">
                <a:solidFill>
                  <a:schemeClr val="dk1"/>
                </a:solidFill>
                <a:latin typeface="Calibri"/>
                <a:ea typeface="Calibri"/>
                <a:cs typeface="Calibri"/>
                <a:sym typeface="Calibri"/>
              </a:rPr>
              <a:t>, </a:t>
            </a:r>
            <a:r>
              <a:rPr lang="en-US" sz="1200" u="sng">
                <a:solidFill>
                  <a:schemeClr val="dk1"/>
                </a:solidFill>
                <a:latin typeface="Calibri"/>
                <a:ea typeface="Calibri"/>
                <a:cs typeface="Calibri"/>
                <a:sym typeface="Calibri"/>
                <a:hlinkClick r:id="rId7">
                  <a:extLst>
                    <a:ext uri="{A12FA001-AC4F-418D-AE19-62706E023703}">
                      <ahyp:hlinkClr val="tx"/>
                    </a:ext>
                  </a:extLst>
                </a:hlinkClick>
              </a:rPr>
              <a:t>China-ROK PTA second phase</a:t>
            </a:r>
            <a:endParaRPr sz="1400" u="sng">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Supplementary agreement, for example: </a:t>
            </a:r>
            <a:r>
              <a:rPr lang="en-US" sz="1200" u="sng">
                <a:solidFill>
                  <a:schemeClr val="dk1"/>
                </a:solidFill>
                <a:latin typeface="Calibri"/>
                <a:ea typeface="Calibri"/>
                <a:cs typeface="Calibri"/>
                <a:sym typeface="Calibri"/>
                <a:hlinkClick r:id="rId8">
                  <a:extLst>
                    <a:ext uri="{A12FA001-AC4F-418D-AE19-62706E023703}">
                      <ahyp:hlinkClr val="tx"/>
                    </a:ext>
                  </a:extLst>
                </a:hlinkClick>
              </a:rPr>
              <a:t>China-Chile</a:t>
            </a:r>
            <a:r>
              <a:rPr lang="en-US" sz="1200">
                <a:solidFill>
                  <a:schemeClr val="dk1"/>
                </a:solidFill>
                <a:latin typeface="Calibri"/>
                <a:ea typeface="Calibri"/>
                <a:cs typeface="Calibri"/>
                <a:sym typeface="Calibri"/>
              </a:rPr>
              <a:t>: Supplementary Agreement on trade in services; </a:t>
            </a:r>
            <a:r>
              <a:rPr lang="en-US" sz="1200" u="sng">
                <a:solidFill>
                  <a:schemeClr val="dk1"/>
                </a:solidFill>
                <a:latin typeface="Calibri"/>
                <a:ea typeface="Calibri"/>
                <a:cs typeface="Calibri"/>
                <a:sym typeface="Calibri"/>
                <a:hlinkClick r:id="rId9">
                  <a:extLst>
                    <a:ext uri="{A12FA001-AC4F-418D-AE19-62706E023703}">
                      <ahyp:hlinkClr val="tx"/>
                    </a:ext>
                  </a:extLst>
                </a:hlinkClick>
              </a:rPr>
              <a:t>China-Hong Kong, China Supplementary Agreement I-VI</a:t>
            </a:r>
            <a:r>
              <a:rPr lang="en-US" sz="1200">
                <a:solidFill>
                  <a:schemeClr val="dk1"/>
                </a:solidFill>
                <a:latin typeface="Calibri"/>
                <a:ea typeface="Calibri"/>
                <a:cs typeface="Calibri"/>
                <a:sym typeface="Calibri"/>
              </a:rPr>
              <a:t>; and </a:t>
            </a:r>
            <a:r>
              <a:rPr lang="en-US" sz="1200" u="sng">
                <a:solidFill>
                  <a:schemeClr val="dk1"/>
                </a:solidFill>
                <a:latin typeface="Calibri"/>
                <a:ea typeface="Calibri"/>
                <a:cs typeface="Calibri"/>
                <a:sym typeface="Calibri"/>
                <a:hlinkClick r:id="rId10">
                  <a:extLst>
                    <a:ext uri="{A12FA001-AC4F-418D-AE19-62706E023703}">
                      <ahyp:hlinkClr val="tx"/>
                    </a:ext>
                  </a:extLst>
                </a:hlinkClick>
              </a:rPr>
              <a:t>China-China, Macao Supplementary Agreement I-IV</a:t>
            </a:r>
            <a:endParaRPr sz="1200" u="sng">
              <a:solidFill>
                <a:schemeClr val="dk1"/>
              </a:solidFill>
              <a:latin typeface="Calibri"/>
              <a:ea typeface="Calibri"/>
              <a:cs typeface="Calibri"/>
              <a:sym typeface="Calibri"/>
            </a:endParaRPr>
          </a:p>
          <a:p>
            <a:pPr indent="-82550" lvl="1" marL="628650" rtl="0" algn="l">
              <a:spcBef>
                <a:spcPts val="0"/>
              </a:spcBef>
              <a:spcAft>
                <a:spcPts val="0"/>
              </a:spcAft>
              <a:buClr>
                <a:schemeClr val="dk1"/>
              </a:buClr>
              <a:buSzPts val="1400"/>
              <a:buFont typeface="Noto Sans Symbols"/>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3.) Stand-alone digital trade agreements</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New type of trade agreement which focuses on one specific area of ‘Digital’ has been emerged in 2019 after the sign of the “Japan-United States Digital Trade Agreement” considering as the first stand-alone digital-only agreement (enforced 2020). </a:t>
            </a:r>
            <a:endParaRPr i="0"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i="1" lang="en-US" sz="1200">
                <a:solidFill>
                  <a:schemeClr val="dk1"/>
                </a:solidFill>
                <a:latin typeface="Calibri"/>
                <a:ea typeface="Calibri"/>
                <a:cs typeface="Calibri"/>
                <a:sym typeface="Calibri"/>
              </a:rPr>
              <a:t>(Specific detail, please see in slide 5 ‘Digital’ section)</a:t>
            </a:r>
            <a:endParaRPr/>
          </a:p>
          <a:p>
            <a:pPr indent="-82550" lvl="0" marL="17145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4.) Crisis responses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Some of the new PTAs signed after 2021 has more focused on health cooperation. For example, New Zealand-United Kingdom PTA explicitly mention COVID-19 and the right to promote access to medicines (signed 2022).</a:t>
            </a:r>
            <a:r>
              <a:rPr baseline="30000" lang="en-US" sz="1200">
                <a:solidFill>
                  <a:schemeClr val="dk1"/>
                </a:solidFill>
                <a:latin typeface="Calibri"/>
                <a:ea typeface="Calibri"/>
                <a:cs typeface="Calibri"/>
                <a:sym typeface="Calibri"/>
              </a:rPr>
              <a:t> </a:t>
            </a:r>
            <a:endParaRPr baseline="30000"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PTAs can be a tool to facilitate trade during the time of crisis. In line with the current development of deep trade integration, the deeper PTA is found to be more resilient and has relatively better stability against the effect of COVID-19 pandemic (UNCTAD, 2021).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Several PTAs provisions, namely the treatment of essential goods and services, trade facilitation, technical measures, and intellectual property, could play an important role in ensuring essential supplies. These provisions should be binding and incorporate credible enforcement mechanisms to be effective.</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The COVID-19 pandemic disrupted international trade flows. It caused some delays in trade negotiations and a slowdown in the number of the new PTAs signed in 2020-2021. </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Specifically, there were only 16 PTAs signed in certain periods, while 27 PTAs were signed in the period before the pandemic, 2018-2019. Nevertheless, 2022 shows a positive sign because several agreements and negotiations have been signed and resumed.</a:t>
            </a:r>
            <a:endParaRPr/>
          </a:p>
          <a:p>
            <a:pPr indent="-171450" lvl="0" marL="171450" marR="0" rtl="0" algn="l">
              <a:lnSpc>
                <a:spcPct val="100000"/>
              </a:lnSpc>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ESCAP with UNCTAD and the UNRCs’ </a:t>
            </a:r>
            <a:r>
              <a:rPr lang="en-US" sz="1200" u="sng">
                <a:solidFill>
                  <a:schemeClr val="dk1"/>
                </a:solidFill>
                <a:latin typeface="Calibri"/>
                <a:ea typeface="Calibri"/>
                <a:cs typeface="Calibri"/>
                <a:sym typeface="Calibri"/>
                <a:hlinkClick r:id="rId11">
                  <a:extLst>
                    <a:ext uri="{A12FA001-AC4F-418D-AE19-62706E023703}">
                      <ahyp:hlinkClr val="tx"/>
                    </a:ext>
                  </a:extLst>
                </a:hlinkClick>
              </a:rPr>
              <a:t>Handbook on Provisions and Options for Trade in Times of Crisis and Pandemic</a:t>
            </a:r>
            <a:r>
              <a:rPr lang="en-US" sz="1200">
                <a:solidFill>
                  <a:schemeClr val="dk1"/>
                </a:solidFill>
                <a:latin typeface="Calibri"/>
                <a:ea typeface="Calibri"/>
                <a:cs typeface="Calibri"/>
                <a:sym typeface="Calibri"/>
              </a:rPr>
              <a:t> provides options of provisions to shape the design of the future agreement to ensure coordination and effective responses under crisis circumstances.</a:t>
            </a:r>
            <a:endParaRPr sz="1200">
              <a:solidFill>
                <a:schemeClr val="dk1"/>
              </a:solidFill>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Technical Cooperation through various protocols</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At the same time, less formal trade deals are growing. Its characteristic requiring less negotiation time could complement the developing trade environment: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1.) Memorandum of Understanding (MoU):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Several MOUs have been established based on the existing PTAs.</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For example, </a:t>
            </a:r>
            <a:r>
              <a:rPr lang="en-US" sz="1200" u="sng">
                <a:solidFill>
                  <a:schemeClr val="dk1"/>
                </a:solidFill>
                <a:latin typeface="Calibri"/>
                <a:ea typeface="Calibri"/>
                <a:cs typeface="Calibri"/>
                <a:sym typeface="Calibri"/>
                <a:hlinkClick r:id="rId12">
                  <a:extLst>
                    <a:ext uri="{A12FA001-AC4F-418D-AE19-62706E023703}">
                      <ahyp:hlinkClr val="tx"/>
                    </a:ext>
                  </a:extLst>
                </a:hlinkClick>
              </a:rPr>
              <a:t>Australia-Indonesia PTA</a:t>
            </a:r>
            <a:r>
              <a:rPr lang="en-US" sz="1200">
                <a:solidFill>
                  <a:schemeClr val="dk1"/>
                </a:solidFill>
                <a:latin typeface="Calibri"/>
                <a:ea typeface="Calibri"/>
                <a:cs typeface="Calibri"/>
                <a:sym typeface="Calibri"/>
              </a:rPr>
              <a:t>: MOU on Pilot Workplace-Based Training Visa Arrangement; </a:t>
            </a:r>
            <a:r>
              <a:rPr lang="en-US" sz="1200" u="sng">
                <a:solidFill>
                  <a:schemeClr val="dk1"/>
                </a:solidFill>
                <a:latin typeface="Calibri"/>
                <a:ea typeface="Calibri"/>
                <a:cs typeface="Calibri"/>
                <a:sym typeface="Calibri"/>
                <a:hlinkClick r:id="rId13">
                  <a:extLst>
                    <a:ext uri="{A12FA001-AC4F-418D-AE19-62706E023703}">
                      <ahyp:hlinkClr val="tx"/>
                    </a:ext>
                  </a:extLst>
                </a:hlinkClick>
              </a:rPr>
              <a:t>China-Chile PTA</a:t>
            </a:r>
            <a:r>
              <a:rPr lang="en-US" sz="1200">
                <a:solidFill>
                  <a:schemeClr val="dk1"/>
                </a:solidFill>
                <a:latin typeface="Calibri"/>
                <a:ea typeface="Calibri"/>
                <a:cs typeface="Calibri"/>
                <a:sym typeface="Calibri"/>
              </a:rPr>
              <a:t>: MOU on Labour and Social Security Cooperation</a:t>
            </a:r>
            <a:endParaRPr/>
          </a:p>
          <a:p>
            <a:pPr indent="-95250" lvl="1" marL="628650" rtl="0" algn="l">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2.) Mini FTA: Recent development is the creation of the MOU by Thailand under the name “Mini FTA” initiated in 2021.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Notably, the “Mini FTA” of Thailand is not about “free trade”, but more about strengthening cooperation (information exchange, organizing trade fairs)  of the targeted industries at the city or state level. </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As of August 2022, Thailand has signed 5 MOUs with Japan (</a:t>
            </a:r>
            <a:r>
              <a:rPr lang="en-US" sz="1200" u="sng">
                <a:solidFill>
                  <a:schemeClr val="dk1"/>
                </a:solidFill>
                <a:latin typeface="Calibri"/>
                <a:ea typeface="Calibri"/>
                <a:cs typeface="Calibri"/>
                <a:sym typeface="Calibri"/>
                <a:hlinkClick r:id="rId14">
                  <a:extLst>
                    <a:ext uri="{A12FA001-AC4F-418D-AE19-62706E023703}">
                      <ahyp:hlinkClr val="tx"/>
                    </a:ext>
                  </a:extLst>
                </a:hlinkClick>
              </a:rPr>
              <a:t>Kofu</a:t>
            </a:r>
            <a:r>
              <a:rPr lang="en-US" sz="1200">
                <a:solidFill>
                  <a:schemeClr val="dk1"/>
                </a:solidFill>
                <a:latin typeface="Calibri"/>
                <a:ea typeface="Calibri"/>
                <a:cs typeface="Calibri"/>
                <a:sym typeface="Calibri"/>
              </a:rPr>
              <a:t> : cooperation in gem and jewelry industry), India (</a:t>
            </a:r>
            <a:r>
              <a:rPr lang="en-US" sz="1200" u="sng">
                <a:solidFill>
                  <a:schemeClr val="dk1"/>
                </a:solidFill>
                <a:latin typeface="Calibri"/>
                <a:ea typeface="Calibri"/>
                <a:cs typeface="Calibri"/>
                <a:sym typeface="Calibri"/>
                <a:hlinkClick r:id="rId15">
                  <a:extLst>
                    <a:ext uri="{A12FA001-AC4F-418D-AE19-62706E023703}">
                      <ahyp:hlinkClr val="tx"/>
                    </a:ext>
                  </a:extLst>
                </a:hlinkClick>
              </a:rPr>
              <a:t>Telangana</a:t>
            </a:r>
            <a:r>
              <a:rPr lang="en-US" sz="1200">
                <a:solidFill>
                  <a:schemeClr val="dk1"/>
                </a:solidFill>
                <a:latin typeface="Calibri"/>
                <a:ea typeface="Calibri"/>
                <a:cs typeface="Calibri"/>
                <a:sym typeface="Calibri"/>
              </a:rPr>
              <a:t> : 1 year, exchange trade information and products such as medicine, IT, furniture, start-up cooperation), China (</a:t>
            </a:r>
            <a:r>
              <a:rPr lang="en-US" sz="1200" u="sng">
                <a:solidFill>
                  <a:schemeClr val="dk1"/>
                </a:solidFill>
                <a:latin typeface="Calibri"/>
                <a:ea typeface="Calibri"/>
                <a:cs typeface="Calibri"/>
                <a:sym typeface="Calibri"/>
                <a:hlinkClick r:id="rId16">
                  <a:extLst>
                    <a:ext uri="{A12FA001-AC4F-418D-AE19-62706E023703}">
                      <ahyp:hlinkClr val="tx"/>
                    </a:ext>
                  </a:extLst>
                </a:hlinkClick>
              </a:rPr>
              <a:t>Hainan</a:t>
            </a:r>
            <a:r>
              <a:rPr lang="en-US" sz="1200">
                <a:solidFill>
                  <a:schemeClr val="dk1"/>
                </a:solidFill>
                <a:latin typeface="Calibri"/>
                <a:ea typeface="Calibri"/>
                <a:cs typeface="Calibri"/>
                <a:sym typeface="Calibri"/>
              </a:rPr>
              <a:t>: 2 years, exchange trade information, SMEs, food, agricultural and industrial products, e-commerce matching services/ </a:t>
            </a:r>
            <a:r>
              <a:rPr lang="en-US" sz="1200" u="sng">
                <a:solidFill>
                  <a:schemeClr val="dk1"/>
                </a:solidFill>
                <a:latin typeface="Calibri"/>
                <a:ea typeface="Calibri"/>
                <a:cs typeface="Calibri"/>
                <a:sym typeface="Calibri"/>
                <a:hlinkClick r:id="rId17">
                  <a:extLst>
                    <a:ext uri="{A12FA001-AC4F-418D-AE19-62706E023703}">
                      <ahyp:hlinkClr val="tx"/>
                    </a:ext>
                  </a:extLst>
                </a:hlinkClick>
              </a:rPr>
              <a:t>Gansu</a:t>
            </a:r>
            <a:r>
              <a:rPr lang="en-US" sz="1200">
                <a:solidFill>
                  <a:schemeClr val="dk1"/>
                </a:solidFill>
                <a:latin typeface="Calibri"/>
                <a:ea typeface="Calibri"/>
                <a:cs typeface="Calibri"/>
                <a:sym typeface="Calibri"/>
              </a:rPr>
              <a:t> : cooperation in halal food, agricultural products and logistic services) and the Republic of Korea (</a:t>
            </a:r>
            <a:r>
              <a:rPr lang="en-US" sz="1200" u="sng">
                <a:solidFill>
                  <a:schemeClr val="dk1"/>
                </a:solidFill>
                <a:latin typeface="Calibri"/>
                <a:ea typeface="Calibri"/>
                <a:cs typeface="Calibri"/>
                <a:sym typeface="Calibri"/>
                <a:hlinkClick r:id="rId18">
                  <a:extLst>
                    <a:ext uri="{A12FA001-AC4F-418D-AE19-62706E023703}">
                      <ahyp:hlinkClr val="tx"/>
                    </a:ext>
                  </a:extLst>
                </a:hlinkClick>
              </a:rPr>
              <a:t>Busan</a:t>
            </a:r>
            <a:r>
              <a:rPr lang="en-US" sz="1200">
                <a:solidFill>
                  <a:schemeClr val="dk1"/>
                </a:solidFill>
                <a:latin typeface="Calibri"/>
                <a:ea typeface="Calibri"/>
                <a:cs typeface="Calibri"/>
                <a:sym typeface="Calibri"/>
              </a:rPr>
              <a:t>: boost trade and accelerate economic partnership).</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Noto Sans Symbols"/>
              <a:buChar char="❖"/>
            </a:pPr>
            <a:r>
              <a:rPr lang="en-US" sz="1200">
                <a:solidFill>
                  <a:schemeClr val="dk1"/>
                </a:solidFill>
                <a:latin typeface="Calibri"/>
                <a:ea typeface="Calibri"/>
                <a:cs typeface="Calibri"/>
                <a:sym typeface="Calibri"/>
              </a:rPr>
              <a:t>The first Mini FTA started in July 2021 with Kofu, Japan, and the latest one is Busan, the Republic of Korea in July 2022. Thailand plans to sign more MOUs with other trading partners. </a:t>
            </a:r>
            <a:endParaRPr/>
          </a:p>
          <a:p>
            <a:pPr indent="-95250" lvl="0" marL="171450" rtl="0" algn="l">
              <a:spcBef>
                <a:spcPts val="0"/>
              </a:spcBef>
              <a:spcAft>
                <a:spcPts val="0"/>
              </a:spcAft>
              <a:buClr>
                <a:schemeClr val="dk1"/>
              </a:buClr>
              <a:buSzPts val="1200"/>
              <a:buFont typeface="Arial"/>
              <a:buNone/>
            </a:pPr>
            <a:r>
              <a:t/>
            </a:r>
            <a:endParaRPr/>
          </a:p>
        </p:txBody>
      </p:sp>
      <p:sp>
        <p:nvSpPr>
          <p:cNvPr id="148" name="Google Shape;14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From the proliferation of the agreement scope, “Sustainable Development”</a:t>
            </a:r>
            <a:r>
              <a:rPr b="1" baseline="30000"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and “Digital” are among the prominent agenda items in trade negotiations after 2000. The pandemic also emphasizes the importance of these two areas:</a:t>
            </a:r>
            <a:endParaRPr/>
          </a:p>
          <a:p>
            <a:pPr indent="-82550" lvl="0" marL="171450" rtl="0" algn="l">
              <a:spcBef>
                <a:spcPts val="0"/>
              </a:spcBef>
              <a:spcAft>
                <a:spcPts val="0"/>
              </a:spcAft>
              <a:buClr>
                <a:schemeClr val="dk1"/>
              </a:buClr>
              <a:buSzPts val="1400"/>
              <a:buFont typeface="Arial"/>
              <a:buNone/>
            </a:pPr>
            <a:r>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Sustainable Development</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“Whist the main objectives of PTAs are to determine market access and business opportunities, this does not guarantee sustainable, inclusive development at the country-level.”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Handbook on Negotiating Sustainable Development Provisions in Preferential Trade Agreements</a:t>
            </a:r>
            <a:r>
              <a:rPr lang="en-US" sz="12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Sustainable development covers a wide scope of the 3 pillars: economic development, social development and environmental protection in a view to promote human wellbeing, and strengthen social progress while preserving the environment.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highlight>
                  <a:srgbClr val="FFFF00"/>
                </a:highlight>
                <a:latin typeface="Calibri"/>
                <a:ea typeface="Calibri"/>
                <a:cs typeface="Calibri"/>
                <a:sym typeface="Calibri"/>
              </a:rPr>
              <a:t>The Asia-Pacific region has 127 of 224 signed and enforced sustainable development-related provisions, and 56 signed and enforced agreements with the dedicated provisions on sustainable development as a concept later in 2003 (</a:t>
            </a:r>
            <a:r>
              <a:rPr lang="en-US" sz="1200" u="sng">
                <a:solidFill>
                  <a:schemeClr val="dk1"/>
                </a:solidFill>
                <a:highlight>
                  <a:srgbClr val="FFFF00"/>
                </a:highlight>
                <a:latin typeface="Calibri"/>
                <a:ea typeface="Calibri"/>
                <a:cs typeface="Calibri"/>
                <a:sym typeface="Calibri"/>
                <a:hlinkClick r:id="rId3">
                  <a:extLst>
                    <a:ext uri="{A12FA001-AC4F-418D-AE19-62706E023703}">
                      <ahyp:hlinkClr val="tx"/>
                    </a:ext>
                  </a:extLst>
                </a:hlinkClick>
              </a:rPr>
              <a:t>Singapore-United States</a:t>
            </a:r>
            <a:r>
              <a:rPr lang="en-US" sz="1200">
                <a:solidFill>
                  <a:schemeClr val="dk1"/>
                </a:solidFill>
                <a:highlight>
                  <a:srgbClr val="FFFF00"/>
                </a:highlight>
                <a:latin typeface="Calibri"/>
                <a:ea typeface="Calibri"/>
                <a:cs typeface="Calibri"/>
                <a:sym typeface="Calibri"/>
              </a:rPr>
              <a:t> signed 2003). </a:t>
            </a:r>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SD provision can be found under various provisions, namely sustainable development as a concept, labour protection, human rights, environment, SMEs, health and gender. The coverage and level of commitment of the sustainability provisions are varied. </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Health and environment provisions are found to be the most common area due to the proliferation of the SPS provisions and the concern of climate change, respectively.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The first PTA with a substantive SD provision (in the world) is North American Free Trade Agreement (1994) (NAFTA), which includes specific environmental provisions.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Challenges: The inclusion of the sustainability clause is not universal. Most PTAs lack comprehensive commitment or omit sustainability provisions. Most sustainability provisions are insufficient due to their unenforceable nature.</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Lack of dispute settlement mechanisms to resolve conflicts arising in the implementation of those provision</a:t>
            </a:r>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Include dispute settlement mechanisms, however, decisions are usually non-binding.</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Lack of framework to monitor the performance of RTA or its contribution to sustainable development. </a:t>
            </a:r>
            <a:endParaRPr sz="14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rPr b="1" lang="en-US" sz="1200">
                <a:solidFill>
                  <a:schemeClr val="dk1"/>
                </a:solidFill>
                <a:latin typeface="Calibri"/>
                <a:ea typeface="Calibri"/>
                <a:cs typeface="Calibri"/>
                <a:sym typeface="Calibri"/>
              </a:rPr>
              <a:t>Digital</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1" lang="en-US" sz="1200">
                <a:solidFill>
                  <a:schemeClr val="dk1"/>
                </a:solidFill>
                <a:latin typeface="Calibri"/>
                <a:ea typeface="Calibri"/>
                <a:cs typeface="Calibri"/>
                <a:sym typeface="Calibri"/>
              </a:rPr>
              <a:t>E-commerce provisions/chapter: </a:t>
            </a:r>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The inclusion of the digital (‘e-commerce’) provision has begun since 2000 after the sustainability provisions. </a:t>
            </a:r>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The region is actively engaged in electronic commerce, 81 out of 224 signed and enforced agreements have included e-commerce chapters or provisions. The first PTA with a substantive e-commerce provision (in the world/region): New Zealand-Singapore Closer Economic Partnership Agreement (CEPA) (signed November 2000). </a:t>
            </a:r>
            <a:endParaRPr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b="1" lang="en-US" sz="1200">
                <a:solidFill>
                  <a:schemeClr val="dk1"/>
                </a:solidFill>
                <a:latin typeface="Calibri"/>
                <a:ea typeface="Calibri"/>
                <a:cs typeface="Calibri"/>
                <a:sym typeface="Calibri"/>
              </a:rPr>
              <a:t>Digital (standalone PTAs)</a:t>
            </a:r>
            <a:r>
              <a:rPr lang="en-US" sz="1200">
                <a:solidFill>
                  <a:schemeClr val="dk1"/>
                </a:solidFill>
                <a:latin typeface="Calibri"/>
                <a:ea typeface="Calibri"/>
                <a:cs typeface="Calibri"/>
                <a:sym typeface="Calibri"/>
              </a:rPr>
              <a:t>:</a:t>
            </a:r>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In line with the rising of e-commerce agreements, the digital-only agreement was initiated in 2019. It is noteworthy that digital trade aspects address the emerging digital economy issues (such as AI, Fintech, Regtech, and digital inclusion) that go beyond the provisions found in the e-commerce agreement.</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Asia-Pacific region, especially Singapore, is the main player in digital trade agreements.</a:t>
            </a:r>
            <a:r>
              <a:rPr b="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The 5 digital trade agreements involve the economies in the Asia-Pacific. All of them have entered into force, except the Republic of Korea-Singapore Digital Partnership Agreement which is still under negotiations. </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The latest update for the digital trade agreement in 2022 is the signatory of the Singapore-United Kingdom Digital Economy Agreement (DEA) in February and later enforced in June. (Substantially concluded in December 2021).  </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Among the total digital trade agreements, there is one standalone plurilateral agreement dedicated to digital trade – “Digital Economy Partnership Agreement (DEPA)” (signed 2020 and enforced 2021, only between New Zealand and Singapore). </a:t>
            </a:r>
            <a:endParaRPr/>
          </a:p>
          <a:p>
            <a:pPr indent="-171450" lvl="2" marL="10858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The agreement is based on the e-commerce chapter of the CPTPP and is designed to complement the WTO JSI negotiations on e-commerce. Thereby, the group is opened to eligible WTO members. Recently, China (2021), the Republic of Korea (2021) and Canada (2022) have formally submitted their request to join the agreement. </a:t>
            </a:r>
            <a:endParaRPr sz="1400">
              <a:solidFill>
                <a:schemeClr val="dk1"/>
              </a:solidFill>
              <a:latin typeface="Calibri"/>
              <a:ea typeface="Calibri"/>
              <a:cs typeface="Calibri"/>
              <a:sym typeface="Calibri"/>
            </a:endParaRPr>
          </a:p>
          <a:p>
            <a:pPr indent="-171450" lvl="2" marL="10858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DEPA consists of 12 modules, covering various aspects of the digital economy. This modular approach, which is separable, provides options to member States to adopt the entire or a part of certain modules. This flexibility regards as a potential building block for future interoperable digital trade rules. </a:t>
            </a:r>
            <a:endParaRPr sz="1400">
              <a:solidFill>
                <a:schemeClr val="dk1"/>
              </a:solidFill>
              <a:latin typeface="Calibri"/>
              <a:ea typeface="Calibri"/>
              <a:cs typeface="Calibri"/>
              <a:sym typeface="Calibri"/>
            </a:endParaRPr>
          </a:p>
          <a:p>
            <a:pPr indent="-171450" lvl="1" marL="628650" rtl="0" algn="l">
              <a:spcBef>
                <a:spcPts val="0"/>
              </a:spcBef>
              <a:spcAft>
                <a:spcPts val="0"/>
              </a:spcAft>
              <a:buClr>
                <a:schemeClr val="dk1"/>
              </a:buClr>
              <a:buSzPts val="1200"/>
              <a:buFont typeface="Courier New"/>
              <a:buChar char="o"/>
            </a:pPr>
            <a:r>
              <a:rPr lang="en-US" sz="1200">
                <a:solidFill>
                  <a:schemeClr val="dk1"/>
                </a:solidFill>
                <a:latin typeface="Calibri"/>
                <a:ea typeface="Calibri"/>
                <a:cs typeface="Calibri"/>
                <a:sym typeface="Calibri"/>
              </a:rPr>
              <a:t>Additionally, the existence of the digital trade agreement or digital economy agreement could help shaping the harmonization of the digital trade regulations. </a:t>
            </a:r>
            <a:endParaRPr sz="14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(Note: the 5 digital-only agreements: The 4 enforced agreements are Japan-US DTA, Australia-Singapore DEA, Digital Economy Partnership Agreement (DEPA), Singapore-United Kingdom DEA. The 1 under negotiation agreement is the Republic of Korea-Singapore Digital Partnership Agreement.)</a:t>
            </a:r>
            <a:endParaRPr sz="1400">
              <a:solidFill>
                <a:schemeClr val="dk1"/>
              </a:solidFill>
              <a:latin typeface="Calibri"/>
              <a:ea typeface="Calibri"/>
              <a:cs typeface="Calibri"/>
              <a:sym typeface="Calibri"/>
            </a:endParaRPr>
          </a:p>
          <a:p>
            <a:pPr indent="0" lvl="0" marL="0" rtl="0" algn="just">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p:txBody>
      </p:sp>
      <p:sp>
        <p:nvSpPr>
          <p:cNvPr id="156" name="Google Shape;15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https://www.eria.org/uploads/media/discussion-papers/FY22/Comparison-of-the-Regional-Comprehensive-Economic-Partnership-(RCEP)-and-Other-Free-Trade-Agreements-(FTAs).pdf </a:t>
            </a:r>
            <a:endParaRPr/>
          </a:p>
        </p:txBody>
      </p:sp>
      <p:sp>
        <p:nvSpPr>
          <p:cNvPr id="182" name="Google Shape;18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 Id="rId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22.png"/><Relationship Id="rId8"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3.png"/><Relationship Id="rId4" Type="http://schemas.openxmlformats.org/officeDocument/2006/relationships/image" Target="../media/image33.png"/><Relationship Id="rId5" Type="http://schemas.openxmlformats.org/officeDocument/2006/relationships/image" Target="../media/image17.png"/><Relationship Id="rId6" Type="http://schemas.openxmlformats.org/officeDocument/2006/relationships/image" Target="../media/image27.png"/><Relationship Id="rId7" Type="http://schemas.openxmlformats.org/officeDocument/2006/relationships/image" Target="../media/image18.png"/><Relationship Id="rId8"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bg>
      <p:bgPr>
        <a:solidFill>
          <a:schemeClr val="lt1"/>
        </a:solidFill>
      </p:bgPr>
    </p:bg>
    <p:spTree>
      <p:nvGrpSpPr>
        <p:cNvPr id="11" name="Shape 11"/>
        <p:cNvGrpSpPr/>
        <p:nvPr/>
      </p:nvGrpSpPr>
      <p:grpSpPr>
        <a:xfrm>
          <a:off x="0" y="0"/>
          <a:ext cx="0" cy="0"/>
          <a:chOff x="0" y="0"/>
          <a:chExt cx="0" cy="0"/>
        </a:xfrm>
      </p:grpSpPr>
      <p:pic>
        <p:nvPicPr>
          <p:cNvPr id="12" name="Google Shape;12;p28"/>
          <p:cNvPicPr preferRelativeResize="0"/>
          <p:nvPr/>
        </p:nvPicPr>
        <p:blipFill rotWithShape="1">
          <a:blip r:embed="rId2">
            <a:alphaModFix/>
          </a:blip>
          <a:srcRect b="0" l="0" r="0" t="0"/>
          <a:stretch/>
        </p:blipFill>
        <p:spPr>
          <a:xfrm>
            <a:off x="3048000" y="1762791"/>
            <a:ext cx="3823996" cy="3400987"/>
          </a:xfrm>
          <a:prstGeom prst="rect">
            <a:avLst/>
          </a:prstGeom>
          <a:noFill/>
          <a:ln>
            <a:noFill/>
          </a:ln>
        </p:spPr>
      </p:pic>
      <p:pic>
        <p:nvPicPr>
          <p:cNvPr id="13" name="Google Shape;13;p28"/>
          <p:cNvPicPr preferRelativeResize="0"/>
          <p:nvPr/>
        </p:nvPicPr>
        <p:blipFill rotWithShape="1">
          <a:blip r:embed="rId3">
            <a:alphaModFix/>
          </a:blip>
          <a:srcRect b="0" l="0" r="0" t="0"/>
          <a:stretch/>
        </p:blipFill>
        <p:spPr>
          <a:xfrm>
            <a:off x="434523" y="4400550"/>
            <a:ext cx="1328057" cy="387350"/>
          </a:xfrm>
          <a:prstGeom prst="rect">
            <a:avLst/>
          </a:prstGeom>
          <a:noFill/>
          <a:ln>
            <a:noFill/>
          </a:ln>
        </p:spPr>
      </p:pic>
      <p:sp>
        <p:nvSpPr>
          <p:cNvPr id="14" name="Google Shape;14;p28"/>
          <p:cNvSpPr txBox="1"/>
          <p:nvPr>
            <p:ph idx="1" type="body"/>
          </p:nvPr>
        </p:nvSpPr>
        <p:spPr>
          <a:xfrm>
            <a:off x="368301" y="438150"/>
            <a:ext cx="6108700" cy="1371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dk1"/>
              </a:buClr>
              <a:buSzPts val="4000"/>
              <a:buFont typeface="Arial"/>
              <a:buNone/>
              <a:defRPr b="1" i="0" sz="40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15" name="Google Shape;15;p28"/>
          <p:cNvSpPr txBox="1"/>
          <p:nvPr>
            <p:ph idx="2" type="body"/>
          </p:nvPr>
        </p:nvSpPr>
        <p:spPr>
          <a:xfrm>
            <a:off x="368301" y="1809750"/>
            <a:ext cx="6108700" cy="3873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16" name="Google Shape;16;p28"/>
          <p:cNvSpPr txBox="1"/>
          <p:nvPr>
            <p:ph idx="3" type="body"/>
          </p:nvPr>
        </p:nvSpPr>
        <p:spPr>
          <a:xfrm>
            <a:off x="368301" y="2214076"/>
            <a:ext cx="6108700" cy="3873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rgbClr val="0F243E"/>
        </a:solidFill>
      </p:bgPr>
    </p:bg>
    <p:spTree>
      <p:nvGrpSpPr>
        <p:cNvPr id="57" name="Shape 57"/>
        <p:cNvGrpSpPr/>
        <p:nvPr/>
      </p:nvGrpSpPr>
      <p:grpSpPr>
        <a:xfrm>
          <a:off x="0" y="0"/>
          <a:ext cx="0" cy="0"/>
          <a:chOff x="0" y="0"/>
          <a:chExt cx="0" cy="0"/>
        </a:xfrm>
      </p:grpSpPr>
      <p:pic>
        <p:nvPicPr>
          <p:cNvPr id="58" name="Google Shape;58;p37"/>
          <p:cNvPicPr preferRelativeResize="0"/>
          <p:nvPr/>
        </p:nvPicPr>
        <p:blipFill rotWithShape="1">
          <a:blip r:embed="rId2">
            <a:alphaModFix amt="40000"/>
          </a:blip>
          <a:srcRect b="0" l="0" r="0" t="0"/>
          <a:stretch/>
        </p:blipFill>
        <p:spPr>
          <a:xfrm>
            <a:off x="5432649" y="445974"/>
            <a:ext cx="1653952" cy="2968448"/>
          </a:xfrm>
          <a:prstGeom prst="rect">
            <a:avLst/>
          </a:prstGeom>
          <a:noFill/>
          <a:ln>
            <a:noFill/>
          </a:ln>
        </p:spPr>
      </p:pic>
      <p:pic>
        <p:nvPicPr>
          <p:cNvPr id="59" name="Google Shape;59;p37"/>
          <p:cNvPicPr preferRelativeResize="0"/>
          <p:nvPr/>
        </p:nvPicPr>
        <p:blipFill rotWithShape="1">
          <a:blip r:embed="rId3">
            <a:alphaModFix/>
          </a:blip>
          <a:srcRect b="0" l="0" r="0" t="0"/>
          <a:stretch/>
        </p:blipFill>
        <p:spPr>
          <a:xfrm>
            <a:off x="5257800" y="4421024"/>
            <a:ext cx="1347190" cy="357297"/>
          </a:xfrm>
          <a:prstGeom prst="rect">
            <a:avLst/>
          </a:prstGeom>
          <a:noFill/>
          <a:ln>
            <a:noFill/>
          </a:ln>
        </p:spPr>
      </p:pic>
      <p:sp>
        <p:nvSpPr>
          <p:cNvPr id="60" name="Google Shape;60;p37"/>
          <p:cNvSpPr txBox="1"/>
          <p:nvPr>
            <p:ph idx="1" type="body"/>
          </p:nvPr>
        </p:nvSpPr>
        <p:spPr>
          <a:xfrm>
            <a:off x="381000" y="446088"/>
            <a:ext cx="5486400" cy="677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lt1"/>
              </a:buClr>
              <a:buSzPts val="4000"/>
              <a:buFont typeface="Arial"/>
              <a:buNone/>
              <a:defRPr b="1" i="0" sz="40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61" name="Google Shape;61;p37"/>
          <p:cNvSpPr txBox="1"/>
          <p:nvPr>
            <p:ph idx="2" type="body"/>
          </p:nvPr>
        </p:nvSpPr>
        <p:spPr>
          <a:xfrm>
            <a:off x="3124200" y="1123953"/>
            <a:ext cx="2743200" cy="32156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62" name="Google Shape;62;p37"/>
          <p:cNvSpPr/>
          <p:nvPr>
            <p:ph idx="3" type="pic"/>
          </p:nvPr>
        </p:nvSpPr>
        <p:spPr>
          <a:xfrm>
            <a:off x="381000" y="1123954"/>
            <a:ext cx="2667000" cy="3236913"/>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chemeClr val="lt1"/>
        </a:solidFill>
      </p:bgPr>
    </p:bg>
    <p:spTree>
      <p:nvGrpSpPr>
        <p:cNvPr id="63" name="Shape 63"/>
        <p:cNvGrpSpPr/>
        <p:nvPr/>
      </p:nvGrpSpPr>
      <p:grpSpPr>
        <a:xfrm>
          <a:off x="0" y="0"/>
          <a:ext cx="0" cy="0"/>
          <a:chOff x="0" y="0"/>
          <a:chExt cx="0" cy="0"/>
        </a:xfrm>
      </p:grpSpPr>
      <p:pic>
        <p:nvPicPr>
          <p:cNvPr id="64" name="Google Shape;64;p38"/>
          <p:cNvPicPr preferRelativeResize="0"/>
          <p:nvPr/>
        </p:nvPicPr>
        <p:blipFill rotWithShape="1">
          <a:blip r:embed="rId2">
            <a:alphaModFix amt="40000"/>
          </a:blip>
          <a:srcRect b="0" l="0" r="0" t="0"/>
          <a:stretch/>
        </p:blipFill>
        <p:spPr>
          <a:xfrm>
            <a:off x="5432649" y="445974"/>
            <a:ext cx="1653952" cy="2968448"/>
          </a:xfrm>
          <a:prstGeom prst="rect">
            <a:avLst/>
          </a:prstGeom>
          <a:noFill/>
          <a:ln>
            <a:noFill/>
          </a:ln>
        </p:spPr>
      </p:pic>
      <p:pic>
        <p:nvPicPr>
          <p:cNvPr id="65" name="Google Shape;65;p38"/>
          <p:cNvPicPr preferRelativeResize="0"/>
          <p:nvPr/>
        </p:nvPicPr>
        <p:blipFill rotWithShape="1">
          <a:blip r:embed="rId3">
            <a:alphaModFix/>
          </a:blip>
          <a:srcRect b="0" l="0" r="0" t="0"/>
          <a:stretch/>
        </p:blipFill>
        <p:spPr>
          <a:xfrm>
            <a:off x="5100652" y="4360392"/>
            <a:ext cx="1432889" cy="417926"/>
          </a:xfrm>
          <a:prstGeom prst="rect">
            <a:avLst/>
          </a:prstGeom>
          <a:noFill/>
          <a:ln>
            <a:noFill/>
          </a:ln>
        </p:spPr>
      </p:pic>
      <p:sp>
        <p:nvSpPr>
          <p:cNvPr id="66" name="Google Shape;66;p38"/>
          <p:cNvSpPr txBox="1"/>
          <p:nvPr>
            <p:ph idx="1" type="body"/>
          </p:nvPr>
        </p:nvSpPr>
        <p:spPr>
          <a:xfrm>
            <a:off x="381000" y="446088"/>
            <a:ext cx="5486400" cy="677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dk1"/>
              </a:buClr>
              <a:buSzPts val="4000"/>
              <a:buFont typeface="Arial"/>
              <a:buNone/>
              <a:defRPr b="1" i="0" sz="40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67" name="Google Shape;67;p38"/>
          <p:cNvSpPr txBox="1"/>
          <p:nvPr>
            <p:ph idx="2" type="body"/>
          </p:nvPr>
        </p:nvSpPr>
        <p:spPr>
          <a:xfrm>
            <a:off x="3124200" y="1199683"/>
            <a:ext cx="2743200" cy="316071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68" name="Google Shape;68;p38"/>
          <p:cNvSpPr/>
          <p:nvPr>
            <p:ph idx="3" type="pic"/>
          </p:nvPr>
        </p:nvSpPr>
        <p:spPr>
          <a:xfrm>
            <a:off x="381000" y="1200154"/>
            <a:ext cx="2667000" cy="3160713"/>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rgbClr val="0F243E"/>
        </a:solidFill>
      </p:bgPr>
    </p:bg>
    <p:spTree>
      <p:nvGrpSpPr>
        <p:cNvPr id="69" name="Shape 69"/>
        <p:cNvGrpSpPr/>
        <p:nvPr/>
      </p:nvGrpSpPr>
      <p:grpSpPr>
        <a:xfrm>
          <a:off x="0" y="0"/>
          <a:ext cx="0" cy="0"/>
          <a:chOff x="0" y="0"/>
          <a:chExt cx="0" cy="0"/>
        </a:xfrm>
      </p:grpSpPr>
      <p:pic>
        <p:nvPicPr>
          <p:cNvPr id="70" name="Google Shape;70;p39"/>
          <p:cNvPicPr preferRelativeResize="0"/>
          <p:nvPr/>
        </p:nvPicPr>
        <p:blipFill rotWithShape="1">
          <a:blip r:embed="rId2">
            <a:alphaModFix amt="40000"/>
          </a:blip>
          <a:srcRect b="0" l="0" r="0" t="0"/>
          <a:stretch/>
        </p:blipFill>
        <p:spPr>
          <a:xfrm>
            <a:off x="5432649" y="445974"/>
            <a:ext cx="1653952" cy="2968448"/>
          </a:xfrm>
          <a:prstGeom prst="rect">
            <a:avLst/>
          </a:prstGeom>
          <a:noFill/>
          <a:ln>
            <a:noFill/>
          </a:ln>
        </p:spPr>
      </p:pic>
      <p:pic>
        <p:nvPicPr>
          <p:cNvPr id="71" name="Google Shape;71;p39"/>
          <p:cNvPicPr preferRelativeResize="0"/>
          <p:nvPr/>
        </p:nvPicPr>
        <p:blipFill rotWithShape="1">
          <a:blip r:embed="rId3">
            <a:alphaModFix/>
          </a:blip>
          <a:srcRect b="0" l="0" r="0" t="0"/>
          <a:stretch/>
        </p:blipFill>
        <p:spPr>
          <a:xfrm>
            <a:off x="5257800" y="4421024"/>
            <a:ext cx="1347190" cy="357297"/>
          </a:xfrm>
          <a:prstGeom prst="rect">
            <a:avLst/>
          </a:prstGeom>
          <a:noFill/>
          <a:ln>
            <a:noFill/>
          </a:ln>
        </p:spPr>
      </p:pic>
      <p:sp>
        <p:nvSpPr>
          <p:cNvPr id="72" name="Google Shape;72;p39"/>
          <p:cNvSpPr txBox="1"/>
          <p:nvPr>
            <p:ph idx="1" type="body"/>
          </p:nvPr>
        </p:nvSpPr>
        <p:spPr>
          <a:xfrm>
            <a:off x="2819400" y="1123950"/>
            <a:ext cx="3200400" cy="3124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lt1"/>
              </a:buClr>
              <a:buSzPts val="2000"/>
              <a:buFont typeface="Arial"/>
              <a:buNone/>
              <a:defRPr b="0" i="0" sz="20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73" name="Google Shape;73;p39"/>
          <p:cNvSpPr/>
          <p:nvPr>
            <p:ph idx="2" type="pic"/>
          </p:nvPr>
        </p:nvSpPr>
        <p:spPr>
          <a:xfrm>
            <a:off x="152400" y="171450"/>
            <a:ext cx="2590800" cy="1592992"/>
          </a:xfrm>
          <a:prstGeom prst="rect">
            <a:avLst/>
          </a:prstGeom>
          <a:noFill/>
          <a:ln>
            <a:noFill/>
          </a:ln>
        </p:spPr>
      </p:sp>
      <p:sp>
        <p:nvSpPr>
          <p:cNvPr id="74" name="Google Shape;74;p39"/>
          <p:cNvSpPr/>
          <p:nvPr>
            <p:ph idx="3" type="pic"/>
          </p:nvPr>
        </p:nvSpPr>
        <p:spPr>
          <a:xfrm>
            <a:off x="152400" y="1775254"/>
            <a:ext cx="2590800" cy="1592993"/>
          </a:xfrm>
          <a:prstGeom prst="rect">
            <a:avLst/>
          </a:prstGeom>
          <a:noFill/>
          <a:ln>
            <a:noFill/>
          </a:ln>
        </p:spPr>
      </p:sp>
      <p:sp>
        <p:nvSpPr>
          <p:cNvPr id="75" name="Google Shape;75;p39"/>
          <p:cNvSpPr/>
          <p:nvPr>
            <p:ph idx="4" type="pic"/>
          </p:nvPr>
        </p:nvSpPr>
        <p:spPr>
          <a:xfrm>
            <a:off x="152400" y="3379061"/>
            <a:ext cx="2590800" cy="1592993"/>
          </a:xfrm>
          <a:prstGeom prst="rect">
            <a:avLst/>
          </a:prstGeom>
          <a:noFill/>
          <a:ln>
            <a:noFill/>
          </a:ln>
        </p:spPr>
      </p:sp>
      <p:sp>
        <p:nvSpPr>
          <p:cNvPr id="76" name="Google Shape;76;p39"/>
          <p:cNvSpPr txBox="1"/>
          <p:nvPr>
            <p:ph idx="5" type="body"/>
          </p:nvPr>
        </p:nvSpPr>
        <p:spPr>
          <a:xfrm>
            <a:off x="2819400" y="167767"/>
            <a:ext cx="3200400" cy="956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lt1"/>
              </a:buClr>
              <a:buSzPts val="2800"/>
              <a:buFont typeface="Arial"/>
              <a:buNone/>
              <a:defRPr b="1" i="0" sz="28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solidFill>
          <a:schemeClr val="lt1"/>
        </a:solidFill>
      </p:bgPr>
    </p:bg>
    <p:spTree>
      <p:nvGrpSpPr>
        <p:cNvPr id="77" name="Shape 77"/>
        <p:cNvGrpSpPr/>
        <p:nvPr/>
      </p:nvGrpSpPr>
      <p:grpSpPr>
        <a:xfrm>
          <a:off x="0" y="0"/>
          <a:ext cx="0" cy="0"/>
          <a:chOff x="0" y="0"/>
          <a:chExt cx="0" cy="0"/>
        </a:xfrm>
      </p:grpSpPr>
      <p:pic>
        <p:nvPicPr>
          <p:cNvPr id="78" name="Google Shape;78;p40"/>
          <p:cNvPicPr preferRelativeResize="0"/>
          <p:nvPr/>
        </p:nvPicPr>
        <p:blipFill rotWithShape="1">
          <a:blip r:embed="rId2">
            <a:alphaModFix amt="40000"/>
          </a:blip>
          <a:srcRect b="0" l="0" r="0" t="0"/>
          <a:stretch/>
        </p:blipFill>
        <p:spPr>
          <a:xfrm>
            <a:off x="5432649" y="445974"/>
            <a:ext cx="1653952" cy="2968448"/>
          </a:xfrm>
          <a:prstGeom prst="rect">
            <a:avLst/>
          </a:prstGeom>
          <a:noFill/>
          <a:ln>
            <a:noFill/>
          </a:ln>
        </p:spPr>
      </p:pic>
      <p:pic>
        <p:nvPicPr>
          <p:cNvPr id="79" name="Google Shape;79;p40"/>
          <p:cNvPicPr preferRelativeResize="0"/>
          <p:nvPr/>
        </p:nvPicPr>
        <p:blipFill rotWithShape="1">
          <a:blip r:embed="rId3">
            <a:alphaModFix/>
          </a:blip>
          <a:srcRect b="0" l="0" r="0" t="0"/>
          <a:stretch/>
        </p:blipFill>
        <p:spPr>
          <a:xfrm>
            <a:off x="5100652" y="4360392"/>
            <a:ext cx="1432889" cy="417926"/>
          </a:xfrm>
          <a:prstGeom prst="rect">
            <a:avLst/>
          </a:prstGeom>
          <a:noFill/>
          <a:ln>
            <a:noFill/>
          </a:ln>
        </p:spPr>
      </p:pic>
      <p:sp>
        <p:nvSpPr>
          <p:cNvPr id="80" name="Google Shape;80;p40"/>
          <p:cNvSpPr txBox="1"/>
          <p:nvPr>
            <p:ph idx="1" type="body"/>
          </p:nvPr>
        </p:nvSpPr>
        <p:spPr>
          <a:xfrm>
            <a:off x="2819400" y="1123950"/>
            <a:ext cx="3200400" cy="3124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81" name="Google Shape;81;p40"/>
          <p:cNvSpPr/>
          <p:nvPr>
            <p:ph idx="2" type="pic"/>
          </p:nvPr>
        </p:nvSpPr>
        <p:spPr>
          <a:xfrm>
            <a:off x="152400" y="171453"/>
            <a:ext cx="2590800" cy="1638301"/>
          </a:xfrm>
          <a:prstGeom prst="rect">
            <a:avLst/>
          </a:prstGeom>
          <a:noFill/>
          <a:ln>
            <a:noFill/>
          </a:ln>
        </p:spPr>
      </p:sp>
      <p:sp>
        <p:nvSpPr>
          <p:cNvPr id="82" name="Google Shape;82;p40"/>
          <p:cNvSpPr/>
          <p:nvPr>
            <p:ph idx="3" type="pic"/>
          </p:nvPr>
        </p:nvSpPr>
        <p:spPr>
          <a:xfrm>
            <a:off x="152400" y="1775254"/>
            <a:ext cx="2590800" cy="1592993"/>
          </a:xfrm>
          <a:prstGeom prst="rect">
            <a:avLst/>
          </a:prstGeom>
          <a:noFill/>
          <a:ln>
            <a:noFill/>
          </a:ln>
        </p:spPr>
      </p:sp>
      <p:sp>
        <p:nvSpPr>
          <p:cNvPr id="83" name="Google Shape;83;p40"/>
          <p:cNvSpPr/>
          <p:nvPr>
            <p:ph idx="4" type="pic"/>
          </p:nvPr>
        </p:nvSpPr>
        <p:spPr>
          <a:xfrm>
            <a:off x="152400" y="3379061"/>
            <a:ext cx="2590800" cy="1592993"/>
          </a:xfrm>
          <a:prstGeom prst="rect">
            <a:avLst/>
          </a:prstGeom>
          <a:noFill/>
          <a:ln>
            <a:noFill/>
          </a:ln>
        </p:spPr>
      </p:sp>
      <p:sp>
        <p:nvSpPr>
          <p:cNvPr id="84" name="Google Shape;84;p40"/>
          <p:cNvSpPr txBox="1"/>
          <p:nvPr>
            <p:ph idx="5" type="body"/>
          </p:nvPr>
        </p:nvSpPr>
        <p:spPr>
          <a:xfrm>
            <a:off x="2819400" y="167767"/>
            <a:ext cx="3200400" cy="956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1" i="0" sz="28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bg>
      <p:bgPr>
        <a:solidFill>
          <a:srgbClr val="0F243E"/>
        </a:solidFill>
      </p:bgPr>
    </p:bg>
    <p:spTree>
      <p:nvGrpSpPr>
        <p:cNvPr id="85" name="Shape 85"/>
        <p:cNvGrpSpPr/>
        <p:nvPr/>
      </p:nvGrpSpPr>
      <p:grpSpPr>
        <a:xfrm>
          <a:off x="0" y="0"/>
          <a:ext cx="0" cy="0"/>
          <a:chOff x="0" y="0"/>
          <a:chExt cx="0" cy="0"/>
        </a:xfrm>
      </p:grpSpPr>
      <p:pic>
        <p:nvPicPr>
          <p:cNvPr id="86" name="Google Shape;86;p41"/>
          <p:cNvPicPr preferRelativeResize="0"/>
          <p:nvPr/>
        </p:nvPicPr>
        <p:blipFill rotWithShape="1">
          <a:blip r:embed="rId2">
            <a:alphaModFix amt="40000"/>
          </a:blip>
          <a:srcRect b="0" l="0" r="0" t="0"/>
          <a:stretch/>
        </p:blipFill>
        <p:spPr>
          <a:xfrm>
            <a:off x="5418202" y="433016"/>
            <a:ext cx="1668398" cy="2994373"/>
          </a:xfrm>
          <a:prstGeom prst="rect">
            <a:avLst/>
          </a:prstGeom>
          <a:noFill/>
          <a:ln>
            <a:noFill/>
          </a:ln>
        </p:spPr>
      </p:pic>
      <p:pic>
        <p:nvPicPr>
          <p:cNvPr id="87" name="Google Shape;87;p41"/>
          <p:cNvPicPr preferRelativeResize="0"/>
          <p:nvPr/>
        </p:nvPicPr>
        <p:blipFill rotWithShape="1">
          <a:blip r:embed="rId3">
            <a:alphaModFix/>
          </a:blip>
          <a:srcRect b="0" l="0" r="0" t="0"/>
          <a:stretch/>
        </p:blipFill>
        <p:spPr>
          <a:xfrm>
            <a:off x="5257800" y="4421024"/>
            <a:ext cx="1347190" cy="357297"/>
          </a:xfrm>
          <a:prstGeom prst="rect">
            <a:avLst/>
          </a:prstGeom>
          <a:noFill/>
          <a:ln>
            <a:noFill/>
          </a:ln>
        </p:spPr>
      </p:pic>
      <p:sp>
        <p:nvSpPr>
          <p:cNvPr id="88" name="Google Shape;88;p41"/>
          <p:cNvSpPr txBox="1"/>
          <p:nvPr>
            <p:ph idx="1" type="body"/>
          </p:nvPr>
        </p:nvSpPr>
        <p:spPr>
          <a:xfrm>
            <a:off x="381000" y="365187"/>
            <a:ext cx="6019800" cy="397436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lt1"/>
              </a:buClr>
              <a:buSzPts val="2000"/>
              <a:buFont typeface="Arial"/>
              <a:buNone/>
              <a:defRPr b="1" i="0" sz="20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0F243E"/>
        </a:solidFill>
      </p:bgPr>
    </p:bg>
    <p:spTree>
      <p:nvGrpSpPr>
        <p:cNvPr id="89" name="Shape 89"/>
        <p:cNvGrpSpPr/>
        <p:nvPr/>
      </p:nvGrpSpPr>
      <p:grpSpPr>
        <a:xfrm>
          <a:off x="0" y="0"/>
          <a:ext cx="0" cy="0"/>
          <a:chOff x="0" y="0"/>
          <a:chExt cx="0" cy="0"/>
        </a:xfrm>
      </p:grpSpPr>
      <p:pic>
        <p:nvPicPr>
          <p:cNvPr id="90" name="Google Shape;90;p42"/>
          <p:cNvPicPr preferRelativeResize="0"/>
          <p:nvPr/>
        </p:nvPicPr>
        <p:blipFill rotWithShape="1">
          <a:blip r:embed="rId2">
            <a:alphaModFix/>
          </a:blip>
          <a:srcRect b="0" l="0" r="0" t="0"/>
          <a:stretch/>
        </p:blipFill>
        <p:spPr>
          <a:xfrm>
            <a:off x="3925596" y="2543308"/>
            <a:ext cx="2946400" cy="2620470"/>
          </a:xfrm>
          <a:prstGeom prst="rect">
            <a:avLst/>
          </a:prstGeom>
          <a:noFill/>
          <a:ln>
            <a:noFill/>
          </a:ln>
        </p:spPr>
      </p:pic>
      <p:pic>
        <p:nvPicPr>
          <p:cNvPr id="91" name="Google Shape;91;p42"/>
          <p:cNvPicPr preferRelativeResize="0"/>
          <p:nvPr/>
        </p:nvPicPr>
        <p:blipFill rotWithShape="1">
          <a:blip r:embed="rId3">
            <a:alphaModFix/>
          </a:blip>
          <a:srcRect b="0" l="0" r="0" t="0"/>
          <a:stretch/>
        </p:blipFill>
        <p:spPr>
          <a:xfrm>
            <a:off x="368301" y="4420760"/>
            <a:ext cx="1384300" cy="367140"/>
          </a:xfrm>
          <a:prstGeom prst="rect">
            <a:avLst/>
          </a:prstGeom>
          <a:noFill/>
          <a:ln>
            <a:noFill/>
          </a:ln>
        </p:spPr>
      </p:pic>
      <p:sp>
        <p:nvSpPr>
          <p:cNvPr id="92" name="Google Shape;92;p42"/>
          <p:cNvSpPr txBox="1"/>
          <p:nvPr>
            <p:ph idx="1" type="body"/>
          </p:nvPr>
        </p:nvSpPr>
        <p:spPr>
          <a:xfrm>
            <a:off x="368301" y="438150"/>
            <a:ext cx="6108700" cy="1371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lt1"/>
              </a:buClr>
              <a:buSzPts val="4000"/>
              <a:buFont typeface="Arial"/>
              <a:buNone/>
              <a:defRPr b="1" i="0" sz="40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93" name="Google Shape;93;p42"/>
          <p:cNvSpPr txBox="1"/>
          <p:nvPr>
            <p:ph idx="2" type="body"/>
          </p:nvPr>
        </p:nvSpPr>
        <p:spPr>
          <a:xfrm>
            <a:off x="368301" y="2190750"/>
            <a:ext cx="6108700" cy="3873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94" name="Google Shape;94;p42"/>
          <p:cNvSpPr txBox="1"/>
          <p:nvPr>
            <p:ph idx="3" type="body"/>
          </p:nvPr>
        </p:nvSpPr>
        <p:spPr>
          <a:xfrm>
            <a:off x="762000" y="2595076"/>
            <a:ext cx="5715000" cy="13482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pic>
        <p:nvPicPr>
          <p:cNvPr id="95" name="Google Shape;95;p42"/>
          <p:cNvPicPr preferRelativeResize="0"/>
          <p:nvPr/>
        </p:nvPicPr>
        <p:blipFill rotWithShape="1">
          <a:blip r:embed="rId4">
            <a:alphaModFix/>
          </a:blip>
          <a:srcRect b="0" l="0" r="0" t="0"/>
          <a:stretch/>
        </p:blipFill>
        <p:spPr>
          <a:xfrm>
            <a:off x="457200" y="2876550"/>
            <a:ext cx="252000" cy="252000"/>
          </a:xfrm>
          <a:prstGeom prst="rect">
            <a:avLst/>
          </a:prstGeom>
          <a:noFill/>
          <a:ln>
            <a:noFill/>
          </a:ln>
        </p:spPr>
      </p:pic>
      <p:pic>
        <p:nvPicPr>
          <p:cNvPr id="96" name="Google Shape;96;p42"/>
          <p:cNvPicPr preferRelativeResize="0"/>
          <p:nvPr/>
        </p:nvPicPr>
        <p:blipFill rotWithShape="1">
          <a:blip r:embed="rId5">
            <a:alphaModFix/>
          </a:blip>
          <a:srcRect b="0" l="0" r="0" t="0"/>
          <a:stretch/>
        </p:blipFill>
        <p:spPr>
          <a:xfrm>
            <a:off x="457200" y="2624550"/>
            <a:ext cx="252000" cy="252000"/>
          </a:xfrm>
          <a:prstGeom prst="rect">
            <a:avLst/>
          </a:prstGeom>
          <a:noFill/>
          <a:ln>
            <a:noFill/>
          </a:ln>
        </p:spPr>
      </p:pic>
      <p:pic>
        <p:nvPicPr>
          <p:cNvPr id="97" name="Google Shape;97;p42"/>
          <p:cNvPicPr preferRelativeResize="0"/>
          <p:nvPr/>
        </p:nvPicPr>
        <p:blipFill rotWithShape="1">
          <a:blip r:embed="rId6">
            <a:alphaModFix/>
          </a:blip>
          <a:srcRect b="0" l="0" r="0" t="0"/>
          <a:stretch/>
        </p:blipFill>
        <p:spPr>
          <a:xfrm>
            <a:off x="457200" y="3126160"/>
            <a:ext cx="252000" cy="254390"/>
          </a:xfrm>
          <a:prstGeom prst="rect">
            <a:avLst/>
          </a:prstGeom>
          <a:noFill/>
          <a:ln>
            <a:noFill/>
          </a:ln>
        </p:spPr>
      </p:pic>
      <p:pic>
        <p:nvPicPr>
          <p:cNvPr id="98" name="Google Shape;98;p42"/>
          <p:cNvPicPr preferRelativeResize="0"/>
          <p:nvPr/>
        </p:nvPicPr>
        <p:blipFill rotWithShape="1">
          <a:blip r:embed="rId7">
            <a:alphaModFix/>
          </a:blip>
          <a:srcRect b="0" l="0" r="0" t="0"/>
          <a:stretch/>
        </p:blipFill>
        <p:spPr>
          <a:xfrm>
            <a:off x="457200" y="3380550"/>
            <a:ext cx="252000" cy="252000"/>
          </a:xfrm>
          <a:prstGeom prst="rect">
            <a:avLst/>
          </a:prstGeom>
          <a:noFill/>
          <a:ln>
            <a:noFill/>
          </a:ln>
        </p:spPr>
      </p:pic>
      <p:pic>
        <p:nvPicPr>
          <p:cNvPr id="99" name="Google Shape;99;p42"/>
          <p:cNvPicPr preferRelativeResize="0"/>
          <p:nvPr/>
        </p:nvPicPr>
        <p:blipFill rotWithShape="1">
          <a:blip r:embed="rId8">
            <a:alphaModFix/>
          </a:blip>
          <a:srcRect b="0" l="0" r="0" t="0"/>
          <a:stretch/>
        </p:blipFill>
        <p:spPr>
          <a:xfrm>
            <a:off x="457200" y="3632550"/>
            <a:ext cx="252000" cy="25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lt1"/>
        </a:solidFill>
      </p:bgPr>
    </p:bg>
    <p:spTree>
      <p:nvGrpSpPr>
        <p:cNvPr id="100" name="Shape 100"/>
        <p:cNvGrpSpPr/>
        <p:nvPr/>
      </p:nvGrpSpPr>
      <p:grpSpPr>
        <a:xfrm>
          <a:off x="0" y="0"/>
          <a:ext cx="0" cy="0"/>
          <a:chOff x="0" y="0"/>
          <a:chExt cx="0" cy="0"/>
        </a:xfrm>
      </p:grpSpPr>
      <p:pic>
        <p:nvPicPr>
          <p:cNvPr id="101" name="Google Shape;101;p43"/>
          <p:cNvPicPr preferRelativeResize="0"/>
          <p:nvPr/>
        </p:nvPicPr>
        <p:blipFill rotWithShape="1">
          <a:blip r:embed="rId2">
            <a:alphaModFix/>
          </a:blip>
          <a:srcRect b="0" l="0" r="0" t="0"/>
          <a:stretch/>
        </p:blipFill>
        <p:spPr>
          <a:xfrm>
            <a:off x="3925596" y="2543308"/>
            <a:ext cx="2946400" cy="2620470"/>
          </a:xfrm>
          <a:prstGeom prst="rect">
            <a:avLst/>
          </a:prstGeom>
          <a:noFill/>
          <a:ln>
            <a:noFill/>
          </a:ln>
        </p:spPr>
      </p:pic>
      <p:pic>
        <p:nvPicPr>
          <p:cNvPr id="102" name="Google Shape;102;p43"/>
          <p:cNvPicPr preferRelativeResize="0"/>
          <p:nvPr/>
        </p:nvPicPr>
        <p:blipFill rotWithShape="1">
          <a:blip r:embed="rId3">
            <a:alphaModFix/>
          </a:blip>
          <a:srcRect b="0" l="0" r="0" t="0"/>
          <a:stretch/>
        </p:blipFill>
        <p:spPr>
          <a:xfrm>
            <a:off x="431069" y="4420760"/>
            <a:ext cx="1258765" cy="367140"/>
          </a:xfrm>
          <a:prstGeom prst="rect">
            <a:avLst/>
          </a:prstGeom>
          <a:noFill/>
          <a:ln>
            <a:noFill/>
          </a:ln>
        </p:spPr>
      </p:pic>
      <p:sp>
        <p:nvSpPr>
          <p:cNvPr id="103" name="Google Shape;103;p43"/>
          <p:cNvSpPr txBox="1"/>
          <p:nvPr>
            <p:ph idx="1" type="body"/>
          </p:nvPr>
        </p:nvSpPr>
        <p:spPr>
          <a:xfrm>
            <a:off x="368301" y="438150"/>
            <a:ext cx="6108700" cy="1371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dk1"/>
              </a:buClr>
              <a:buSzPts val="4000"/>
              <a:buFont typeface="Arial"/>
              <a:buNone/>
              <a:defRPr b="1" i="0" sz="40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104" name="Google Shape;104;p43"/>
          <p:cNvSpPr txBox="1"/>
          <p:nvPr>
            <p:ph idx="2" type="body"/>
          </p:nvPr>
        </p:nvSpPr>
        <p:spPr>
          <a:xfrm>
            <a:off x="368301" y="2190750"/>
            <a:ext cx="6108700" cy="3873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105" name="Google Shape;105;p43"/>
          <p:cNvSpPr txBox="1"/>
          <p:nvPr>
            <p:ph idx="3" type="body"/>
          </p:nvPr>
        </p:nvSpPr>
        <p:spPr>
          <a:xfrm>
            <a:off x="685800" y="2595076"/>
            <a:ext cx="5791200" cy="14244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pic>
        <p:nvPicPr>
          <p:cNvPr id="106" name="Google Shape;106;p43"/>
          <p:cNvPicPr preferRelativeResize="0"/>
          <p:nvPr/>
        </p:nvPicPr>
        <p:blipFill rotWithShape="1">
          <a:blip r:embed="rId4">
            <a:alphaModFix/>
          </a:blip>
          <a:srcRect b="0" l="0" r="0" t="0"/>
          <a:stretch/>
        </p:blipFill>
        <p:spPr>
          <a:xfrm>
            <a:off x="457202" y="2898389"/>
            <a:ext cx="197563" cy="197563"/>
          </a:xfrm>
          <a:prstGeom prst="rect">
            <a:avLst/>
          </a:prstGeom>
          <a:noFill/>
          <a:ln>
            <a:noFill/>
          </a:ln>
        </p:spPr>
      </p:pic>
      <p:pic>
        <p:nvPicPr>
          <p:cNvPr id="107" name="Google Shape;107;p43"/>
          <p:cNvPicPr preferRelativeResize="0"/>
          <p:nvPr/>
        </p:nvPicPr>
        <p:blipFill rotWithShape="1">
          <a:blip r:embed="rId5">
            <a:alphaModFix/>
          </a:blip>
          <a:srcRect b="0" l="0" r="0" t="0"/>
          <a:stretch/>
        </p:blipFill>
        <p:spPr>
          <a:xfrm>
            <a:off x="457202" y="2637703"/>
            <a:ext cx="197563" cy="197563"/>
          </a:xfrm>
          <a:prstGeom prst="rect">
            <a:avLst/>
          </a:prstGeom>
          <a:noFill/>
          <a:ln>
            <a:noFill/>
          </a:ln>
        </p:spPr>
      </p:pic>
      <p:pic>
        <p:nvPicPr>
          <p:cNvPr id="108" name="Google Shape;108;p43"/>
          <p:cNvPicPr preferRelativeResize="0"/>
          <p:nvPr/>
        </p:nvPicPr>
        <p:blipFill rotWithShape="1">
          <a:blip r:embed="rId6">
            <a:alphaModFix/>
          </a:blip>
          <a:srcRect b="0" l="0" r="0" t="0"/>
          <a:stretch/>
        </p:blipFill>
        <p:spPr>
          <a:xfrm>
            <a:off x="457200" y="3163103"/>
            <a:ext cx="197563" cy="197563"/>
          </a:xfrm>
          <a:prstGeom prst="rect">
            <a:avLst/>
          </a:prstGeom>
          <a:noFill/>
          <a:ln>
            <a:noFill/>
          </a:ln>
        </p:spPr>
      </p:pic>
      <p:pic>
        <p:nvPicPr>
          <p:cNvPr id="109" name="Google Shape;109;p43"/>
          <p:cNvPicPr preferRelativeResize="0"/>
          <p:nvPr/>
        </p:nvPicPr>
        <p:blipFill rotWithShape="1">
          <a:blip r:embed="rId7">
            <a:alphaModFix/>
          </a:blip>
          <a:srcRect b="0" l="0" r="0" t="0"/>
          <a:stretch/>
        </p:blipFill>
        <p:spPr>
          <a:xfrm>
            <a:off x="457200" y="3420269"/>
            <a:ext cx="198468" cy="198468"/>
          </a:xfrm>
          <a:prstGeom prst="rect">
            <a:avLst/>
          </a:prstGeom>
          <a:noFill/>
          <a:ln>
            <a:noFill/>
          </a:ln>
        </p:spPr>
      </p:pic>
      <p:pic>
        <p:nvPicPr>
          <p:cNvPr id="110" name="Google Shape;110;p43"/>
          <p:cNvPicPr preferRelativeResize="0"/>
          <p:nvPr/>
        </p:nvPicPr>
        <p:blipFill rotWithShape="1">
          <a:blip r:embed="rId8">
            <a:alphaModFix/>
          </a:blip>
          <a:srcRect b="0" l="0" r="0" t="0"/>
          <a:stretch/>
        </p:blipFill>
        <p:spPr>
          <a:xfrm>
            <a:off x="450728" y="3672203"/>
            <a:ext cx="204035" cy="20403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solidFill>
          <a:schemeClr val="lt1"/>
        </a:solidFill>
      </p:bgPr>
    </p:bg>
    <p:spTree>
      <p:nvGrpSpPr>
        <p:cNvPr id="17" name="Shape 17"/>
        <p:cNvGrpSpPr/>
        <p:nvPr/>
      </p:nvGrpSpPr>
      <p:grpSpPr>
        <a:xfrm>
          <a:off x="0" y="0"/>
          <a:ext cx="0" cy="0"/>
          <a:chOff x="0" y="0"/>
          <a:chExt cx="0" cy="0"/>
        </a:xfrm>
      </p:grpSpPr>
      <p:pic>
        <p:nvPicPr>
          <p:cNvPr id="18" name="Google Shape;18;p29"/>
          <p:cNvPicPr preferRelativeResize="0"/>
          <p:nvPr/>
        </p:nvPicPr>
        <p:blipFill rotWithShape="1">
          <a:blip r:embed="rId2">
            <a:alphaModFix amt="40000"/>
          </a:blip>
          <a:srcRect b="0" l="0" r="0" t="0"/>
          <a:stretch/>
        </p:blipFill>
        <p:spPr>
          <a:xfrm>
            <a:off x="5432649" y="445974"/>
            <a:ext cx="1653952" cy="2968448"/>
          </a:xfrm>
          <a:prstGeom prst="rect">
            <a:avLst/>
          </a:prstGeom>
          <a:noFill/>
          <a:ln>
            <a:noFill/>
          </a:ln>
        </p:spPr>
      </p:pic>
      <p:sp>
        <p:nvSpPr>
          <p:cNvPr id="19" name="Google Shape;19;p29"/>
          <p:cNvSpPr txBox="1"/>
          <p:nvPr>
            <p:ph idx="1" type="body"/>
          </p:nvPr>
        </p:nvSpPr>
        <p:spPr>
          <a:xfrm>
            <a:off x="381000" y="446088"/>
            <a:ext cx="5486400" cy="677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dk1"/>
              </a:buClr>
              <a:buSzPts val="4000"/>
              <a:buFont typeface="Arial"/>
              <a:buNone/>
              <a:defRPr b="1" i="0" sz="40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20" name="Google Shape;20;p29"/>
          <p:cNvSpPr txBox="1"/>
          <p:nvPr>
            <p:ph idx="2" type="body"/>
          </p:nvPr>
        </p:nvSpPr>
        <p:spPr>
          <a:xfrm>
            <a:off x="381000" y="1123953"/>
            <a:ext cx="5486400" cy="321560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3300"/>
              <a:buFont typeface="Roboto"/>
              <a:buNone/>
              <a:defRPr b="0" i="0" sz="3300" u="none" cap="none" strike="noStrik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24" name="Google Shape;24;p3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2pPr>
            <a:lvl3pPr lvl="2"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3pPr>
            <a:lvl4pPr lvl="3"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4pPr>
            <a:lvl5pPr lvl="4"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5pPr>
            <a:lvl6pPr lvl="5"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6pPr>
            <a:lvl7pPr lvl="6"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7pPr>
            <a:lvl8pPr lvl="7"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8pPr>
            <a:lvl9pPr lvl="8"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9pPr>
          </a:lstStyle>
          <a:p/>
        </p:txBody>
      </p:sp>
      <p:sp>
        <p:nvSpPr>
          <p:cNvPr id="25" name="Google Shape;25;p3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2pPr>
            <a:lvl3pPr lvl="2"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3pPr>
            <a:lvl4pPr lvl="3"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4pPr>
            <a:lvl5pPr lvl="4"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5pPr>
            <a:lvl6pPr lvl="5"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6pPr>
            <a:lvl7pPr lvl="6"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7pPr>
            <a:lvl8pPr lvl="7"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8pPr>
            <a:lvl9pPr lvl="8"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9pPr>
          </a:lstStyle>
          <a:p/>
        </p:txBody>
      </p:sp>
      <p:sp>
        <p:nvSpPr>
          <p:cNvPr id="26" name="Google Shape;26;p3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Roboto"/>
                <a:ea typeface="Roboto"/>
                <a:cs typeface="Roboto"/>
                <a:sym typeface="Roboto"/>
              </a:defRPr>
            </a:lvl1pPr>
            <a:lvl2pPr indent="0" lvl="1" marL="0" marR="0" rtl="0" algn="l">
              <a:spcBef>
                <a:spcPts val="0"/>
              </a:spcBef>
              <a:buNone/>
              <a:defRPr sz="1800">
                <a:solidFill>
                  <a:schemeClr val="dk1"/>
                </a:solidFill>
                <a:latin typeface="Roboto"/>
                <a:ea typeface="Roboto"/>
                <a:cs typeface="Roboto"/>
                <a:sym typeface="Roboto"/>
              </a:defRPr>
            </a:lvl2pPr>
            <a:lvl3pPr indent="0" lvl="2" marL="0" marR="0" rtl="0" algn="l">
              <a:spcBef>
                <a:spcPts val="0"/>
              </a:spcBef>
              <a:buNone/>
              <a:defRPr sz="1800">
                <a:solidFill>
                  <a:schemeClr val="dk1"/>
                </a:solidFill>
                <a:latin typeface="Roboto"/>
                <a:ea typeface="Roboto"/>
                <a:cs typeface="Roboto"/>
                <a:sym typeface="Roboto"/>
              </a:defRPr>
            </a:lvl3pPr>
            <a:lvl4pPr indent="0" lvl="3" marL="0" marR="0" rtl="0" algn="l">
              <a:spcBef>
                <a:spcPts val="0"/>
              </a:spcBef>
              <a:buNone/>
              <a:defRPr sz="1800">
                <a:solidFill>
                  <a:schemeClr val="dk1"/>
                </a:solidFill>
                <a:latin typeface="Roboto"/>
                <a:ea typeface="Roboto"/>
                <a:cs typeface="Roboto"/>
                <a:sym typeface="Roboto"/>
              </a:defRPr>
            </a:lvl4pPr>
            <a:lvl5pPr indent="0" lvl="4" marL="0" marR="0" rtl="0" algn="l">
              <a:spcBef>
                <a:spcPts val="0"/>
              </a:spcBef>
              <a:buNone/>
              <a:defRPr sz="1800">
                <a:solidFill>
                  <a:schemeClr val="dk1"/>
                </a:solidFill>
                <a:latin typeface="Roboto"/>
                <a:ea typeface="Roboto"/>
                <a:cs typeface="Roboto"/>
                <a:sym typeface="Roboto"/>
              </a:defRPr>
            </a:lvl5pPr>
            <a:lvl6pPr indent="0" lvl="5" marL="0" marR="0" rtl="0" algn="l">
              <a:spcBef>
                <a:spcPts val="0"/>
              </a:spcBef>
              <a:buNone/>
              <a:defRPr sz="1800">
                <a:solidFill>
                  <a:schemeClr val="dk1"/>
                </a:solidFill>
                <a:latin typeface="Roboto"/>
                <a:ea typeface="Roboto"/>
                <a:cs typeface="Roboto"/>
                <a:sym typeface="Roboto"/>
              </a:defRPr>
            </a:lvl6pPr>
            <a:lvl7pPr indent="0" lvl="6" marL="0" marR="0" rtl="0" algn="l">
              <a:spcBef>
                <a:spcPts val="0"/>
              </a:spcBef>
              <a:buNone/>
              <a:defRPr sz="1800">
                <a:solidFill>
                  <a:schemeClr val="dk1"/>
                </a:solidFill>
                <a:latin typeface="Roboto"/>
                <a:ea typeface="Roboto"/>
                <a:cs typeface="Roboto"/>
                <a:sym typeface="Roboto"/>
              </a:defRPr>
            </a:lvl7pPr>
            <a:lvl8pPr indent="0" lvl="7" marL="0" marR="0" rtl="0" algn="l">
              <a:spcBef>
                <a:spcPts val="0"/>
              </a:spcBef>
              <a:buNone/>
              <a:defRPr sz="1800">
                <a:solidFill>
                  <a:schemeClr val="dk1"/>
                </a:solidFill>
                <a:latin typeface="Roboto"/>
                <a:ea typeface="Roboto"/>
                <a:cs typeface="Roboto"/>
                <a:sym typeface="Roboto"/>
              </a:defRPr>
            </a:lvl8pPr>
            <a:lvl9pPr indent="0" lvl="8" marL="0" marR="0" rtl="0" algn="l">
              <a:spcBef>
                <a:spcPts val="0"/>
              </a:spcBef>
              <a:buNone/>
              <a:defRPr sz="1800">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bg>
      <p:bgPr>
        <a:solidFill>
          <a:schemeClr val="lt1"/>
        </a:solidFill>
      </p:bgPr>
    </p:bg>
    <p:spTree>
      <p:nvGrpSpPr>
        <p:cNvPr id="27" name="Shape 27"/>
        <p:cNvGrpSpPr/>
        <p:nvPr/>
      </p:nvGrpSpPr>
      <p:grpSpPr>
        <a:xfrm>
          <a:off x="0" y="0"/>
          <a:ext cx="0" cy="0"/>
          <a:chOff x="0" y="0"/>
          <a:chExt cx="0" cy="0"/>
        </a:xfrm>
      </p:grpSpPr>
      <p:pic>
        <p:nvPicPr>
          <p:cNvPr id="28" name="Google Shape;28;p31"/>
          <p:cNvPicPr preferRelativeResize="0"/>
          <p:nvPr/>
        </p:nvPicPr>
        <p:blipFill rotWithShape="1">
          <a:blip r:embed="rId2">
            <a:alphaModFix amt="40000"/>
          </a:blip>
          <a:srcRect b="0" l="0" r="0" t="0"/>
          <a:stretch/>
        </p:blipFill>
        <p:spPr>
          <a:xfrm>
            <a:off x="5418202" y="433016"/>
            <a:ext cx="1668398" cy="2994373"/>
          </a:xfrm>
          <a:prstGeom prst="rect">
            <a:avLst/>
          </a:prstGeom>
          <a:noFill/>
          <a:ln>
            <a:noFill/>
          </a:ln>
        </p:spPr>
      </p:pic>
      <p:pic>
        <p:nvPicPr>
          <p:cNvPr id="29" name="Google Shape;29;p31"/>
          <p:cNvPicPr preferRelativeResize="0"/>
          <p:nvPr/>
        </p:nvPicPr>
        <p:blipFill rotWithShape="1">
          <a:blip r:embed="rId3">
            <a:alphaModFix/>
          </a:blip>
          <a:srcRect b="0" l="0" r="0" t="0"/>
          <a:stretch/>
        </p:blipFill>
        <p:spPr>
          <a:xfrm>
            <a:off x="5318886" y="4421024"/>
            <a:ext cx="1225018" cy="357297"/>
          </a:xfrm>
          <a:prstGeom prst="rect">
            <a:avLst/>
          </a:prstGeom>
          <a:noFill/>
          <a:ln>
            <a:noFill/>
          </a:ln>
        </p:spPr>
      </p:pic>
      <p:sp>
        <p:nvSpPr>
          <p:cNvPr id="30" name="Google Shape;30;p31"/>
          <p:cNvSpPr txBox="1"/>
          <p:nvPr>
            <p:ph idx="1" type="body"/>
          </p:nvPr>
        </p:nvSpPr>
        <p:spPr>
          <a:xfrm>
            <a:off x="381000" y="365187"/>
            <a:ext cx="6019800" cy="397436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dk1"/>
              </a:buClr>
              <a:buSzPts val="2000"/>
              <a:buFont typeface="Arial"/>
              <a:buNone/>
              <a:defRPr b="1" i="0" sz="20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0F243E"/>
        </a:solidFill>
      </p:bgPr>
    </p:bg>
    <p:spTree>
      <p:nvGrpSpPr>
        <p:cNvPr id="32" name="Shape 32"/>
        <p:cNvGrpSpPr/>
        <p:nvPr/>
      </p:nvGrpSpPr>
      <p:grpSpPr>
        <a:xfrm>
          <a:off x="0" y="0"/>
          <a:ext cx="0" cy="0"/>
          <a:chOff x="0" y="0"/>
          <a:chExt cx="0" cy="0"/>
        </a:xfrm>
      </p:grpSpPr>
      <p:pic>
        <p:nvPicPr>
          <p:cNvPr id="33" name="Google Shape;33;p33"/>
          <p:cNvPicPr preferRelativeResize="0"/>
          <p:nvPr/>
        </p:nvPicPr>
        <p:blipFill rotWithShape="1">
          <a:blip r:embed="rId2">
            <a:alphaModFix/>
          </a:blip>
          <a:srcRect b="0" l="0" r="0" t="0"/>
          <a:stretch/>
        </p:blipFill>
        <p:spPr>
          <a:xfrm>
            <a:off x="3048000" y="1762791"/>
            <a:ext cx="3823996" cy="3400987"/>
          </a:xfrm>
          <a:prstGeom prst="rect">
            <a:avLst/>
          </a:prstGeom>
          <a:noFill/>
          <a:ln>
            <a:noFill/>
          </a:ln>
        </p:spPr>
      </p:pic>
      <p:pic>
        <p:nvPicPr>
          <p:cNvPr id="34" name="Google Shape;34;p33"/>
          <p:cNvPicPr preferRelativeResize="0"/>
          <p:nvPr/>
        </p:nvPicPr>
        <p:blipFill rotWithShape="1">
          <a:blip r:embed="rId3">
            <a:alphaModFix/>
          </a:blip>
          <a:srcRect b="0" l="0" r="0" t="0"/>
          <a:stretch/>
        </p:blipFill>
        <p:spPr>
          <a:xfrm>
            <a:off x="368301" y="4420760"/>
            <a:ext cx="1384300" cy="367140"/>
          </a:xfrm>
          <a:prstGeom prst="rect">
            <a:avLst/>
          </a:prstGeom>
          <a:noFill/>
          <a:ln>
            <a:noFill/>
          </a:ln>
        </p:spPr>
      </p:pic>
      <p:sp>
        <p:nvSpPr>
          <p:cNvPr id="35" name="Google Shape;35;p33"/>
          <p:cNvSpPr txBox="1"/>
          <p:nvPr>
            <p:ph idx="1" type="body"/>
          </p:nvPr>
        </p:nvSpPr>
        <p:spPr>
          <a:xfrm>
            <a:off x="368301" y="438150"/>
            <a:ext cx="6108700" cy="1371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lt1"/>
              </a:buClr>
              <a:buSzPts val="4000"/>
              <a:buFont typeface="Arial"/>
              <a:buNone/>
              <a:defRPr b="1" i="0" sz="40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36" name="Google Shape;36;p33"/>
          <p:cNvSpPr txBox="1"/>
          <p:nvPr>
            <p:ph idx="2" type="body"/>
          </p:nvPr>
        </p:nvSpPr>
        <p:spPr>
          <a:xfrm>
            <a:off x="368301" y="1809750"/>
            <a:ext cx="6108700" cy="3873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37" name="Google Shape;37;p33"/>
          <p:cNvSpPr txBox="1"/>
          <p:nvPr>
            <p:ph idx="3" type="body"/>
          </p:nvPr>
        </p:nvSpPr>
        <p:spPr>
          <a:xfrm>
            <a:off x="368301" y="2214076"/>
            <a:ext cx="6108700" cy="3873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lt1"/>
              </a:buClr>
              <a:buSzPts val="1400"/>
              <a:buFont typeface="Arial"/>
              <a:buNone/>
              <a:defRPr b="0" i="0" sz="14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lt1"/>
              </a:buClr>
              <a:buSzPts val="2100"/>
              <a:buFont typeface="Arial"/>
              <a:buChar char="–"/>
              <a:defRPr b="0" i="0" sz="2100" u="none" cap="none" strike="noStrike">
                <a:solidFill>
                  <a:schemeClr val="lt1"/>
                </a:solidFill>
                <a:latin typeface="Roboto"/>
                <a:ea typeface="Roboto"/>
                <a:cs typeface="Roboto"/>
                <a:sym typeface="Roboto"/>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rgbClr val="0F243E"/>
        </a:solidFill>
      </p:bgPr>
    </p:bg>
    <p:spTree>
      <p:nvGrpSpPr>
        <p:cNvPr id="38" name="Shape 38"/>
        <p:cNvGrpSpPr/>
        <p:nvPr/>
      </p:nvGrpSpPr>
      <p:grpSpPr>
        <a:xfrm>
          <a:off x="0" y="0"/>
          <a:ext cx="0" cy="0"/>
          <a:chOff x="0" y="0"/>
          <a:chExt cx="0" cy="0"/>
        </a:xfrm>
      </p:grpSpPr>
      <p:pic>
        <p:nvPicPr>
          <p:cNvPr id="39" name="Google Shape;39;p34"/>
          <p:cNvPicPr preferRelativeResize="0"/>
          <p:nvPr/>
        </p:nvPicPr>
        <p:blipFill rotWithShape="1">
          <a:blip r:embed="rId2">
            <a:alphaModFix amt="40000"/>
          </a:blip>
          <a:srcRect b="0" l="0" r="0" t="0"/>
          <a:stretch/>
        </p:blipFill>
        <p:spPr>
          <a:xfrm>
            <a:off x="5418202" y="433016"/>
            <a:ext cx="1668398" cy="2994373"/>
          </a:xfrm>
          <a:prstGeom prst="rect">
            <a:avLst/>
          </a:prstGeom>
          <a:noFill/>
          <a:ln>
            <a:noFill/>
          </a:ln>
        </p:spPr>
      </p:pic>
      <p:pic>
        <p:nvPicPr>
          <p:cNvPr id="40" name="Google Shape;40;p34"/>
          <p:cNvPicPr preferRelativeResize="0"/>
          <p:nvPr/>
        </p:nvPicPr>
        <p:blipFill rotWithShape="1">
          <a:blip r:embed="rId3">
            <a:alphaModFix/>
          </a:blip>
          <a:srcRect b="0" l="0" r="0" t="0"/>
          <a:stretch/>
        </p:blipFill>
        <p:spPr>
          <a:xfrm>
            <a:off x="5257800" y="4421024"/>
            <a:ext cx="1347190" cy="357297"/>
          </a:xfrm>
          <a:prstGeom prst="rect">
            <a:avLst/>
          </a:prstGeom>
          <a:noFill/>
          <a:ln>
            <a:noFill/>
          </a:ln>
        </p:spPr>
      </p:pic>
      <p:sp>
        <p:nvSpPr>
          <p:cNvPr id="41" name="Google Shape;41;p34"/>
          <p:cNvSpPr txBox="1"/>
          <p:nvPr>
            <p:ph idx="1" type="body"/>
          </p:nvPr>
        </p:nvSpPr>
        <p:spPr>
          <a:xfrm>
            <a:off x="381000" y="446088"/>
            <a:ext cx="5486400" cy="677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lt1"/>
              </a:buClr>
              <a:buSzPts val="4000"/>
              <a:buFont typeface="Arial"/>
              <a:buNone/>
              <a:defRPr b="1" i="0" sz="40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42" name="Google Shape;42;p34"/>
          <p:cNvSpPr txBox="1"/>
          <p:nvPr>
            <p:ph idx="2" type="body"/>
          </p:nvPr>
        </p:nvSpPr>
        <p:spPr>
          <a:xfrm>
            <a:off x="381000" y="1123953"/>
            <a:ext cx="5486400" cy="321560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solidFill>
          <a:srgbClr val="0F243E"/>
        </a:solidFill>
      </p:bgPr>
    </p:bg>
    <p:spTree>
      <p:nvGrpSpPr>
        <p:cNvPr id="43" name="Shape 43"/>
        <p:cNvGrpSpPr/>
        <p:nvPr/>
      </p:nvGrpSpPr>
      <p:grpSpPr>
        <a:xfrm>
          <a:off x="0" y="0"/>
          <a:ext cx="0" cy="0"/>
          <a:chOff x="0" y="0"/>
          <a:chExt cx="0" cy="0"/>
        </a:xfrm>
      </p:grpSpPr>
      <p:pic>
        <p:nvPicPr>
          <p:cNvPr id="44" name="Google Shape;44;p35"/>
          <p:cNvPicPr preferRelativeResize="0"/>
          <p:nvPr/>
        </p:nvPicPr>
        <p:blipFill rotWithShape="1">
          <a:blip r:embed="rId2">
            <a:alphaModFix amt="40000"/>
          </a:blip>
          <a:srcRect b="0" l="0" r="0" t="0"/>
          <a:stretch/>
        </p:blipFill>
        <p:spPr>
          <a:xfrm>
            <a:off x="5432649" y="445974"/>
            <a:ext cx="1653952" cy="2968448"/>
          </a:xfrm>
          <a:prstGeom prst="rect">
            <a:avLst/>
          </a:prstGeom>
          <a:noFill/>
          <a:ln>
            <a:noFill/>
          </a:ln>
        </p:spPr>
      </p:pic>
      <p:pic>
        <p:nvPicPr>
          <p:cNvPr id="45" name="Google Shape;45;p35"/>
          <p:cNvPicPr preferRelativeResize="0"/>
          <p:nvPr/>
        </p:nvPicPr>
        <p:blipFill rotWithShape="1">
          <a:blip r:embed="rId3">
            <a:alphaModFix/>
          </a:blip>
          <a:srcRect b="0" l="0" r="0" t="0"/>
          <a:stretch/>
        </p:blipFill>
        <p:spPr>
          <a:xfrm>
            <a:off x="5257800" y="4421024"/>
            <a:ext cx="1347190" cy="357297"/>
          </a:xfrm>
          <a:prstGeom prst="rect">
            <a:avLst/>
          </a:prstGeom>
          <a:noFill/>
          <a:ln>
            <a:noFill/>
          </a:ln>
        </p:spPr>
      </p:pic>
      <p:sp>
        <p:nvSpPr>
          <p:cNvPr id="46" name="Google Shape;46;p35"/>
          <p:cNvSpPr txBox="1"/>
          <p:nvPr>
            <p:ph idx="1" type="body"/>
          </p:nvPr>
        </p:nvSpPr>
        <p:spPr>
          <a:xfrm>
            <a:off x="381000" y="446088"/>
            <a:ext cx="5486400" cy="677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lt1"/>
              </a:buClr>
              <a:buSzPts val="4000"/>
              <a:buFont typeface="Arial"/>
              <a:buNone/>
              <a:defRPr b="1" i="0" sz="40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47" name="Google Shape;47;p35"/>
          <p:cNvSpPr txBox="1"/>
          <p:nvPr>
            <p:ph idx="2" type="body"/>
          </p:nvPr>
        </p:nvSpPr>
        <p:spPr>
          <a:xfrm>
            <a:off x="381000" y="1123953"/>
            <a:ext cx="2590800" cy="3215603"/>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48" name="Google Shape;48;p35"/>
          <p:cNvSpPr txBox="1"/>
          <p:nvPr>
            <p:ph idx="3" type="body"/>
          </p:nvPr>
        </p:nvSpPr>
        <p:spPr>
          <a:xfrm>
            <a:off x="3124200" y="1123953"/>
            <a:ext cx="2590798" cy="3215603"/>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cxnSp>
        <p:nvCxnSpPr>
          <p:cNvPr id="49" name="Google Shape;49;p35"/>
          <p:cNvCxnSpPr/>
          <p:nvPr/>
        </p:nvCxnSpPr>
        <p:spPr>
          <a:xfrm>
            <a:off x="2971800" y="1184947"/>
            <a:ext cx="0" cy="3215603"/>
          </a:xfrm>
          <a:prstGeom prst="straightConnector1">
            <a:avLst/>
          </a:prstGeom>
          <a:noFill/>
          <a:ln cap="flat" cmpd="sng" w="9525">
            <a:solidFill>
              <a:schemeClr val="lt1"/>
            </a:solidFill>
            <a:prstDash val="dash"/>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chemeClr val="lt1"/>
        </a:solidFill>
      </p:bgPr>
    </p:bg>
    <p:spTree>
      <p:nvGrpSpPr>
        <p:cNvPr id="50" name="Shape 50"/>
        <p:cNvGrpSpPr/>
        <p:nvPr/>
      </p:nvGrpSpPr>
      <p:grpSpPr>
        <a:xfrm>
          <a:off x="0" y="0"/>
          <a:ext cx="0" cy="0"/>
          <a:chOff x="0" y="0"/>
          <a:chExt cx="0" cy="0"/>
        </a:xfrm>
      </p:grpSpPr>
      <p:pic>
        <p:nvPicPr>
          <p:cNvPr id="51" name="Google Shape;51;p36"/>
          <p:cNvPicPr preferRelativeResize="0"/>
          <p:nvPr/>
        </p:nvPicPr>
        <p:blipFill rotWithShape="1">
          <a:blip r:embed="rId2">
            <a:alphaModFix amt="40000"/>
          </a:blip>
          <a:srcRect b="0" l="0" r="0" t="0"/>
          <a:stretch/>
        </p:blipFill>
        <p:spPr>
          <a:xfrm>
            <a:off x="5432649" y="445974"/>
            <a:ext cx="1653952" cy="2968448"/>
          </a:xfrm>
          <a:prstGeom prst="rect">
            <a:avLst/>
          </a:prstGeom>
          <a:noFill/>
          <a:ln>
            <a:noFill/>
          </a:ln>
        </p:spPr>
      </p:pic>
      <p:pic>
        <p:nvPicPr>
          <p:cNvPr id="52" name="Google Shape;52;p36"/>
          <p:cNvPicPr preferRelativeResize="0"/>
          <p:nvPr/>
        </p:nvPicPr>
        <p:blipFill rotWithShape="1">
          <a:blip r:embed="rId3">
            <a:alphaModFix/>
          </a:blip>
          <a:srcRect b="0" l="0" r="0" t="0"/>
          <a:stretch/>
        </p:blipFill>
        <p:spPr>
          <a:xfrm>
            <a:off x="5029200" y="4339557"/>
            <a:ext cx="1575790" cy="459605"/>
          </a:xfrm>
          <a:prstGeom prst="rect">
            <a:avLst/>
          </a:prstGeom>
          <a:noFill/>
          <a:ln>
            <a:noFill/>
          </a:ln>
        </p:spPr>
      </p:pic>
      <p:sp>
        <p:nvSpPr>
          <p:cNvPr id="53" name="Google Shape;53;p36"/>
          <p:cNvSpPr txBox="1"/>
          <p:nvPr>
            <p:ph idx="1" type="body"/>
          </p:nvPr>
        </p:nvSpPr>
        <p:spPr>
          <a:xfrm>
            <a:off x="381000" y="446088"/>
            <a:ext cx="5486400" cy="677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800"/>
              </a:spcBef>
              <a:spcAft>
                <a:spcPts val="0"/>
              </a:spcAft>
              <a:buClr>
                <a:schemeClr val="dk1"/>
              </a:buClr>
              <a:buSzPts val="4000"/>
              <a:buFont typeface="Arial"/>
              <a:buNone/>
              <a:defRPr b="1" i="0" sz="40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54" name="Google Shape;54;p36"/>
          <p:cNvSpPr txBox="1"/>
          <p:nvPr>
            <p:ph idx="2" type="body"/>
          </p:nvPr>
        </p:nvSpPr>
        <p:spPr>
          <a:xfrm>
            <a:off x="381000" y="1123953"/>
            <a:ext cx="2590800" cy="3215603"/>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sp>
        <p:nvSpPr>
          <p:cNvPr id="55" name="Google Shape;55;p36"/>
          <p:cNvSpPr txBox="1"/>
          <p:nvPr>
            <p:ph idx="3" type="body"/>
          </p:nvPr>
        </p:nvSpPr>
        <p:spPr>
          <a:xfrm>
            <a:off x="3124200" y="1123953"/>
            <a:ext cx="2590798" cy="3215603"/>
          </a:xfrm>
          <a:prstGeom prst="rect">
            <a:avLst/>
          </a:prstGeom>
          <a:noFill/>
          <a:ln>
            <a:noFill/>
          </a:ln>
        </p:spPr>
        <p:txBody>
          <a:bodyPr anchorCtr="0" anchor="t" bIns="45700" lIns="91425" spcFirstLastPara="1" rIns="91425" wrap="square" tIns="45700">
            <a:noAutofit/>
          </a:bodyPr>
          <a:lstStyle>
            <a:lvl1pPr indent="-342900" lvl="0" marL="4572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Roboto"/>
                <a:ea typeface="Roboto"/>
                <a:cs typeface="Roboto"/>
                <a:sym typeface="Roboto"/>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Roboto"/>
                <a:ea typeface="Roboto"/>
                <a:cs typeface="Roboto"/>
                <a:sym typeface="Roboto"/>
              </a:defRPr>
            </a:lvl9pPr>
          </a:lstStyle>
          <a:p/>
        </p:txBody>
      </p:sp>
      <p:cxnSp>
        <p:nvCxnSpPr>
          <p:cNvPr id="56" name="Google Shape;56;p36"/>
          <p:cNvCxnSpPr/>
          <p:nvPr/>
        </p:nvCxnSpPr>
        <p:spPr>
          <a:xfrm>
            <a:off x="2971800" y="1184947"/>
            <a:ext cx="0" cy="3215603"/>
          </a:xfrm>
          <a:prstGeom prst="straightConnector1">
            <a:avLst/>
          </a:prstGeom>
          <a:noFill/>
          <a:ln cap="flat" cmpd="sng" w="9525">
            <a:solidFill>
              <a:schemeClr val="dk1"/>
            </a:solidFill>
            <a:prstDash val="dash"/>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nvSpPr>
        <p:spPr>
          <a:xfrm>
            <a:off x="342900" y="1885955"/>
            <a:ext cx="6172200" cy="609599"/>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dk1"/>
              </a:buClr>
              <a:buSzPts val="2400"/>
              <a:buFont typeface="Arial"/>
              <a:buNone/>
            </a:pPr>
            <a:r>
              <a:t/>
            </a:r>
            <a:endParaRPr b="0" i="0" sz="2400" u="none" cap="none" strike="noStrike">
              <a:solidFill>
                <a:schemeClr val="dk1"/>
              </a:solidFill>
              <a:latin typeface="Roboto"/>
              <a:ea typeface="Roboto"/>
              <a:cs typeface="Roboto"/>
              <a:sym typeface="Roboto"/>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2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8.jp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www.untfsurvey.org/" TargetMode="External"/><Relationship Id="rId4" Type="http://schemas.openxmlformats.org/officeDocument/2006/relationships/image" Target="../media/image40.png"/><Relationship Id="rId5"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untfsurvey.org/" TargetMode="Externa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www.unescap.org/kp/cpta" TargetMode="External"/><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 Id="rId4" Type="http://schemas.openxmlformats.org/officeDocument/2006/relationships/image" Target="../media/image32.png"/><Relationship Id="rId5" Type="http://schemas.openxmlformats.org/officeDocument/2006/relationships/image" Target="../media/image2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hyperlink" Target="https://treaties.un.org/Pages/ViewDetails.aspx?src=TREATY&amp;mtdsg_no=X-20&amp;chapter=10&amp;clang=_en#EndDec"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tina.trade/" TargetMode="Externa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6.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0.png"/><Relationship Id="rId4" Type="http://schemas.openxmlformats.org/officeDocument/2006/relationships/hyperlink" Target="http://www.legal.tina.trad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mailto:duvaly@un.org" TargetMode="External"/><Relationship Id="rId4" Type="http://schemas.openxmlformats.org/officeDocument/2006/relationships/image" Target="../media/image43.png"/><Relationship Id="rId5" Type="http://schemas.openxmlformats.org/officeDocument/2006/relationships/hyperlink" Target="https://www.unescap.org/our-work/trade-investment-innovation/trade-facilitation-digital-trade" TargetMode="External"/><Relationship Id="rId6" Type="http://schemas.openxmlformats.org/officeDocument/2006/relationships/image" Target="../media/image47.png"/><Relationship Id="rId7" Type="http://schemas.openxmlformats.org/officeDocument/2006/relationships/image" Target="../media/image5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9.png"/><Relationship Id="rId4" Type="http://schemas.openxmlformats.org/officeDocument/2006/relationships/image" Target="../media/image48.png"/><Relationship Id="rId5"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unescap.org/content/aptiad" TargetMode="External"/><Relationship Id="rId4" Type="http://schemas.openxmlformats.org/officeDocument/2006/relationships/image" Target="../media/image28.jpg"/><Relationship Id="rId5"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8.jp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5.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p:nvPr/>
        </p:nvSpPr>
        <p:spPr>
          <a:xfrm>
            <a:off x="0" y="2416801"/>
            <a:ext cx="4114800" cy="78750"/>
          </a:xfrm>
          <a:prstGeom prst="rect">
            <a:avLst/>
          </a:prstGeom>
          <a:solidFill>
            <a:srgbClr val="8CB3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205867"/>
              </a:solidFill>
              <a:latin typeface="Roboto"/>
              <a:ea typeface="Roboto"/>
              <a:cs typeface="Roboto"/>
              <a:sym typeface="Roboto"/>
            </a:endParaRPr>
          </a:p>
        </p:txBody>
      </p:sp>
      <p:sp>
        <p:nvSpPr>
          <p:cNvPr id="116" name="Google Shape;116;p1"/>
          <p:cNvSpPr txBox="1"/>
          <p:nvPr>
            <p:ph idx="1" type="body"/>
          </p:nvPr>
        </p:nvSpPr>
        <p:spPr>
          <a:xfrm>
            <a:off x="152400" y="1041762"/>
            <a:ext cx="6705600" cy="1371600"/>
          </a:xfrm>
          <a:prstGeom prst="rect">
            <a:avLst/>
          </a:prstGeom>
          <a:noFill/>
          <a:ln>
            <a:noFill/>
          </a:ln>
        </p:spPr>
        <p:txBody>
          <a:bodyPr anchorCtr="0" anchor="t" bIns="45700" lIns="91425" spcFirstLastPara="1" rIns="91425" wrap="square" tIns="45700">
            <a:normAutofit fontScale="90000" lnSpcReduction="20000"/>
          </a:bodyPr>
          <a:lstStyle/>
          <a:p>
            <a:pPr indent="0" lvl="0" marL="0" rtl="0" algn="l">
              <a:spcBef>
                <a:spcPts val="0"/>
              </a:spcBef>
              <a:spcAft>
                <a:spcPts val="0"/>
              </a:spcAft>
              <a:buClr>
                <a:srgbClr val="262262"/>
              </a:buClr>
              <a:buSzPct val="100000"/>
              <a:buNone/>
            </a:pPr>
            <a:r>
              <a:rPr b="1" lang="en-US" sz="3200">
                <a:solidFill>
                  <a:srgbClr val="262262"/>
                </a:solidFill>
                <a:latin typeface="Book Antiqua"/>
                <a:ea typeface="Book Antiqua"/>
                <a:cs typeface="Book Antiqua"/>
                <a:sym typeface="Book Antiqua"/>
              </a:rPr>
              <a:t>PREFERENTIAL </a:t>
            </a:r>
            <a:endParaRPr/>
          </a:p>
          <a:p>
            <a:pPr indent="0" lvl="0" marL="0" rtl="0" algn="l">
              <a:spcBef>
                <a:spcPts val="576"/>
              </a:spcBef>
              <a:spcAft>
                <a:spcPts val="0"/>
              </a:spcAft>
              <a:buClr>
                <a:srgbClr val="262262"/>
              </a:buClr>
              <a:buSzPct val="100000"/>
              <a:buNone/>
            </a:pPr>
            <a:r>
              <a:rPr b="1" lang="en-US" sz="3200">
                <a:solidFill>
                  <a:srgbClr val="262262"/>
                </a:solidFill>
                <a:latin typeface="Book Antiqua"/>
                <a:ea typeface="Book Antiqua"/>
                <a:cs typeface="Book Antiqua"/>
                <a:sym typeface="Book Antiqua"/>
              </a:rPr>
              <a:t>TRADE AGREEMENTS </a:t>
            </a:r>
            <a:r>
              <a:rPr b="1" lang="en-US" sz="2200">
                <a:solidFill>
                  <a:srgbClr val="262262"/>
                </a:solidFill>
                <a:latin typeface="Book Antiqua"/>
                <a:ea typeface="Book Antiqua"/>
                <a:cs typeface="Book Antiqua"/>
                <a:sym typeface="Book Antiqua"/>
              </a:rPr>
              <a:t>(PTAs) </a:t>
            </a:r>
            <a:endParaRPr b="1" sz="3200">
              <a:solidFill>
                <a:srgbClr val="262262"/>
              </a:solidFill>
              <a:latin typeface="Book Antiqua"/>
              <a:ea typeface="Book Antiqua"/>
              <a:cs typeface="Book Antiqua"/>
              <a:sym typeface="Book Antiqua"/>
            </a:endParaRPr>
          </a:p>
          <a:p>
            <a:pPr indent="0" lvl="0" marL="0" rtl="0" algn="l">
              <a:spcBef>
                <a:spcPts val="594"/>
              </a:spcBef>
              <a:spcAft>
                <a:spcPts val="0"/>
              </a:spcAft>
              <a:buClr>
                <a:srgbClr val="262262"/>
              </a:buClr>
              <a:buSzPct val="100000"/>
              <a:buNone/>
            </a:pPr>
            <a:r>
              <a:rPr b="1" lang="en-US" sz="3300">
                <a:solidFill>
                  <a:srgbClr val="262262"/>
                </a:solidFill>
                <a:latin typeface="Book Antiqua"/>
                <a:ea typeface="Book Antiqua"/>
                <a:cs typeface="Book Antiqua"/>
                <a:sym typeface="Book Antiqua"/>
              </a:rPr>
              <a:t>in ASIA-PACIFIC</a:t>
            </a:r>
            <a:endParaRPr b="1" sz="3200">
              <a:solidFill>
                <a:srgbClr val="262262"/>
              </a:solidFill>
              <a:latin typeface="Book Antiqua"/>
              <a:ea typeface="Book Antiqua"/>
              <a:cs typeface="Book Antiqua"/>
              <a:sym typeface="Book Antiqua"/>
            </a:endParaRPr>
          </a:p>
        </p:txBody>
      </p:sp>
      <p:sp>
        <p:nvSpPr>
          <p:cNvPr id="117" name="Google Shape;117;p1"/>
          <p:cNvSpPr txBox="1"/>
          <p:nvPr>
            <p:ph idx="3" type="body"/>
          </p:nvPr>
        </p:nvSpPr>
        <p:spPr>
          <a:xfrm>
            <a:off x="152400" y="3105150"/>
            <a:ext cx="3637767" cy="12928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262"/>
              </a:buClr>
              <a:buSzPts val="1600"/>
              <a:buNone/>
            </a:pPr>
            <a:r>
              <a:rPr b="1" lang="en-US" sz="1600">
                <a:solidFill>
                  <a:srgbClr val="262262"/>
                </a:solidFill>
                <a:latin typeface="Garamond"/>
                <a:ea typeface="Garamond"/>
                <a:cs typeface="Garamond"/>
                <a:sym typeface="Garamond"/>
              </a:rPr>
              <a:t>Mr. Yann Duval</a:t>
            </a:r>
            <a:endParaRPr/>
          </a:p>
          <a:p>
            <a:pPr indent="0" lvl="0" marL="0" rtl="0" algn="l">
              <a:spcBef>
                <a:spcPts val="320"/>
              </a:spcBef>
              <a:spcAft>
                <a:spcPts val="0"/>
              </a:spcAft>
              <a:buClr>
                <a:srgbClr val="262262"/>
              </a:buClr>
              <a:buSzPts val="1600"/>
              <a:buNone/>
            </a:pPr>
            <a:r>
              <a:rPr b="1" lang="en-US" sz="1600">
                <a:solidFill>
                  <a:srgbClr val="262262"/>
                </a:solidFill>
                <a:latin typeface="Garamond"/>
                <a:ea typeface="Garamond"/>
                <a:cs typeface="Garamond"/>
                <a:sym typeface="Garamond"/>
              </a:rPr>
              <a:t>Chief, Trade Policy and Facilitation</a:t>
            </a:r>
            <a:endParaRPr/>
          </a:p>
          <a:p>
            <a:pPr indent="0" lvl="0" marL="0" rtl="0" algn="l">
              <a:spcBef>
                <a:spcPts val="320"/>
              </a:spcBef>
              <a:spcAft>
                <a:spcPts val="0"/>
              </a:spcAft>
              <a:buClr>
                <a:srgbClr val="262262"/>
              </a:buClr>
              <a:buSzPts val="1600"/>
              <a:buNone/>
            </a:pPr>
            <a:r>
              <a:rPr b="1" lang="en-US" sz="1600">
                <a:solidFill>
                  <a:srgbClr val="262262"/>
                </a:solidFill>
                <a:latin typeface="Garamond"/>
                <a:ea typeface="Garamond"/>
                <a:cs typeface="Garamond"/>
                <a:sym typeface="Garamond"/>
              </a:rPr>
              <a:t>United Nations ESCAP</a:t>
            </a:r>
            <a:endParaRPr/>
          </a:p>
        </p:txBody>
      </p:sp>
      <p:pic>
        <p:nvPicPr>
          <p:cNvPr id="118" name="Google Shape;118;p1"/>
          <p:cNvPicPr preferRelativeResize="0"/>
          <p:nvPr/>
        </p:nvPicPr>
        <p:blipFill rotWithShape="1">
          <a:blip r:embed="rId3">
            <a:alphaModFix/>
          </a:blip>
          <a:srcRect b="0" l="0" r="0" t="0"/>
          <a:stretch/>
        </p:blipFill>
        <p:spPr>
          <a:xfrm>
            <a:off x="5150491" y="4331"/>
            <a:ext cx="1683445" cy="781599"/>
          </a:xfrm>
          <a:prstGeom prst="rect">
            <a:avLst/>
          </a:prstGeom>
          <a:noFill/>
          <a:ln>
            <a:noFill/>
          </a:ln>
        </p:spPr>
      </p:pic>
      <p:pic>
        <p:nvPicPr>
          <p:cNvPr id="119" name="Google Shape;119;p1"/>
          <p:cNvPicPr preferRelativeResize="0"/>
          <p:nvPr/>
        </p:nvPicPr>
        <p:blipFill rotWithShape="1">
          <a:blip r:embed="rId4">
            <a:alphaModFix/>
          </a:blip>
          <a:srcRect b="0" l="0" r="0" t="0"/>
          <a:stretch/>
        </p:blipFill>
        <p:spPr>
          <a:xfrm>
            <a:off x="0" y="0"/>
            <a:ext cx="1752600" cy="753183"/>
          </a:xfrm>
          <a:prstGeom prst="rect">
            <a:avLst/>
          </a:prstGeom>
          <a:noFill/>
          <a:ln>
            <a:noFill/>
          </a:ln>
        </p:spPr>
      </p:pic>
      <p:sp>
        <p:nvSpPr>
          <p:cNvPr id="120" name="Google Shape;120;p1"/>
          <p:cNvSpPr txBox="1"/>
          <p:nvPr/>
        </p:nvSpPr>
        <p:spPr>
          <a:xfrm>
            <a:off x="1652712" y="53425"/>
            <a:ext cx="355257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Roboto"/>
                <a:ea typeface="Roboto"/>
                <a:cs typeface="Roboto"/>
                <a:sym typeface="Roboto"/>
              </a:rPr>
              <a:t>XVI World Customs Law Meeting</a:t>
            </a:r>
            <a:endParaRPr/>
          </a:p>
          <a:p>
            <a:pPr indent="0" lvl="0" marL="0" marR="0" rtl="0" algn="l">
              <a:spcBef>
                <a:spcPts val="0"/>
              </a:spcBef>
              <a:spcAft>
                <a:spcPts val="0"/>
              </a:spcAft>
              <a:buNone/>
            </a:pPr>
            <a:r>
              <a:rPr lang="en-US" sz="1800">
                <a:solidFill>
                  <a:schemeClr val="dk1"/>
                </a:solidFill>
                <a:latin typeface="Roboto"/>
                <a:ea typeface="Roboto"/>
                <a:cs typeface="Roboto"/>
                <a:sym typeface="Roboto"/>
              </a:rPr>
              <a:t>Berlin – September 27-29 2023</a:t>
            </a:r>
            <a:endParaRPr sz="1800">
              <a:solidFill>
                <a:schemeClr val="dk1"/>
              </a:solidFill>
              <a:latin typeface="Roboto"/>
              <a:ea typeface="Roboto"/>
              <a:cs typeface="Roboto"/>
              <a:sym typeface="Roboto"/>
            </a:endParaRPr>
          </a:p>
        </p:txBody>
      </p:sp>
      <p:pic>
        <p:nvPicPr>
          <p:cNvPr descr="ESCAP Community" id="121" name="Google Shape;121;p1"/>
          <p:cNvPicPr preferRelativeResize="0"/>
          <p:nvPr/>
        </p:nvPicPr>
        <p:blipFill rotWithShape="1">
          <a:blip r:embed="rId5">
            <a:alphaModFix/>
          </a:blip>
          <a:srcRect b="0" l="0" r="0" t="0"/>
          <a:stretch/>
        </p:blipFill>
        <p:spPr>
          <a:xfrm>
            <a:off x="32084" y="4039312"/>
            <a:ext cx="2286000"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0"/>
          <p:cNvSpPr txBox="1"/>
          <p:nvPr/>
        </p:nvSpPr>
        <p:spPr>
          <a:xfrm>
            <a:off x="256674" y="4476750"/>
            <a:ext cx="62484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latin typeface="Roboto"/>
                <a:ea typeface="Roboto"/>
                <a:cs typeface="Roboto"/>
                <a:sym typeface="Roboto"/>
              </a:rPr>
              <a:t>Source: Malingrey and Duval (2022), Mainstreaming Sustainable Development Provisions in RTAs: Comparative Analysis and Way Forward for RCEP.</a:t>
            </a:r>
            <a:endParaRPr sz="1600">
              <a:solidFill>
                <a:schemeClr val="dk1"/>
              </a:solidFill>
              <a:latin typeface="Roboto"/>
              <a:ea typeface="Roboto"/>
              <a:cs typeface="Roboto"/>
              <a:sym typeface="Roboto"/>
            </a:endParaRPr>
          </a:p>
        </p:txBody>
      </p:sp>
      <p:pic>
        <p:nvPicPr>
          <p:cNvPr descr="ESCAP Community" id="194" name="Google Shape;194;p10"/>
          <p:cNvPicPr preferRelativeResize="0"/>
          <p:nvPr/>
        </p:nvPicPr>
        <p:blipFill rotWithShape="1">
          <a:blip r:embed="rId3">
            <a:alphaModFix/>
          </a:blip>
          <a:srcRect b="0" l="0" r="0" t="0"/>
          <a:stretch/>
        </p:blipFill>
        <p:spPr>
          <a:xfrm>
            <a:off x="5413105" y="-5639"/>
            <a:ext cx="1425845" cy="570338"/>
          </a:xfrm>
          <a:prstGeom prst="rect">
            <a:avLst/>
          </a:prstGeom>
          <a:noFill/>
          <a:ln>
            <a:noFill/>
          </a:ln>
        </p:spPr>
      </p:pic>
      <p:sp>
        <p:nvSpPr>
          <p:cNvPr id="195" name="Google Shape;195;p10"/>
          <p:cNvSpPr txBox="1"/>
          <p:nvPr>
            <p:ph idx="1" type="body"/>
          </p:nvPr>
        </p:nvSpPr>
        <p:spPr>
          <a:xfrm>
            <a:off x="256674" y="116226"/>
            <a:ext cx="5676900"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t>Sustainable Development provisions </a:t>
            </a:r>
            <a:endParaRPr/>
          </a:p>
          <a:p>
            <a:pPr indent="0" lvl="0" marL="0" rtl="0" algn="l">
              <a:spcBef>
                <a:spcPts val="480"/>
              </a:spcBef>
              <a:spcAft>
                <a:spcPts val="0"/>
              </a:spcAft>
              <a:buClr>
                <a:schemeClr val="dk1"/>
              </a:buClr>
              <a:buSzPts val="2400"/>
              <a:buNone/>
            </a:pPr>
            <a:r>
              <a:rPr lang="en-US" sz="2400"/>
              <a:t>in Asia-Pacific Mega RTAs</a:t>
            </a:r>
            <a:endParaRPr sz="2400"/>
          </a:p>
        </p:txBody>
      </p:sp>
      <p:sp>
        <p:nvSpPr>
          <p:cNvPr id="196" name="Google Shape;196;p10"/>
          <p:cNvSpPr txBox="1"/>
          <p:nvPr>
            <p:ph idx="2" type="body"/>
          </p:nvPr>
        </p:nvSpPr>
        <p:spPr>
          <a:xfrm>
            <a:off x="381000" y="1123953"/>
            <a:ext cx="5486400" cy="32156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t/>
            </a:r>
            <a:endParaRPr/>
          </a:p>
        </p:txBody>
      </p:sp>
      <p:pic>
        <p:nvPicPr>
          <p:cNvPr id="197" name="Google Shape;197;p10"/>
          <p:cNvPicPr preferRelativeResize="0"/>
          <p:nvPr/>
        </p:nvPicPr>
        <p:blipFill rotWithShape="1">
          <a:blip r:embed="rId4">
            <a:alphaModFix/>
          </a:blip>
          <a:srcRect b="0" l="0" r="0" t="0"/>
          <a:stretch/>
        </p:blipFill>
        <p:spPr>
          <a:xfrm>
            <a:off x="210033" y="1006432"/>
            <a:ext cx="6437933" cy="345063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idx="1" type="body"/>
          </p:nvPr>
        </p:nvSpPr>
        <p:spPr>
          <a:xfrm>
            <a:off x="228599" y="131095"/>
            <a:ext cx="6409509"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sz="2000"/>
              <a:t>Digital trade provisions in  CPTPP and RCEP</a:t>
            </a:r>
            <a:endParaRPr sz="2000"/>
          </a:p>
        </p:txBody>
      </p:sp>
      <p:pic>
        <p:nvPicPr>
          <p:cNvPr id="203" name="Google Shape;203;p11"/>
          <p:cNvPicPr preferRelativeResize="0"/>
          <p:nvPr/>
        </p:nvPicPr>
        <p:blipFill rotWithShape="1">
          <a:blip r:embed="rId3">
            <a:alphaModFix/>
          </a:blip>
          <a:srcRect b="0" l="0" r="0" t="0"/>
          <a:stretch/>
        </p:blipFill>
        <p:spPr>
          <a:xfrm>
            <a:off x="304529" y="553799"/>
            <a:ext cx="6248942" cy="40359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2"/>
          <p:cNvSpPr txBox="1"/>
          <p:nvPr>
            <p:ph idx="1" type="body"/>
          </p:nvPr>
        </p:nvSpPr>
        <p:spPr>
          <a:xfrm>
            <a:off x="342900" y="209550"/>
            <a:ext cx="5676900"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t>On trade facilitation provisions in      	mega-regional trade agreements</a:t>
            </a:r>
            <a:endParaRPr sz="2400"/>
          </a:p>
        </p:txBody>
      </p:sp>
      <p:sp>
        <p:nvSpPr>
          <p:cNvPr id="209" name="Google Shape;209;p12"/>
          <p:cNvSpPr txBox="1"/>
          <p:nvPr>
            <p:ph idx="2" type="body"/>
          </p:nvPr>
        </p:nvSpPr>
        <p:spPr>
          <a:xfrm>
            <a:off x="266700" y="1352550"/>
            <a:ext cx="6324600" cy="3352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accent1"/>
              </a:buClr>
              <a:buSzPts val="2000"/>
              <a:buFont typeface="Arial"/>
              <a:buChar char="•"/>
            </a:pPr>
            <a:r>
              <a:rPr b="1" lang="en-US">
                <a:solidFill>
                  <a:schemeClr val="accent1"/>
                </a:solidFill>
              </a:rPr>
              <a:t>WTO TFA+</a:t>
            </a:r>
            <a:r>
              <a:rPr lang="en-US"/>
              <a:t>; General push for digitalization of procedures / paperless trading and related cooperation</a:t>
            </a:r>
            <a:endParaRPr/>
          </a:p>
          <a:p>
            <a:pPr indent="0" lvl="0" marL="0" rtl="0" algn="l">
              <a:spcBef>
                <a:spcPts val="400"/>
              </a:spcBef>
              <a:spcAft>
                <a:spcPts val="0"/>
              </a:spcAft>
              <a:buClr>
                <a:schemeClr val="dk1"/>
              </a:buClr>
              <a:buSzPts val="2000"/>
              <a:buNone/>
            </a:pPr>
            <a:r>
              <a:rPr b="1" lang="en-US"/>
              <a:t>But</a:t>
            </a:r>
            <a:endParaRPr/>
          </a:p>
          <a:p>
            <a:pPr indent="-342900" lvl="0" marL="342900" rtl="0" algn="l">
              <a:spcBef>
                <a:spcPts val="400"/>
              </a:spcBef>
              <a:spcAft>
                <a:spcPts val="0"/>
              </a:spcAft>
              <a:buClr>
                <a:schemeClr val="dk1"/>
              </a:buClr>
              <a:buSzPts val="2000"/>
              <a:buFont typeface="Arial"/>
              <a:buChar char="•"/>
            </a:pPr>
            <a:r>
              <a:rPr lang="en-US"/>
              <a:t>Often lack specificity 🡪 typically found in separate agreements, e.g.</a:t>
            </a:r>
            <a:endParaRPr/>
          </a:p>
          <a:p>
            <a:pPr indent="-342900" lvl="1" marL="900085" rtl="0" algn="l">
              <a:spcBef>
                <a:spcPts val="320"/>
              </a:spcBef>
              <a:spcAft>
                <a:spcPts val="0"/>
              </a:spcAft>
              <a:buClr>
                <a:schemeClr val="dk1"/>
              </a:buClr>
              <a:buSzPts val="1600"/>
              <a:buFont typeface="Arial"/>
              <a:buChar char="•"/>
            </a:pPr>
            <a:r>
              <a:rPr lang="en-US" sz="1600"/>
              <a:t>(regional) Single Window Agreements, e.g. ASEAN SW</a:t>
            </a:r>
            <a:endParaRPr/>
          </a:p>
          <a:p>
            <a:pPr indent="-342900" lvl="1" marL="900085" rtl="0" algn="l">
              <a:spcBef>
                <a:spcPts val="320"/>
              </a:spcBef>
              <a:spcAft>
                <a:spcPts val="0"/>
              </a:spcAft>
              <a:buClr>
                <a:schemeClr val="dk1"/>
              </a:buClr>
              <a:buSzPts val="1600"/>
              <a:buFont typeface="Arial"/>
              <a:buChar char="•"/>
            </a:pPr>
            <a:r>
              <a:rPr lang="en-US" sz="1600"/>
              <a:t>Mutual Recognition Agreements of Authorized Economic Operators (or of NTM conformance procedures)</a:t>
            </a:r>
            <a:endParaRPr/>
          </a:p>
          <a:p>
            <a:pPr indent="-342900" lvl="1" marL="900085" rtl="0" algn="l">
              <a:spcBef>
                <a:spcPts val="320"/>
              </a:spcBef>
              <a:spcAft>
                <a:spcPts val="0"/>
              </a:spcAft>
              <a:buClr>
                <a:schemeClr val="dk1"/>
              </a:buClr>
              <a:buSzPts val="1600"/>
              <a:buFont typeface="Arial"/>
              <a:buChar char="•"/>
            </a:pPr>
            <a:r>
              <a:rPr lang="en-US" sz="1600"/>
              <a:t>Transit/transport facilitation agreements</a:t>
            </a:r>
            <a:endParaRPr sz="1600"/>
          </a:p>
        </p:txBody>
      </p:sp>
      <p:pic>
        <p:nvPicPr>
          <p:cNvPr descr="ESCAP Community" id="210" name="Google Shape;210;p12"/>
          <p:cNvPicPr preferRelativeResize="0"/>
          <p:nvPr/>
        </p:nvPicPr>
        <p:blipFill rotWithShape="1">
          <a:blip r:embed="rId3">
            <a:alphaModFix/>
          </a:blip>
          <a:srcRect b="0" l="0" r="0" t="0"/>
          <a:stretch/>
        </p:blipFill>
        <p:spPr>
          <a:xfrm>
            <a:off x="5413105" y="-5639"/>
            <a:ext cx="1425845" cy="5703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txBox="1"/>
          <p:nvPr>
            <p:ph idx="1" type="body"/>
          </p:nvPr>
        </p:nvSpPr>
        <p:spPr>
          <a:xfrm>
            <a:off x="381000" y="1128966"/>
            <a:ext cx="5486400"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000"/>
              <a:buNone/>
            </a:pPr>
            <a:r>
              <a:rPr lang="en-US"/>
              <a:t>Besides &amp; beyond mega-regional trade agreements…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p:nvPr/>
        </p:nvSpPr>
        <p:spPr>
          <a:xfrm>
            <a:off x="2059" y="677435"/>
            <a:ext cx="5303829" cy="45719"/>
          </a:xfrm>
          <a:prstGeom prst="rect">
            <a:avLst/>
          </a:prstGeom>
          <a:solidFill>
            <a:srgbClr val="8CB3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21" name="Google Shape;221;p14"/>
          <p:cNvSpPr txBox="1"/>
          <p:nvPr>
            <p:ph type="title"/>
          </p:nvPr>
        </p:nvSpPr>
        <p:spPr>
          <a:xfrm>
            <a:off x="34976" y="-16670"/>
            <a:ext cx="7185025" cy="604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262"/>
              </a:buClr>
              <a:buSzPts val="2000"/>
              <a:buFont typeface="Book Antiqua"/>
              <a:buNone/>
            </a:pPr>
            <a:r>
              <a:rPr b="1" i="0" lang="en-US" sz="2000" u="none" cap="none" strike="noStrike">
                <a:solidFill>
                  <a:srgbClr val="262262"/>
                </a:solidFill>
                <a:latin typeface="Book Antiqua"/>
                <a:ea typeface="Book Antiqua"/>
                <a:cs typeface="Book Antiqua"/>
                <a:sym typeface="Book Antiqua"/>
              </a:rPr>
              <a:t>Asia-Pacific PTAs: </a:t>
            </a:r>
            <a:br>
              <a:rPr b="1" i="0" lang="en-US" sz="2000" u="none" cap="none" strike="noStrike">
                <a:solidFill>
                  <a:srgbClr val="262262"/>
                </a:solidFill>
                <a:latin typeface="Book Antiqua"/>
                <a:ea typeface="Book Antiqua"/>
                <a:cs typeface="Book Antiqua"/>
                <a:sym typeface="Book Antiqua"/>
              </a:rPr>
            </a:br>
            <a:r>
              <a:rPr b="1" i="0" lang="en-US" sz="2000" u="none" cap="none" strike="noStrike">
                <a:solidFill>
                  <a:srgbClr val="262262"/>
                </a:solidFill>
                <a:latin typeface="Book Antiqua"/>
                <a:ea typeface="Book Antiqua"/>
                <a:cs typeface="Book Antiqua"/>
                <a:sym typeface="Book Antiqua"/>
              </a:rPr>
              <a:t>More digital, focused and resilient?</a:t>
            </a:r>
            <a:endParaRPr/>
          </a:p>
        </p:txBody>
      </p:sp>
      <p:sp>
        <p:nvSpPr>
          <p:cNvPr id="222" name="Google Shape;222;p14"/>
          <p:cNvSpPr txBox="1"/>
          <p:nvPr/>
        </p:nvSpPr>
        <p:spPr>
          <a:xfrm>
            <a:off x="381000" y="789060"/>
            <a:ext cx="5181600" cy="507061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3F3F3F"/>
              </a:buClr>
              <a:buSzPts val="1800"/>
              <a:buFont typeface="Arial"/>
              <a:buChar char="•"/>
            </a:pPr>
            <a:r>
              <a:rPr b="1" lang="en-US" sz="1800">
                <a:solidFill>
                  <a:srgbClr val="3F3F3F"/>
                </a:solidFill>
                <a:latin typeface="Garamond"/>
                <a:ea typeface="Garamond"/>
                <a:cs typeface="Garamond"/>
                <a:sym typeface="Garamond"/>
              </a:rPr>
              <a:t>Digital Trade/Economy Agreements</a:t>
            </a:r>
            <a:endParaRPr/>
          </a:p>
          <a:p>
            <a:pPr indent="-285750" lvl="1" marL="742950" marR="0" rtl="0" algn="l">
              <a:spcBef>
                <a:spcPts val="0"/>
              </a:spcBef>
              <a:spcAft>
                <a:spcPts val="0"/>
              </a:spcAft>
              <a:buClr>
                <a:srgbClr val="3F3F3F"/>
              </a:buClr>
              <a:buSzPts val="1250"/>
              <a:buFont typeface="Arial"/>
              <a:buChar char="•"/>
            </a:pPr>
            <a:r>
              <a:rPr b="1" i="0" lang="en-US" sz="1250" u="none" cap="none" strike="noStrike">
                <a:solidFill>
                  <a:srgbClr val="3F3F3F"/>
                </a:solidFill>
                <a:latin typeface="Garamond"/>
                <a:ea typeface="Garamond"/>
                <a:cs typeface="Garamond"/>
                <a:sym typeface="Garamond"/>
              </a:rPr>
              <a:t>Japan-USA DTA (2019); DEPA (2020); Singapore-UK DEA (2022)</a:t>
            </a:r>
            <a:endParaRPr/>
          </a:p>
          <a:p>
            <a:pPr indent="-184150" lvl="0" marL="285750" marR="0" rtl="0" algn="l">
              <a:spcBef>
                <a:spcPts val="0"/>
              </a:spcBef>
              <a:spcAft>
                <a:spcPts val="0"/>
              </a:spcAft>
              <a:buClr>
                <a:schemeClr val="dk1"/>
              </a:buClr>
              <a:buSzPts val="1600"/>
              <a:buFont typeface="Arial"/>
              <a:buNone/>
            </a:pPr>
            <a:r>
              <a:t/>
            </a:r>
            <a:endParaRPr b="1" sz="1600">
              <a:solidFill>
                <a:srgbClr val="3F3F3F"/>
              </a:solidFill>
              <a:latin typeface="Garamond"/>
              <a:ea typeface="Garamond"/>
              <a:cs typeface="Garamond"/>
              <a:sym typeface="Garamond"/>
            </a:endParaRPr>
          </a:p>
          <a:p>
            <a:pPr indent="-285750" lvl="0" marL="285750" marR="0" rtl="0" algn="l">
              <a:spcBef>
                <a:spcPts val="0"/>
              </a:spcBef>
              <a:spcAft>
                <a:spcPts val="0"/>
              </a:spcAft>
              <a:buClr>
                <a:srgbClr val="3F3F3F"/>
              </a:buClr>
              <a:buSzPts val="1800"/>
              <a:buFont typeface="Arial"/>
              <a:buChar char="•"/>
            </a:pPr>
            <a:r>
              <a:rPr b="1" lang="en-US" sz="1800">
                <a:solidFill>
                  <a:srgbClr val="3F3F3F"/>
                </a:solidFill>
                <a:latin typeface="Garamond"/>
                <a:ea typeface="Garamond"/>
                <a:cs typeface="Garamond"/>
                <a:sym typeface="Garamond"/>
              </a:rPr>
              <a:t>“Mini FTAs”</a:t>
            </a:r>
            <a:endParaRPr/>
          </a:p>
          <a:p>
            <a:pPr indent="-285750" lvl="1" marL="742950" marR="0" rtl="0" algn="l">
              <a:spcBef>
                <a:spcPts val="0"/>
              </a:spcBef>
              <a:spcAft>
                <a:spcPts val="0"/>
              </a:spcAft>
              <a:buClr>
                <a:srgbClr val="3F3F3F"/>
              </a:buClr>
              <a:buSzPts val="1600"/>
              <a:buFont typeface="Arial"/>
              <a:buChar char="•"/>
            </a:pPr>
            <a:r>
              <a:rPr b="1" i="0" lang="en-US" sz="1600" u="none" cap="none" strike="noStrike">
                <a:solidFill>
                  <a:srgbClr val="3F3F3F"/>
                </a:solidFill>
                <a:latin typeface="Garamond"/>
                <a:ea typeface="Garamond"/>
                <a:cs typeface="Garamond"/>
                <a:sym typeface="Garamond"/>
              </a:rPr>
              <a:t>Less formal technical cooperation deals</a:t>
            </a:r>
            <a:endParaRPr/>
          </a:p>
          <a:p>
            <a:pPr indent="-285750" lvl="1" marL="742950" marR="0" rtl="0" algn="l">
              <a:spcBef>
                <a:spcPts val="0"/>
              </a:spcBef>
              <a:spcAft>
                <a:spcPts val="0"/>
              </a:spcAft>
              <a:buClr>
                <a:srgbClr val="3F3F3F"/>
              </a:buClr>
              <a:buSzPts val="1600"/>
              <a:buFont typeface="Arial"/>
              <a:buChar char="•"/>
            </a:pPr>
            <a:r>
              <a:rPr b="1" i="0" lang="en-US" sz="1600" u="none" cap="none" strike="noStrike">
                <a:solidFill>
                  <a:srgbClr val="3F3F3F"/>
                </a:solidFill>
                <a:latin typeface="Garamond"/>
                <a:ea typeface="Garamond"/>
                <a:cs typeface="Garamond"/>
                <a:sym typeface="Garamond"/>
              </a:rPr>
              <a:t>MoUs based on existing PTAs</a:t>
            </a:r>
            <a:endParaRPr/>
          </a:p>
          <a:p>
            <a:pPr indent="-285750" lvl="2" marL="1200150" marR="0" rtl="0" algn="l">
              <a:spcBef>
                <a:spcPts val="0"/>
              </a:spcBef>
              <a:spcAft>
                <a:spcPts val="0"/>
              </a:spcAft>
              <a:buClr>
                <a:srgbClr val="3F3F3F"/>
              </a:buClr>
              <a:buSzPts val="1400"/>
              <a:buFont typeface="Arial"/>
              <a:buChar char="•"/>
            </a:pPr>
            <a:r>
              <a:rPr b="1" i="0" lang="en-US" sz="1400" u="none" cap="none" strike="noStrike">
                <a:solidFill>
                  <a:srgbClr val="3F3F3F"/>
                </a:solidFill>
                <a:latin typeface="Garamond"/>
                <a:ea typeface="Garamond"/>
                <a:cs typeface="Garamond"/>
                <a:sym typeface="Garamond"/>
              </a:rPr>
              <a:t>China-Chile MoU on labor and social security cooperation</a:t>
            </a:r>
            <a:endParaRPr/>
          </a:p>
          <a:p>
            <a:pPr indent="-285750" lvl="1" marL="742950" marR="0" rtl="0" algn="l">
              <a:spcBef>
                <a:spcPts val="0"/>
              </a:spcBef>
              <a:spcAft>
                <a:spcPts val="0"/>
              </a:spcAft>
              <a:buClr>
                <a:srgbClr val="3F3F3F"/>
              </a:buClr>
              <a:buSzPts val="1600"/>
              <a:buFont typeface="Arial"/>
              <a:buChar char="•"/>
            </a:pPr>
            <a:r>
              <a:rPr b="1" i="0" lang="en-US" sz="1600" u="none" cap="none" strike="noStrike">
                <a:solidFill>
                  <a:srgbClr val="3F3F3F"/>
                </a:solidFill>
                <a:latin typeface="Garamond"/>
                <a:ea typeface="Garamond"/>
                <a:cs typeface="Garamond"/>
                <a:sym typeface="Garamond"/>
              </a:rPr>
              <a:t>Thailand mini-FTAs focusing on cooperation with specific regions / industries</a:t>
            </a:r>
            <a:endParaRPr/>
          </a:p>
          <a:p>
            <a:pPr indent="-285750" lvl="2" marL="1200150" marR="0" rtl="0" algn="l">
              <a:spcBef>
                <a:spcPts val="0"/>
              </a:spcBef>
              <a:spcAft>
                <a:spcPts val="0"/>
              </a:spcAft>
              <a:buClr>
                <a:srgbClr val="3F3F3F"/>
              </a:buClr>
              <a:buSzPts val="1200"/>
              <a:buFont typeface="Arial"/>
              <a:buChar char="•"/>
            </a:pPr>
            <a:r>
              <a:rPr b="1" i="0" lang="en-US" sz="1200" u="none" cap="none" strike="noStrike">
                <a:solidFill>
                  <a:srgbClr val="3F3F3F"/>
                </a:solidFill>
                <a:latin typeface="Garamond"/>
                <a:ea typeface="Garamond"/>
                <a:cs typeface="Garamond"/>
                <a:sym typeface="Garamond"/>
              </a:rPr>
              <a:t>Thailand - Kofu, Japan (2021) on cooperation in gem and jewelry</a:t>
            </a:r>
            <a:endParaRPr/>
          </a:p>
          <a:p>
            <a:pPr indent="-184150" lvl="0" marL="285750" marR="0" rtl="0" algn="l">
              <a:spcBef>
                <a:spcPts val="0"/>
              </a:spcBef>
              <a:spcAft>
                <a:spcPts val="0"/>
              </a:spcAft>
              <a:buClr>
                <a:schemeClr val="dk1"/>
              </a:buClr>
              <a:buSzPts val="1600"/>
              <a:buFont typeface="Arial"/>
              <a:buNone/>
            </a:pPr>
            <a:r>
              <a:t/>
            </a:r>
            <a:endParaRPr b="1" sz="1600">
              <a:solidFill>
                <a:srgbClr val="3F3F3F"/>
              </a:solidFill>
              <a:latin typeface="Garamond"/>
              <a:ea typeface="Garamond"/>
              <a:cs typeface="Garamond"/>
              <a:sym typeface="Garamond"/>
            </a:endParaRPr>
          </a:p>
          <a:p>
            <a:pPr indent="-285750" lvl="0" marL="285750" marR="0" rtl="0" algn="l">
              <a:spcBef>
                <a:spcPts val="0"/>
              </a:spcBef>
              <a:spcAft>
                <a:spcPts val="0"/>
              </a:spcAft>
              <a:buClr>
                <a:srgbClr val="3F3F3F"/>
              </a:buClr>
              <a:buSzPts val="2000"/>
              <a:buFont typeface="Arial"/>
              <a:buChar char="•"/>
            </a:pPr>
            <a:r>
              <a:rPr b="1" lang="en-US" sz="2000">
                <a:solidFill>
                  <a:srgbClr val="3F3F3F"/>
                </a:solidFill>
                <a:latin typeface="Garamond"/>
                <a:ea typeface="Garamond"/>
                <a:cs typeface="Garamond"/>
                <a:sym typeface="Garamond"/>
              </a:rPr>
              <a:t>Provisions for trade in times of crisis</a:t>
            </a:r>
            <a:endParaRPr/>
          </a:p>
          <a:p>
            <a:pPr indent="-285750" lvl="1" marL="742950" marR="0" rtl="0" algn="l">
              <a:spcBef>
                <a:spcPts val="0"/>
              </a:spcBef>
              <a:spcAft>
                <a:spcPts val="0"/>
              </a:spcAft>
              <a:buClr>
                <a:srgbClr val="3F3F3F"/>
              </a:buClr>
              <a:buSzPts val="1250"/>
              <a:buFont typeface="Arial"/>
              <a:buChar char="•"/>
            </a:pPr>
            <a:r>
              <a:rPr b="1" i="0" lang="en-US" sz="1250" u="none" cap="none" strike="noStrike">
                <a:solidFill>
                  <a:srgbClr val="3F3F3F"/>
                </a:solidFill>
                <a:latin typeface="Garamond"/>
                <a:ea typeface="Garamond"/>
                <a:cs typeface="Garamond"/>
                <a:sym typeface="Garamond"/>
              </a:rPr>
              <a:t>New Zealand- UK (2022)</a:t>
            </a:r>
            <a:endParaRPr/>
          </a:p>
          <a:p>
            <a:pPr indent="-285750" lvl="1" marL="742950" marR="0" rtl="0" algn="l">
              <a:spcBef>
                <a:spcPts val="0"/>
              </a:spcBef>
              <a:spcAft>
                <a:spcPts val="0"/>
              </a:spcAft>
              <a:buClr>
                <a:srgbClr val="3F3F3F"/>
              </a:buClr>
              <a:buSzPts val="1250"/>
              <a:buFont typeface="Arial"/>
              <a:buChar char="•"/>
            </a:pPr>
            <a:r>
              <a:rPr b="1" i="0" lang="en-US" sz="1250" u="none" cap="none" strike="noStrike">
                <a:solidFill>
                  <a:srgbClr val="3F3F3F"/>
                </a:solidFill>
                <a:latin typeface="Garamond"/>
                <a:ea typeface="Garamond"/>
                <a:cs typeface="Garamond"/>
                <a:sym typeface="Garamond"/>
              </a:rPr>
              <a:t>See UN Handbook on provisions for trade in times of crisis and pandemic (2021) / </a:t>
            </a:r>
            <a:r>
              <a:rPr b="1" i="0" lang="en-US" sz="1250" u="none" cap="none" strike="noStrike">
                <a:solidFill>
                  <a:srgbClr val="253EA7"/>
                </a:solidFill>
                <a:latin typeface="Garamond"/>
                <a:ea typeface="Garamond"/>
                <a:cs typeface="Garamond"/>
                <a:sym typeface="Garamond"/>
              </a:rPr>
              <a:t>Model RTA chapter on trade in crisis situations</a:t>
            </a:r>
            <a:endParaRPr b="1" i="0" sz="1600" u="none" cap="none" strike="noStrike">
              <a:solidFill>
                <a:srgbClr val="253EA7"/>
              </a:solidFill>
              <a:latin typeface="Garamond"/>
              <a:ea typeface="Garamond"/>
              <a:cs typeface="Garamond"/>
              <a:sym typeface="Garamond"/>
            </a:endParaRPr>
          </a:p>
          <a:p>
            <a:pPr indent="-184150" lvl="0" marL="285750" marR="0" rtl="0" algn="l">
              <a:spcBef>
                <a:spcPts val="0"/>
              </a:spcBef>
              <a:spcAft>
                <a:spcPts val="0"/>
              </a:spcAft>
              <a:buClr>
                <a:schemeClr val="dk1"/>
              </a:buClr>
              <a:buSzPts val="1600"/>
              <a:buFont typeface="Arial"/>
              <a:buNone/>
            </a:pPr>
            <a:r>
              <a:t/>
            </a:r>
            <a:endParaRPr b="1" sz="1600">
              <a:solidFill>
                <a:srgbClr val="3F3F3F"/>
              </a:solidFill>
              <a:latin typeface="Garamond"/>
              <a:ea typeface="Garamond"/>
              <a:cs typeface="Garamond"/>
              <a:sym typeface="Garamond"/>
            </a:endParaRPr>
          </a:p>
          <a:p>
            <a:pPr indent="-184150" lvl="1" marL="742950" marR="0" rtl="0" algn="l">
              <a:spcBef>
                <a:spcPts val="0"/>
              </a:spcBef>
              <a:spcAft>
                <a:spcPts val="0"/>
              </a:spcAft>
              <a:buClr>
                <a:schemeClr val="dk1"/>
              </a:buClr>
              <a:buSzPts val="1600"/>
              <a:buFont typeface="Arial"/>
              <a:buNone/>
            </a:pPr>
            <a:r>
              <a:t/>
            </a:r>
            <a:endParaRPr b="1" i="0" sz="1600" u="none" cap="none" strike="noStrike">
              <a:solidFill>
                <a:srgbClr val="3F3F3F"/>
              </a:solidFill>
              <a:latin typeface="Garamond"/>
              <a:ea typeface="Garamond"/>
              <a:cs typeface="Garamond"/>
              <a:sym typeface="Garamond"/>
            </a:endParaRPr>
          </a:p>
          <a:p>
            <a:pPr indent="-206375" lvl="0" marL="285750" marR="0" rtl="0" algn="l">
              <a:spcBef>
                <a:spcPts val="0"/>
              </a:spcBef>
              <a:spcAft>
                <a:spcPts val="0"/>
              </a:spcAft>
              <a:buClr>
                <a:schemeClr val="dk1"/>
              </a:buClr>
              <a:buSzPts val="1250"/>
              <a:buFont typeface="Arial"/>
              <a:buNone/>
            </a:pPr>
            <a:r>
              <a:t/>
            </a:r>
            <a:endParaRPr b="1" sz="1250">
              <a:solidFill>
                <a:srgbClr val="3F3F3F"/>
              </a:solidFill>
              <a:latin typeface="Garamond"/>
              <a:ea typeface="Garamond"/>
              <a:cs typeface="Garamond"/>
              <a:sym typeface="Garamond"/>
            </a:endParaRPr>
          </a:p>
        </p:txBody>
      </p:sp>
      <p:pic>
        <p:nvPicPr>
          <p:cNvPr descr="ESCAP Community" id="223" name="Google Shape;223;p14"/>
          <p:cNvPicPr preferRelativeResize="0"/>
          <p:nvPr/>
        </p:nvPicPr>
        <p:blipFill rotWithShape="1">
          <a:blip r:embed="rId3">
            <a:alphaModFix/>
          </a:blip>
          <a:srcRect b="0" l="0" r="0" t="0"/>
          <a:stretch/>
        </p:blipFill>
        <p:spPr>
          <a:xfrm>
            <a:off x="5413105" y="-5639"/>
            <a:ext cx="1425845" cy="5703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5"/>
          <p:cNvSpPr txBox="1"/>
          <p:nvPr>
            <p:ph idx="1" type="body"/>
          </p:nvPr>
        </p:nvSpPr>
        <p:spPr>
          <a:xfrm>
            <a:off x="228600" y="133350"/>
            <a:ext cx="5486400"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None/>
            </a:pPr>
            <a:r>
              <a:rPr lang="en-US" sz="2800"/>
              <a:t>Implications / Way forward</a:t>
            </a:r>
            <a:endParaRPr sz="2800"/>
          </a:p>
        </p:txBody>
      </p:sp>
      <p:sp>
        <p:nvSpPr>
          <p:cNvPr id="229" name="Google Shape;229;p15"/>
          <p:cNvSpPr txBox="1"/>
          <p:nvPr>
            <p:ph idx="2" type="body"/>
          </p:nvPr>
        </p:nvSpPr>
        <p:spPr>
          <a:xfrm>
            <a:off x="352926" y="666750"/>
            <a:ext cx="6248400" cy="342899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i="1" lang="en-US"/>
              <a:t>Bigger and deeper regional trade agreements </a:t>
            </a:r>
            <a:r>
              <a:rPr lang="en-US"/>
              <a:t>🡪</a:t>
            </a:r>
            <a:endParaRPr/>
          </a:p>
          <a:p>
            <a:pPr indent="-342900" lvl="0" marL="342900" rtl="0" algn="l">
              <a:spcBef>
                <a:spcPts val="400"/>
              </a:spcBef>
              <a:spcAft>
                <a:spcPts val="0"/>
              </a:spcAft>
              <a:buClr>
                <a:schemeClr val="dk1"/>
              </a:buClr>
              <a:buSzPts val="2000"/>
              <a:buFont typeface="Arial"/>
              <a:buChar char="•"/>
            </a:pPr>
            <a:r>
              <a:rPr lang="en-US"/>
              <a:t>More harmonized / consistent rules across larger group of economies = lower cost</a:t>
            </a:r>
            <a:endParaRPr/>
          </a:p>
          <a:p>
            <a:pPr indent="-342900" lvl="0" marL="342900" rtl="0" algn="l">
              <a:spcBef>
                <a:spcPts val="400"/>
              </a:spcBef>
              <a:spcAft>
                <a:spcPts val="0"/>
              </a:spcAft>
              <a:buClr>
                <a:schemeClr val="dk1"/>
              </a:buClr>
              <a:buSzPts val="2000"/>
              <a:buFont typeface="Arial"/>
              <a:buChar char="•"/>
            </a:pPr>
            <a:r>
              <a:rPr lang="en-US"/>
              <a:t>But more rules in more areas (e.g. environment) = higher cost</a:t>
            </a:r>
            <a:endParaRPr/>
          </a:p>
          <a:p>
            <a:pPr indent="-342900" lvl="0" marL="342900" rtl="0" algn="l">
              <a:spcBef>
                <a:spcPts val="400"/>
              </a:spcBef>
              <a:spcAft>
                <a:spcPts val="0"/>
              </a:spcAft>
              <a:buClr>
                <a:schemeClr val="dk1"/>
              </a:buClr>
              <a:buSzPts val="2000"/>
              <a:buFont typeface="Arial"/>
              <a:buChar char="•"/>
            </a:pPr>
            <a:r>
              <a:rPr lang="en-US"/>
              <a:t>For non-parties, cost of being “out” potentially very high</a:t>
            </a:r>
            <a:endParaRPr/>
          </a:p>
          <a:p>
            <a:pPr indent="0" lvl="0" marL="0" rtl="0" algn="l">
              <a:spcBef>
                <a:spcPts val="400"/>
              </a:spcBef>
              <a:spcAft>
                <a:spcPts val="0"/>
              </a:spcAft>
              <a:buClr>
                <a:schemeClr val="dk1"/>
              </a:buClr>
              <a:buSzPts val="2000"/>
              <a:buNone/>
            </a:pPr>
            <a:r>
              <a:rPr lang="en-US"/>
              <a:t>/</a:t>
            </a:r>
            <a:endParaRPr/>
          </a:p>
          <a:p>
            <a:pPr indent="-342900" lvl="0" marL="342900" rtl="0" algn="l">
              <a:spcBef>
                <a:spcPts val="400"/>
              </a:spcBef>
              <a:spcAft>
                <a:spcPts val="0"/>
              </a:spcAft>
              <a:buClr>
                <a:schemeClr val="dk1"/>
              </a:buClr>
              <a:buSzPts val="2000"/>
              <a:buFont typeface="Arial"/>
              <a:buChar char="•"/>
            </a:pPr>
            <a:r>
              <a:rPr lang="en-US"/>
              <a:t>Prioritize </a:t>
            </a:r>
            <a:r>
              <a:rPr lang="en-US">
                <a:solidFill>
                  <a:srgbClr val="253EA7"/>
                </a:solidFill>
              </a:rPr>
              <a:t>digitalization</a:t>
            </a:r>
            <a:r>
              <a:rPr lang="en-US"/>
              <a:t> as key to managing procedural complexity </a:t>
            </a:r>
            <a:r>
              <a:rPr lang="en-US" sz="1600"/>
              <a:t>( based on public-private + intergovernmental collaboration)</a:t>
            </a:r>
            <a:endParaRPr/>
          </a:p>
          <a:p>
            <a:pPr indent="-342900" lvl="0" marL="342900" rtl="0" algn="l">
              <a:spcBef>
                <a:spcPts val="400"/>
              </a:spcBef>
              <a:spcAft>
                <a:spcPts val="0"/>
              </a:spcAft>
              <a:buClr>
                <a:schemeClr val="dk1"/>
              </a:buClr>
              <a:buSzPts val="2000"/>
              <a:buFont typeface="Arial"/>
              <a:buChar char="•"/>
            </a:pPr>
            <a:r>
              <a:rPr lang="en-US"/>
              <a:t>Develop </a:t>
            </a:r>
            <a:r>
              <a:rPr lang="en-US">
                <a:solidFill>
                  <a:srgbClr val="253EA7"/>
                </a:solidFill>
              </a:rPr>
              <a:t>issue-specific international agreements and standards</a:t>
            </a:r>
            <a:r>
              <a:rPr lang="en-US"/>
              <a:t> </a:t>
            </a:r>
            <a:r>
              <a:rPr lang="en-US" sz="1600"/>
              <a:t>(e.g., measuring carbon content) </a:t>
            </a:r>
            <a:endParaRPr/>
          </a:p>
        </p:txBody>
      </p:sp>
      <p:pic>
        <p:nvPicPr>
          <p:cNvPr descr="ESCAP Community" id="230" name="Google Shape;230;p15"/>
          <p:cNvPicPr preferRelativeResize="0"/>
          <p:nvPr/>
        </p:nvPicPr>
        <p:blipFill rotWithShape="1">
          <a:blip r:embed="rId3">
            <a:alphaModFix/>
          </a:blip>
          <a:srcRect b="0" l="0" r="0" t="0"/>
          <a:stretch/>
        </p:blipFill>
        <p:spPr>
          <a:xfrm>
            <a:off x="5413105" y="-5639"/>
            <a:ext cx="1425845" cy="570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6"/>
          <p:cNvSpPr txBox="1"/>
          <p:nvPr>
            <p:ph idx="1" type="body"/>
          </p:nvPr>
        </p:nvSpPr>
        <p:spPr>
          <a:xfrm>
            <a:off x="381000" y="1581150"/>
            <a:ext cx="5486400"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US" sz="3200"/>
              <a:t>3 related </a:t>
            </a:r>
            <a:endParaRPr/>
          </a:p>
          <a:p>
            <a:pPr indent="0" lvl="0" marL="0" rtl="0" algn="l">
              <a:spcBef>
                <a:spcPts val="640"/>
              </a:spcBef>
              <a:spcAft>
                <a:spcPts val="0"/>
              </a:spcAft>
              <a:buClr>
                <a:schemeClr val="dk1"/>
              </a:buClr>
              <a:buSzPts val="3200"/>
              <a:buNone/>
            </a:pPr>
            <a:r>
              <a:rPr lang="en-US" sz="3200"/>
              <a:t>UN ESCAP work / initiatives</a:t>
            </a:r>
            <a:endParaRPr/>
          </a:p>
          <a:p>
            <a:pPr indent="0" lvl="0" marL="0" rtl="0" algn="l">
              <a:spcBef>
                <a:spcPts val="640"/>
              </a:spcBef>
              <a:spcAft>
                <a:spcPts val="0"/>
              </a:spcAft>
              <a:buClr>
                <a:schemeClr val="dk1"/>
              </a:buClr>
              <a:buSzPts val="3200"/>
              <a:buNone/>
            </a:pPr>
            <a:r>
              <a:t/>
            </a:r>
            <a:endParaRPr sz="3200"/>
          </a:p>
        </p:txBody>
      </p:sp>
      <p:pic>
        <p:nvPicPr>
          <p:cNvPr descr="ESCAP Community" id="236" name="Google Shape;236;p16"/>
          <p:cNvPicPr preferRelativeResize="0"/>
          <p:nvPr/>
        </p:nvPicPr>
        <p:blipFill rotWithShape="1">
          <a:blip r:embed="rId3">
            <a:alphaModFix/>
          </a:blip>
          <a:srcRect b="0" l="0" r="0" t="0"/>
          <a:stretch/>
        </p:blipFill>
        <p:spPr>
          <a:xfrm>
            <a:off x="5413105" y="-5639"/>
            <a:ext cx="1425845" cy="5703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7"/>
          <p:cNvSpPr txBox="1"/>
          <p:nvPr>
            <p:ph idx="1" type="body"/>
          </p:nvPr>
        </p:nvSpPr>
        <p:spPr>
          <a:xfrm>
            <a:off x="304800" y="209550"/>
            <a:ext cx="5791200"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800"/>
              <a:buNone/>
            </a:pPr>
            <a:r>
              <a:rPr lang="en-US" sz="2800"/>
              <a:t>1-UN Global Survey on </a:t>
            </a:r>
            <a:r>
              <a:rPr lang="en-US" sz="2800">
                <a:solidFill>
                  <a:schemeClr val="accent1"/>
                </a:solidFill>
              </a:rPr>
              <a:t>Digital</a:t>
            </a:r>
            <a:r>
              <a:rPr lang="en-US" sz="2800"/>
              <a:t> and </a:t>
            </a:r>
            <a:r>
              <a:rPr lang="en-US" sz="2800">
                <a:solidFill>
                  <a:srgbClr val="92D050"/>
                </a:solidFill>
              </a:rPr>
              <a:t>Sustainable</a:t>
            </a:r>
            <a:r>
              <a:rPr lang="en-US" sz="2800"/>
              <a:t> Trade Facilitation</a:t>
            </a:r>
            <a:endParaRPr/>
          </a:p>
          <a:p>
            <a:pPr indent="0" lvl="0" marL="0" rtl="0" algn="l">
              <a:spcBef>
                <a:spcPts val="800"/>
              </a:spcBef>
              <a:spcAft>
                <a:spcPts val="0"/>
              </a:spcAft>
              <a:buClr>
                <a:schemeClr val="dk1"/>
              </a:buClr>
              <a:buSzPts val="4000"/>
              <a:buNone/>
            </a:pPr>
            <a:r>
              <a:t/>
            </a:r>
            <a:endParaRPr/>
          </a:p>
        </p:txBody>
      </p:sp>
      <p:sp>
        <p:nvSpPr>
          <p:cNvPr id="242" name="Google Shape;242;p17"/>
          <p:cNvSpPr txBox="1"/>
          <p:nvPr>
            <p:ph idx="2" type="body"/>
          </p:nvPr>
        </p:nvSpPr>
        <p:spPr>
          <a:xfrm>
            <a:off x="304800" y="1352550"/>
            <a:ext cx="2514600" cy="32156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rPr lang="en-US"/>
              <a:t>Overview of implementation of trade facilitation reforms</a:t>
            </a:r>
            <a:endParaRPr sz="2000"/>
          </a:p>
          <a:p>
            <a:pPr indent="-342900" lvl="0" marL="342900" rtl="0" algn="l">
              <a:spcBef>
                <a:spcPts val="400"/>
              </a:spcBef>
              <a:spcAft>
                <a:spcPts val="0"/>
              </a:spcAft>
              <a:buClr>
                <a:schemeClr val="dk1"/>
              </a:buClr>
              <a:buSzPts val="2000"/>
              <a:buFont typeface="Arial"/>
              <a:buChar char="•"/>
            </a:pPr>
            <a:r>
              <a:rPr lang="en-US" sz="2000"/>
              <a:t>WTO TFA++</a:t>
            </a:r>
            <a:endParaRPr/>
          </a:p>
          <a:p>
            <a:pPr indent="-342900" lvl="0" marL="342900" rtl="0" algn="l">
              <a:spcBef>
                <a:spcPts val="400"/>
              </a:spcBef>
              <a:spcAft>
                <a:spcPts val="0"/>
              </a:spcAft>
              <a:buClr>
                <a:schemeClr val="dk1"/>
              </a:buClr>
              <a:buSzPts val="2000"/>
              <a:buFont typeface="Arial"/>
              <a:buChar char="•"/>
            </a:pPr>
            <a:r>
              <a:rPr lang="en-US" sz="2000"/>
              <a:t>60+ measures</a:t>
            </a:r>
            <a:endParaRPr/>
          </a:p>
          <a:p>
            <a:pPr indent="-342900" lvl="0" marL="342900" rtl="0" algn="l">
              <a:spcBef>
                <a:spcPts val="400"/>
              </a:spcBef>
              <a:spcAft>
                <a:spcPts val="0"/>
              </a:spcAft>
              <a:buClr>
                <a:schemeClr val="dk1"/>
              </a:buClr>
              <a:buSzPts val="2000"/>
              <a:buFont typeface="Arial"/>
              <a:buChar char="•"/>
            </a:pPr>
            <a:r>
              <a:rPr lang="en-US" sz="2000"/>
              <a:t>160+ countries</a:t>
            </a:r>
            <a:endParaRPr/>
          </a:p>
          <a:p>
            <a:pPr indent="0" lvl="0" marL="0" rtl="0" algn="l">
              <a:spcBef>
                <a:spcPts val="400"/>
              </a:spcBef>
              <a:spcAft>
                <a:spcPts val="0"/>
              </a:spcAft>
              <a:buClr>
                <a:schemeClr val="dk1"/>
              </a:buClr>
              <a:buSzPts val="2000"/>
              <a:buNone/>
            </a:pPr>
            <a:r>
              <a:t/>
            </a:r>
            <a:endParaRPr/>
          </a:p>
          <a:p>
            <a:pPr indent="0" lvl="0" marL="0" rtl="0" algn="l">
              <a:spcBef>
                <a:spcPts val="400"/>
              </a:spcBef>
              <a:spcAft>
                <a:spcPts val="0"/>
              </a:spcAft>
              <a:buClr>
                <a:schemeClr val="dk1"/>
              </a:buClr>
              <a:buSzPts val="2000"/>
              <a:buNone/>
            </a:pPr>
            <a:r>
              <a:rPr lang="en-US" u="sng">
                <a:solidFill>
                  <a:schemeClr val="hlink"/>
                </a:solidFill>
                <a:hlinkClick r:id="rId3"/>
              </a:rPr>
              <a:t>www.untfsurvey.org</a:t>
            </a:r>
            <a:r>
              <a:rPr lang="en-US"/>
              <a:t> </a:t>
            </a:r>
            <a:endParaRPr/>
          </a:p>
        </p:txBody>
      </p:sp>
      <p:pic>
        <p:nvPicPr>
          <p:cNvPr id="243" name="Google Shape;243;p17"/>
          <p:cNvPicPr preferRelativeResize="0"/>
          <p:nvPr/>
        </p:nvPicPr>
        <p:blipFill rotWithShape="1">
          <a:blip r:embed="rId4">
            <a:alphaModFix/>
          </a:blip>
          <a:srcRect b="0" l="0" r="0" t="0"/>
          <a:stretch/>
        </p:blipFill>
        <p:spPr>
          <a:xfrm>
            <a:off x="2743369" y="3145826"/>
            <a:ext cx="4090771" cy="1938696"/>
          </a:xfrm>
          <a:prstGeom prst="rect">
            <a:avLst/>
          </a:prstGeom>
          <a:noFill/>
          <a:ln>
            <a:noFill/>
          </a:ln>
        </p:spPr>
      </p:pic>
      <p:pic>
        <p:nvPicPr>
          <p:cNvPr id="244" name="Google Shape;244;p17"/>
          <p:cNvPicPr preferRelativeResize="0"/>
          <p:nvPr/>
        </p:nvPicPr>
        <p:blipFill rotWithShape="1">
          <a:blip r:embed="rId5">
            <a:alphaModFix/>
          </a:blip>
          <a:srcRect b="0" l="0" r="0" t="0"/>
          <a:stretch/>
        </p:blipFill>
        <p:spPr>
          <a:xfrm>
            <a:off x="2743368" y="1215108"/>
            <a:ext cx="4090771" cy="18777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8"/>
          <p:cNvSpPr txBox="1"/>
          <p:nvPr>
            <p:ph idx="1" type="body"/>
          </p:nvPr>
        </p:nvSpPr>
        <p:spPr>
          <a:xfrm>
            <a:off x="233408" y="208837"/>
            <a:ext cx="6367917"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t>State of play in Digital &amp; Sustainable Trade Facilitation: Mexico</a:t>
            </a:r>
            <a:endParaRPr sz="2400"/>
          </a:p>
        </p:txBody>
      </p:sp>
      <p:sp>
        <p:nvSpPr>
          <p:cNvPr id="250" name="Google Shape;250;p18"/>
          <p:cNvSpPr txBox="1"/>
          <p:nvPr/>
        </p:nvSpPr>
        <p:spPr>
          <a:xfrm>
            <a:off x="1905000" y="4655406"/>
            <a:ext cx="354931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u="sng">
                <a:solidFill>
                  <a:schemeClr val="dk1"/>
                </a:solidFill>
                <a:latin typeface="Roboto"/>
                <a:ea typeface="Roboto"/>
                <a:cs typeface="Roboto"/>
                <a:sym typeface="Roboto"/>
                <a:hlinkClick r:id="rId3">
                  <a:extLst>
                    <a:ext uri="{A12FA001-AC4F-418D-AE19-62706E023703}">
                      <ahyp:hlinkClr val="tx"/>
                    </a:ext>
                  </a:extLst>
                </a:hlinkClick>
              </a:rPr>
              <a:t>www.untfsurvey.org</a:t>
            </a:r>
            <a:r>
              <a:rPr lang="en-US" sz="2400">
                <a:solidFill>
                  <a:schemeClr val="dk1"/>
                </a:solidFill>
                <a:latin typeface="Roboto"/>
                <a:ea typeface="Roboto"/>
                <a:cs typeface="Roboto"/>
                <a:sym typeface="Roboto"/>
              </a:rPr>
              <a:t> </a:t>
            </a:r>
            <a:endParaRPr sz="2400">
              <a:solidFill>
                <a:schemeClr val="dk1"/>
              </a:solidFill>
              <a:latin typeface="Roboto"/>
              <a:ea typeface="Roboto"/>
              <a:cs typeface="Roboto"/>
              <a:sym typeface="Roboto"/>
            </a:endParaRPr>
          </a:p>
        </p:txBody>
      </p:sp>
      <p:pic>
        <p:nvPicPr>
          <p:cNvPr id="251" name="Google Shape;251;p18"/>
          <p:cNvPicPr preferRelativeResize="0"/>
          <p:nvPr/>
        </p:nvPicPr>
        <p:blipFill rotWithShape="1">
          <a:blip r:embed="rId4">
            <a:alphaModFix/>
          </a:blip>
          <a:srcRect b="0" l="0" r="0" t="0"/>
          <a:stretch/>
        </p:blipFill>
        <p:spPr>
          <a:xfrm>
            <a:off x="0" y="1046574"/>
            <a:ext cx="6858000" cy="360883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9"/>
          <p:cNvSpPr txBox="1"/>
          <p:nvPr>
            <p:ph idx="1" type="body"/>
          </p:nvPr>
        </p:nvSpPr>
        <p:spPr>
          <a:xfrm>
            <a:off x="228600" y="1219174"/>
            <a:ext cx="3428999" cy="3359730"/>
          </a:xfrm>
          <a:prstGeom prst="rect">
            <a:avLst/>
          </a:prstGeom>
          <a:noFill/>
          <a:ln>
            <a:noFill/>
          </a:ln>
        </p:spPr>
        <p:txBody>
          <a:bodyPr anchorCtr="0" anchor="t" bIns="45700" lIns="91425" spcFirstLastPara="1" rIns="91425" wrap="square" tIns="45700">
            <a:noAutofit/>
          </a:bodyPr>
          <a:lstStyle/>
          <a:p>
            <a:pPr indent="-214307" lvl="1" marL="214307" rtl="0" algn="l">
              <a:spcBef>
                <a:spcPts val="0"/>
              </a:spcBef>
              <a:spcAft>
                <a:spcPts val="0"/>
              </a:spcAft>
              <a:buClr>
                <a:schemeClr val="dk1"/>
              </a:buClr>
              <a:buSzPts val="1400"/>
              <a:buFont typeface="Noto Sans Symbols"/>
              <a:buChar char="❑"/>
            </a:pPr>
            <a:r>
              <a:rPr b="1" lang="en-US" sz="1400"/>
              <a:t>A UN Treaty: enabling and action-oriented</a:t>
            </a:r>
            <a:endParaRPr/>
          </a:p>
          <a:p>
            <a:pPr indent="-214307" lvl="1" marL="406290" rtl="0" algn="l">
              <a:spcBef>
                <a:spcPts val="280"/>
              </a:spcBef>
              <a:spcAft>
                <a:spcPts val="0"/>
              </a:spcAft>
              <a:buClr>
                <a:schemeClr val="dk1"/>
              </a:buClr>
              <a:buSzPts val="1400"/>
              <a:buFont typeface="Noto Sans Symbols"/>
              <a:buChar char="✔"/>
            </a:pPr>
            <a:r>
              <a:rPr lang="en-US" sz="1400"/>
              <a:t>Open to interested (53) ESCAP member states</a:t>
            </a:r>
            <a:endParaRPr/>
          </a:p>
          <a:p>
            <a:pPr indent="-214307" lvl="1" marL="406290" rtl="0" algn="l">
              <a:spcBef>
                <a:spcPts val="280"/>
              </a:spcBef>
              <a:spcAft>
                <a:spcPts val="0"/>
              </a:spcAft>
              <a:buClr>
                <a:schemeClr val="dk1"/>
              </a:buClr>
              <a:buSzPts val="1400"/>
              <a:buFont typeface="Noto Sans Symbols"/>
              <a:buChar char="✔"/>
            </a:pPr>
            <a:r>
              <a:rPr b="1" lang="en-US" sz="1400"/>
              <a:t>Entered into force in 2021</a:t>
            </a:r>
            <a:endParaRPr/>
          </a:p>
          <a:p>
            <a:pPr indent="-192876" lvl="1" marL="192876" rtl="0" algn="l">
              <a:spcBef>
                <a:spcPts val="280"/>
              </a:spcBef>
              <a:spcAft>
                <a:spcPts val="0"/>
              </a:spcAft>
              <a:buClr>
                <a:schemeClr val="dk1"/>
              </a:buClr>
              <a:buSzPts val="1400"/>
              <a:buFont typeface="Noto Sans Symbols"/>
              <a:buChar char="❑"/>
            </a:pPr>
            <a:r>
              <a:rPr b="1" lang="en-US" sz="1400"/>
              <a:t>Objective</a:t>
            </a:r>
            <a:endParaRPr/>
          </a:p>
          <a:p>
            <a:pPr indent="-214307" lvl="2" marL="514337" rtl="0" algn="l">
              <a:spcBef>
                <a:spcPts val="618"/>
              </a:spcBef>
              <a:spcAft>
                <a:spcPts val="0"/>
              </a:spcAft>
              <a:buClr>
                <a:schemeClr val="dk1"/>
              </a:buClr>
              <a:buSzPts val="1400"/>
              <a:buFont typeface="Noto Sans Symbols"/>
              <a:buChar char="✔"/>
            </a:pPr>
            <a:r>
              <a:rPr lang="en-US" sz="1400"/>
              <a:t>To </a:t>
            </a:r>
            <a:r>
              <a:rPr lang="en-US" sz="1400" u="sng"/>
              <a:t>facilitate</a:t>
            </a:r>
            <a:r>
              <a:rPr lang="en-US" sz="1400"/>
              <a:t> cross-border paperless trade (data exchange) among willing ESCAP member states by providing a dedicated intergovernmental framework to develop legal and technical solutions</a:t>
            </a:r>
            <a:endParaRPr/>
          </a:p>
          <a:p>
            <a:pPr indent="-214307" lvl="2" marL="514337" rtl="0" algn="l">
              <a:spcBef>
                <a:spcPts val="618"/>
              </a:spcBef>
              <a:spcAft>
                <a:spcPts val="0"/>
              </a:spcAft>
              <a:buClr>
                <a:schemeClr val="dk1"/>
              </a:buClr>
              <a:buSzPts val="1400"/>
              <a:buFont typeface="Noto Sans Symbols"/>
              <a:buChar char="✔"/>
            </a:pPr>
            <a:r>
              <a:rPr lang="en-US" sz="1400"/>
              <a:t>Complementary to the WTO Trade Facilitation Agreement (TFA) as well as (sub)regional efforts</a:t>
            </a:r>
            <a:endParaRPr/>
          </a:p>
        </p:txBody>
      </p:sp>
      <p:sp>
        <p:nvSpPr>
          <p:cNvPr id="258" name="Google Shape;258;p19"/>
          <p:cNvSpPr txBox="1"/>
          <p:nvPr/>
        </p:nvSpPr>
        <p:spPr>
          <a:xfrm>
            <a:off x="457200" y="157082"/>
            <a:ext cx="5752760" cy="6429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accent1"/>
                </a:solidFill>
                <a:latin typeface="Roboto"/>
                <a:ea typeface="Roboto"/>
                <a:cs typeface="Roboto"/>
                <a:sym typeface="Roboto"/>
              </a:rPr>
              <a:t>2-The Framework Agreement on the Facilitation of Cross-Border Paperless Trade in Asia and the Pacific (CPTA)</a:t>
            </a:r>
            <a:endParaRPr b="1" sz="2000">
              <a:solidFill>
                <a:schemeClr val="accent1"/>
              </a:solidFill>
              <a:latin typeface="Roboto"/>
              <a:ea typeface="Roboto"/>
              <a:cs typeface="Roboto"/>
              <a:sym typeface="Roboto"/>
            </a:endParaRPr>
          </a:p>
        </p:txBody>
      </p:sp>
      <p:sp>
        <p:nvSpPr>
          <p:cNvPr id="259" name="Google Shape;259;p19"/>
          <p:cNvSpPr txBox="1"/>
          <p:nvPr/>
        </p:nvSpPr>
        <p:spPr>
          <a:xfrm>
            <a:off x="3682497" y="3565405"/>
            <a:ext cx="308576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Roboto"/>
                <a:ea typeface="Roboto"/>
                <a:cs typeface="Roboto"/>
                <a:sym typeface="Roboto"/>
                <a:hlinkClick r:id="rId3">
                  <a:extLst>
                    <a:ext uri="{A12FA001-AC4F-418D-AE19-62706E023703}">
                      <ahyp:hlinkClr val="tx"/>
                    </a:ext>
                  </a:extLst>
                </a:hlinkClick>
              </a:rPr>
              <a:t>www.unescap.org/kp/cpta</a:t>
            </a:r>
            <a:endParaRPr sz="1800">
              <a:solidFill>
                <a:schemeClr val="dk1"/>
              </a:solidFill>
              <a:latin typeface="Roboto"/>
              <a:ea typeface="Roboto"/>
              <a:cs typeface="Roboto"/>
              <a:sym typeface="Roboto"/>
            </a:endParaRPr>
          </a:p>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pic>
        <p:nvPicPr>
          <p:cNvPr descr="A group of people posing for a photo&#10;&#10;Description automatically generated with medium confidence" id="260" name="Google Shape;260;p19"/>
          <p:cNvPicPr preferRelativeResize="0"/>
          <p:nvPr/>
        </p:nvPicPr>
        <p:blipFill rotWithShape="1">
          <a:blip r:embed="rId4">
            <a:alphaModFix/>
          </a:blip>
          <a:srcRect b="0" l="0" r="0" t="0"/>
          <a:stretch/>
        </p:blipFill>
        <p:spPr>
          <a:xfrm>
            <a:off x="3559681" y="1254929"/>
            <a:ext cx="3085761" cy="20569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ESCAP Community" id="126" name="Google Shape;126;p2"/>
          <p:cNvPicPr preferRelativeResize="0"/>
          <p:nvPr/>
        </p:nvPicPr>
        <p:blipFill rotWithShape="1">
          <a:blip r:embed="rId3">
            <a:alphaModFix/>
          </a:blip>
          <a:srcRect b="0" l="0" r="0" t="0"/>
          <a:stretch/>
        </p:blipFill>
        <p:spPr>
          <a:xfrm>
            <a:off x="0" y="0"/>
            <a:ext cx="3048000" cy="1219200"/>
          </a:xfrm>
          <a:prstGeom prst="rect">
            <a:avLst/>
          </a:prstGeom>
          <a:noFill/>
          <a:ln>
            <a:noFill/>
          </a:ln>
        </p:spPr>
      </p:pic>
      <p:sp>
        <p:nvSpPr>
          <p:cNvPr id="127" name="Google Shape;127;p2"/>
          <p:cNvSpPr txBox="1"/>
          <p:nvPr/>
        </p:nvSpPr>
        <p:spPr>
          <a:xfrm>
            <a:off x="3402416" y="285750"/>
            <a:ext cx="3429000"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boto"/>
                <a:ea typeface="Roboto"/>
                <a:cs typeface="Roboto"/>
                <a:sym typeface="Roboto"/>
              </a:rPr>
              <a:t>What is ESCAP?</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Roboto"/>
                <a:ea typeface="Roboto"/>
                <a:cs typeface="Roboto"/>
                <a:sym typeface="Roboto"/>
              </a:rPr>
              <a:t>One of the 5 UN Regional Commissions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boto"/>
                <a:ea typeface="Roboto"/>
                <a:cs typeface="Roboto"/>
                <a:sym typeface="Roboto"/>
              </a:rPr>
              <a:t>53 Member States</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Roboto"/>
                <a:ea typeface="Roboto"/>
                <a:cs typeface="Roboto"/>
                <a:sym typeface="Roboto"/>
              </a:rPr>
              <a:t>Support regional cooperation and implementation of the Sustainable Development Goals</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Roboto"/>
                <a:ea typeface="Roboto"/>
                <a:cs typeface="Roboto"/>
                <a:sym typeface="Roboto"/>
              </a:rPr>
              <a:t>Research /Capacity Building</a:t>
            </a:r>
            <a:endParaRPr/>
          </a:p>
          <a:p>
            <a:pPr indent="-285750" lvl="1" marL="7429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Roboto"/>
                <a:ea typeface="Roboto"/>
                <a:cs typeface="Roboto"/>
                <a:sym typeface="Roboto"/>
              </a:rPr>
              <a:t>Intergovernmental cooperation</a:t>
            </a:r>
            <a:endParaRPr/>
          </a:p>
          <a:p>
            <a:pPr indent="-285750" lvl="0" marL="285750" marR="0" rtl="0" algn="l">
              <a:spcBef>
                <a:spcPts val="0"/>
              </a:spcBef>
              <a:spcAft>
                <a:spcPts val="0"/>
              </a:spcAft>
              <a:buClr>
                <a:schemeClr val="dk1"/>
              </a:buClr>
              <a:buSzPts val="1800"/>
              <a:buFont typeface="Arial"/>
              <a:buChar char="•"/>
            </a:pPr>
            <a:r>
              <a:rPr b="1" lang="en-US" sz="1800">
                <a:solidFill>
                  <a:schemeClr val="dk1"/>
                </a:solidFill>
                <a:latin typeface="Roboto"/>
                <a:ea typeface="Roboto"/>
                <a:cs typeface="Roboto"/>
                <a:sym typeface="Roboto"/>
              </a:rPr>
              <a:t>Long-standing programme on trade </a:t>
            </a:r>
            <a:r>
              <a:rPr lang="en-US" sz="1800">
                <a:solidFill>
                  <a:schemeClr val="dk1"/>
                </a:solidFill>
                <a:latin typeface="Roboto"/>
                <a:ea typeface="Roboto"/>
                <a:cs typeface="Roboto"/>
                <a:sym typeface="Roboto"/>
              </a:rPr>
              <a:t>(as a key mean of implementing the SDGs)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Roboto"/>
                <a:ea typeface="Roboto"/>
                <a:cs typeface="Roboto"/>
                <a:sym typeface="Roboto"/>
              </a:rPr>
              <a:t>HQ in Bangkok</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Roboto"/>
              <a:ea typeface="Roboto"/>
              <a:cs typeface="Roboto"/>
              <a:sym typeface="Roboto"/>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Roboto"/>
              <a:ea typeface="Roboto"/>
              <a:cs typeface="Roboto"/>
              <a:sym typeface="Roboto"/>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Roboto"/>
              <a:ea typeface="Roboto"/>
              <a:cs typeface="Roboto"/>
              <a:sym typeface="Roboto"/>
            </a:endParaRPr>
          </a:p>
        </p:txBody>
      </p:sp>
      <p:pic>
        <p:nvPicPr>
          <p:cNvPr id="128" name="Google Shape;128;p2"/>
          <p:cNvPicPr preferRelativeResize="0"/>
          <p:nvPr/>
        </p:nvPicPr>
        <p:blipFill rotWithShape="1">
          <a:blip r:embed="rId4">
            <a:alphaModFix/>
          </a:blip>
          <a:srcRect b="0" l="0" r="0" t="0"/>
          <a:stretch/>
        </p:blipFill>
        <p:spPr>
          <a:xfrm>
            <a:off x="26584" y="3825740"/>
            <a:ext cx="3151905" cy="1359526"/>
          </a:xfrm>
          <a:prstGeom prst="rect">
            <a:avLst/>
          </a:prstGeom>
          <a:noFill/>
          <a:ln>
            <a:noFill/>
          </a:ln>
        </p:spPr>
      </p:pic>
      <p:pic>
        <p:nvPicPr>
          <p:cNvPr id="129" name="Google Shape;129;p2"/>
          <p:cNvPicPr preferRelativeResize="0"/>
          <p:nvPr/>
        </p:nvPicPr>
        <p:blipFill rotWithShape="1">
          <a:blip r:embed="rId5">
            <a:alphaModFix/>
          </a:blip>
          <a:srcRect b="0" l="0" r="0" t="0"/>
          <a:stretch/>
        </p:blipFill>
        <p:spPr>
          <a:xfrm>
            <a:off x="26584" y="1216426"/>
            <a:ext cx="3103133" cy="260931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20"/>
          <p:cNvPicPr preferRelativeResize="0"/>
          <p:nvPr/>
        </p:nvPicPr>
        <p:blipFill rotWithShape="1">
          <a:blip r:embed="rId3">
            <a:alphaModFix/>
          </a:blip>
          <a:srcRect b="0" l="0" r="0" t="0"/>
          <a:stretch/>
        </p:blipFill>
        <p:spPr>
          <a:xfrm>
            <a:off x="1991942" y="1213524"/>
            <a:ext cx="4335607" cy="3012363"/>
          </a:xfrm>
          <a:prstGeom prst="rect">
            <a:avLst/>
          </a:prstGeom>
          <a:noFill/>
          <a:ln>
            <a:noFill/>
          </a:ln>
        </p:spPr>
      </p:pic>
      <p:sp>
        <p:nvSpPr>
          <p:cNvPr id="267" name="Google Shape;267;p20"/>
          <p:cNvSpPr txBox="1"/>
          <p:nvPr/>
        </p:nvSpPr>
        <p:spPr>
          <a:xfrm>
            <a:off x="340596" y="1213524"/>
            <a:ext cx="1651346"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4472C4"/>
                </a:solidFill>
                <a:latin typeface="Calibri"/>
                <a:ea typeface="Calibri"/>
                <a:cs typeface="Calibri"/>
                <a:sym typeface="Calibri"/>
              </a:rPr>
              <a:t>100% growth in number of parties in 2022 (YoY)</a:t>
            </a:r>
            <a:endParaRPr/>
          </a:p>
          <a:p>
            <a:pPr indent="0" lvl="0" marL="0" marR="0" rtl="0" algn="l">
              <a:spcBef>
                <a:spcPts val="0"/>
              </a:spcBef>
              <a:spcAft>
                <a:spcPts val="0"/>
              </a:spcAft>
              <a:buNone/>
            </a:pPr>
            <a:r>
              <a:t/>
            </a:r>
            <a:endParaRPr b="1" sz="1200">
              <a:solidFill>
                <a:srgbClr val="4472C4"/>
              </a:solidFill>
              <a:latin typeface="Calibri"/>
              <a:ea typeface="Calibri"/>
              <a:cs typeface="Calibri"/>
              <a:sym typeface="Calibri"/>
            </a:endParaRPr>
          </a:p>
          <a:p>
            <a:pPr indent="0" lvl="0" marL="0" marR="0" rtl="0" algn="l">
              <a:spcBef>
                <a:spcPts val="0"/>
              </a:spcBef>
              <a:spcAft>
                <a:spcPts val="0"/>
              </a:spcAft>
              <a:buNone/>
            </a:pPr>
            <a:r>
              <a:t/>
            </a:r>
            <a:endParaRPr b="1" sz="1200">
              <a:solidFill>
                <a:srgbClr val="4472C4"/>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More countries expected to join in 2023/24</a:t>
            </a:r>
            <a:endParaRPr/>
          </a:p>
          <a:p>
            <a:pPr indent="0" lvl="0" marL="0" marR="0" rtl="0" algn="l">
              <a:spcBef>
                <a:spcPts val="0"/>
              </a:spcBef>
              <a:spcAft>
                <a:spcPts val="0"/>
              </a:spcAft>
              <a:buNone/>
            </a:pPr>
            <a:r>
              <a:t/>
            </a:r>
            <a:endParaRPr b="1" sz="1200">
              <a:solidFill>
                <a:srgbClr val="4472C4"/>
              </a:solidFill>
              <a:latin typeface="Calibri"/>
              <a:ea typeface="Calibri"/>
              <a:cs typeface="Calibri"/>
              <a:sym typeface="Calibri"/>
            </a:endParaRPr>
          </a:p>
          <a:p>
            <a:pPr indent="0" lvl="0" marL="0" marR="0" rtl="0" algn="l">
              <a:spcBef>
                <a:spcPts val="0"/>
              </a:spcBef>
              <a:spcAft>
                <a:spcPts val="0"/>
              </a:spcAft>
              <a:buNone/>
            </a:pPr>
            <a:r>
              <a:rPr b="1" lang="en-US" sz="1200">
                <a:solidFill>
                  <a:srgbClr val="4472C4"/>
                </a:solidFill>
                <a:latin typeface="Calibri"/>
                <a:ea typeface="Calibri"/>
                <a:cs typeface="Calibri"/>
                <a:sym typeface="Calibri"/>
              </a:rPr>
              <a:t>Work on-going on model protocols for data exchange and identification of pilot projects</a:t>
            </a:r>
            <a:endParaRPr/>
          </a:p>
          <a:p>
            <a:pPr indent="0" lvl="0" marL="0" marR="0" rtl="0" algn="l">
              <a:spcBef>
                <a:spcPts val="0"/>
              </a:spcBef>
              <a:spcAft>
                <a:spcPts val="0"/>
              </a:spcAft>
              <a:buNone/>
            </a:pPr>
            <a:r>
              <a:t/>
            </a:r>
            <a:endParaRPr b="1" sz="1200">
              <a:solidFill>
                <a:srgbClr val="4472C4"/>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Next session of the Paperless Trade Council: June 2024</a:t>
            </a:r>
            <a:endParaRPr sz="1200">
              <a:solidFill>
                <a:schemeClr val="dk1"/>
              </a:solidFill>
              <a:latin typeface="Roboto"/>
              <a:ea typeface="Roboto"/>
              <a:cs typeface="Roboto"/>
              <a:sym typeface="Roboto"/>
            </a:endParaRPr>
          </a:p>
        </p:txBody>
      </p:sp>
      <p:sp>
        <p:nvSpPr>
          <p:cNvPr id="268" name="Google Shape;268;p20"/>
          <p:cNvSpPr txBox="1"/>
          <p:nvPr/>
        </p:nvSpPr>
        <p:spPr>
          <a:xfrm>
            <a:off x="1991942" y="4225887"/>
            <a:ext cx="4874079" cy="456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88" u="sng">
                <a:solidFill>
                  <a:schemeClr val="dk1"/>
                </a:solidFill>
                <a:latin typeface="Roboto"/>
                <a:ea typeface="Roboto"/>
                <a:cs typeface="Roboto"/>
                <a:sym typeface="Roboto"/>
                <a:hlinkClick r:id="rId4">
                  <a:extLst>
                    <a:ext uri="{A12FA001-AC4F-418D-AE19-62706E023703}">
                      <ahyp:hlinkClr val="tx"/>
                    </a:ext>
                  </a:extLst>
                </a:hlinkClick>
              </a:rPr>
              <a:t>https://treaties.un.org/Pages/ViewDetails.aspx?src=TREATY&amp;mtdsg_no=X-20&amp;chapter=10&amp;clang=_en#EndDec</a:t>
            </a:r>
            <a:endParaRPr sz="788">
              <a:solidFill>
                <a:schemeClr val="dk1"/>
              </a:solidFill>
              <a:latin typeface="Roboto"/>
              <a:ea typeface="Roboto"/>
              <a:cs typeface="Roboto"/>
              <a:sym typeface="Roboto"/>
            </a:endParaRPr>
          </a:p>
          <a:p>
            <a:pPr indent="0" lvl="0" marL="0" marR="0" rtl="0" algn="l">
              <a:spcBef>
                <a:spcPts val="0"/>
              </a:spcBef>
              <a:spcAft>
                <a:spcPts val="0"/>
              </a:spcAft>
              <a:buNone/>
            </a:pPr>
            <a:r>
              <a:t/>
            </a:r>
            <a:endParaRPr sz="788">
              <a:solidFill>
                <a:schemeClr val="dk1"/>
              </a:solidFill>
              <a:latin typeface="Roboto"/>
              <a:ea typeface="Roboto"/>
              <a:cs typeface="Roboto"/>
              <a:sym typeface="Roboto"/>
            </a:endParaRPr>
          </a:p>
        </p:txBody>
      </p:sp>
      <p:sp>
        <p:nvSpPr>
          <p:cNvPr id="269" name="Google Shape;269;p20"/>
          <p:cNvSpPr txBox="1"/>
          <p:nvPr/>
        </p:nvSpPr>
        <p:spPr>
          <a:xfrm>
            <a:off x="457200" y="157082"/>
            <a:ext cx="5752760" cy="6429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accent1"/>
                </a:solidFill>
                <a:latin typeface="Roboto"/>
                <a:ea typeface="Roboto"/>
                <a:cs typeface="Roboto"/>
                <a:sym typeface="Roboto"/>
              </a:rPr>
              <a:t>The Framework Agreement on the Facilitation of Cross-Border Paperless Trade in Asia and the Pacific (CPTA)</a:t>
            </a:r>
            <a:endParaRPr b="1" sz="2000">
              <a:solidFill>
                <a:schemeClr val="accent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1"/>
          <p:cNvSpPr txBox="1"/>
          <p:nvPr>
            <p:ph type="title"/>
          </p:nvPr>
        </p:nvSpPr>
        <p:spPr>
          <a:xfrm>
            <a:off x="304800" y="209550"/>
            <a:ext cx="6324600" cy="83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938953"/>
              </a:buClr>
              <a:buSzPts val="2800"/>
              <a:buFont typeface="Roboto"/>
              <a:buNone/>
            </a:pPr>
            <a:r>
              <a:rPr b="1" lang="en-US" sz="2800">
                <a:solidFill>
                  <a:srgbClr val="938953"/>
                </a:solidFill>
              </a:rPr>
              <a:t>3- Virtual</a:t>
            </a:r>
            <a:r>
              <a:rPr b="1" lang="en-US" sz="2800"/>
              <a:t> Trade Intelligence and Negotiation Adviser (TINA)</a:t>
            </a:r>
            <a:br>
              <a:rPr b="1" lang="en-US" sz="2800"/>
            </a:br>
            <a:r>
              <a:rPr lang="en-US" sz="1800" u="sng">
                <a:solidFill>
                  <a:schemeClr val="hlink"/>
                </a:solidFill>
                <a:hlinkClick r:id="rId3"/>
              </a:rPr>
              <a:t>www.tina.trade</a:t>
            </a:r>
            <a:endParaRPr sz="1800"/>
          </a:p>
        </p:txBody>
      </p:sp>
      <p:sp>
        <p:nvSpPr>
          <p:cNvPr id="275" name="Google Shape;275;p21"/>
          <p:cNvSpPr txBox="1"/>
          <p:nvPr>
            <p:ph idx="1" type="body"/>
          </p:nvPr>
        </p:nvSpPr>
        <p:spPr>
          <a:xfrm>
            <a:off x="685800" y="895350"/>
            <a:ext cx="6096000" cy="43434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spcBef>
                <a:spcPts val="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rPr lang="en-US"/>
              <a:t>Courses on trade policy/negotiation</a:t>
            </a:r>
            <a:endParaRPr/>
          </a:p>
          <a:p>
            <a:pPr indent="-214334" lvl="1" marL="557185" rtl="0" algn="l">
              <a:spcBef>
                <a:spcPts val="262"/>
              </a:spcBef>
              <a:spcAft>
                <a:spcPts val="0"/>
              </a:spcAft>
              <a:buClr>
                <a:schemeClr val="dk1"/>
              </a:buClr>
              <a:buSzPct val="100000"/>
              <a:buChar char="–"/>
            </a:pPr>
            <a:r>
              <a:rPr lang="en-US"/>
              <a:t>Including self-service online certificate courses</a:t>
            </a:r>
            <a:endParaRPr/>
          </a:p>
          <a:p>
            <a:pPr indent="0" lvl="0" marL="0" rtl="0" algn="l">
              <a:spcBef>
                <a:spcPts val="300"/>
              </a:spcBef>
              <a:spcAft>
                <a:spcPts val="0"/>
              </a:spcAft>
              <a:buClr>
                <a:schemeClr val="dk1"/>
              </a:buClr>
              <a:buSzPct val="100000"/>
              <a:buNone/>
            </a:pPr>
            <a:r>
              <a:t/>
            </a:r>
            <a:endParaRPr/>
          </a:p>
          <a:p>
            <a:pPr indent="0" lvl="0" marL="0" rtl="0" algn="l">
              <a:spcBef>
                <a:spcPts val="300"/>
              </a:spcBef>
              <a:spcAft>
                <a:spcPts val="0"/>
              </a:spcAft>
              <a:buClr>
                <a:schemeClr val="dk1"/>
              </a:buClr>
              <a:buSzPct val="100000"/>
              <a:buNone/>
            </a:pPr>
            <a:r>
              <a:t/>
            </a:r>
            <a:endParaRPr/>
          </a:p>
        </p:txBody>
      </p:sp>
      <p:pic>
        <p:nvPicPr>
          <p:cNvPr id="276" name="Google Shape;276;p21"/>
          <p:cNvPicPr preferRelativeResize="0"/>
          <p:nvPr/>
        </p:nvPicPr>
        <p:blipFill rotWithShape="1">
          <a:blip r:embed="rId4">
            <a:alphaModFix/>
          </a:blip>
          <a:srcRect b="0" l="0" r="0" t="0"/>
          <a:stretch/>
        </p:blipFill>
        <p:spPr>
          <a:xfrm>
            <a:off x="740981" y="1504950"/>
            <a:ext cx="5451272" cy="2667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2"/>
          <p:cNvSpPr txBox="1"/>
          <p:nvPr>
            <p:ph idx="1" type="body"/>
          </p:nvPr>
        </p:nvSpPr>
        <p:spPr>
          <a:xfrm>
            <a:off x="265118" y="136275"/>
            <a:ext cx="6327763"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US" sz="3200"/>
              <a:t>“Legal TINA” – public release, beta version, 27 Sep 2023</a:t>
            </a:r>
            <a:endParaRPr sz="3200"/>
          </a:p>
        </p:txBody>
      </p:sp>
      <p:sp>
        <p:nvSpPr>
          <p:cNvPr id="282" name="Google Shape;282;p22"/>
          <p:cNvSpPr txBox="1"/>
          <p:nvPr>
            <p:ph idx="2" type="body"/>
          </p:nvPr>
        </p:nvSpPr>
        <p:spPr>
          <a:xfrm>
            <a:off x="256674" y="1276350"/>
            <a:ext cx="2715126" cy="35814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2"/>
              </a:buClr>
              <a:buSzPts val="2000"/>
              <a:buFont typeface="Arial"/>
              <a:buChar char="•"/>
            </a:pPr>
            <a:r>
              <a:rPr lang="en-US">
                <a:solidFill>
                  <a:schemeClr val="dk2"/>
                </a:solidFill>
              </a:rPr>
              <a:t>Advanced text search of 460+ trade agreements</a:t>
            </a:r>
            <a:endParaRPr/>
          </a:p>
          <a:p>
            <a:pPr indent="-342900" lvl="0" marL="342900" rtl="0" algn="l">
              <a:spcBef>
                <a:spcPts val="400"/>
              </a:spcBef>
              <a:spcAft>
                <a:spcPts val="0"/>
              </a:spcAft>
              <a:buClr>
                <a:schemeClr val="dk1"/>
              </a:buClr>
              <a:buSzPts val="2000"/>
              <a:buFont typeface="Arial"/>
              <a:buChar char="•"/>
            </a:pPr>
            <a:r>
              <a:rPr lang="en-US"/>
              <a:t>Guidance on legal provisions in various areas of RTAs</a:t>
            </a:r>
            <a:endParaRPr/>
          </a:p>
          <a:p>
            <a:pPr indent="-342900" lvl="0" marL="342900" rtl="0" algn="l">
              <a:spcBef>
                <a:spcPts val="400"/>
              </a:spcBef>
              <a:spcAft>
                <a:spcPts val="0"/>
              </a:spcAft>
              <a:buClr>
                <a:schemeClr val="dk2"/>
              </a:buClr>
              <a:buSzPts val="2000"/>
              <a:buFont typeface="Arial"/>
              <a:buChar char="•"/>
            </a:pPr>
            <a:r>
              <a:rPr lang="en-US">
                <a:solidFill>
                  <a:schemeClr val="dk2"/>
                </a:solidFill>
              </a:rPr>
              <a:t>In cooperation with Georgetown Law CITD; other partners welcome!</a:t>
            </a:r>
            <a:endParaRPr/>
          </a:p>
          <a:p>
            <a:pPr indent="-215900" lvl="0" marL="342900" rtl="0" algn="l">
              <a:spcBef>
                <a:spcPts val="400"/>
              </a:spcBef>
              <a:spcAft>
                <a:spcPts val="0"/>
              </a:spcAft>
              <a:buClr>
                <a:schemeClr val="dk1"/>
              </a:buClr>
              <a:buSzPts val="2000"/>
              <a:buFont typeface="Arial"/>
              <a:buNone/>
            </a:pPr>
            <a:r>
              <a:t/>
            </a:r>
            <a:endParaRPr/>
          </a:p>
          <a:p>
            <a:pPr indent="-215900" lvl="0" marL="342900" rtl="0" algn="l">
              <a:spcBef>
                <a:spcPts val="400"/>
              </a:spcBef>
              <a:spcAft>
                <a:spcPts val="0"/>
              </a:spcAft>
              <a:buClr>
                <a:schemeClr val="dk1"/>
              </a:buClr>
              <a:buSzPts val="2000"/>
              <a:buFont typeface="Arial"/>
              <a:buNone/>
            </a:pPr>
            <a:r>
              <a:t/>
            </a:r>
            <a:endParaRPr/>
          </a:p>
        </p:txBody>
      </p:sp>
      <p:pic>
        <p:nvPicPr>
          <p:cNvPr id="283" name="Google Shape;283;p22"/>
          <p:cNvPicPr preferRelativeResize="0"/>
          <p:nvPr/>
        </p:nvPicPr>
        <p:blipFill rotWithShape="1">
          <a:blip r:embed="rId3">
            <a:alphaModFix/>
          </a:blip>
          <a:srcRect b="0" l="0" r="0" t="0"/>
          <a:stretch/>
        </p:blipFill>
        <p:spPr>
          <a:xfrm>
            <a:off x="2971800" y="1276350"/>
            <a:ext cx="3736963" cy="30580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23"/>
          <p:cNvPicPr preferRelativeResize="0"/>
          <p:nvPr/>
        </p:nvPicPr>
        <p:blipFill rotWithShape="1">
          <a:blip r:embed="rId3">
            <a:alphaModFix/>
          </a:blip>
          <a:srcRect b="0" l="0" r="0" t="0"/>
          <a:stretch/>
        </p:blipFill>
        <p:spPr>
          <a:xfrm>
            <a:off x="32084" y="0"/>
            <a:ext cx="6183905" cy="3028950"/>
          </a:xfrm>
          <a:prstGeom prst="rect">
            <a:avLst/>
          </a:prstGeom>
          <a:noFill/>
          <a:ln>
            <a:noFill/>
          </a:ln>
        </p:spPr>
      </p:pic>
      <p:pic>
        <p:nvPicPr>
          <p:cNvPr id="289" name="Google Shape;289;p23"/>
          <p:cNvPicPr preferRelativeResize="0"/>
          <p:nvPr/>
        </p:nvPicPr>
        <p:blipFill rotWithShape="1">
          <a:blip r:embed="rId4">
            <a:alphaModFix/>
          </a:blip>
          <a:srcRect b="0" l="0" r="0" t="0"/>
          <a:stretch/>
        </p:blipFill>
        <p:spPr>
          <a:xfrm>
            <a:off x="0" y="3181350"/>
            <a:ext cx="6858000" cy="21776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24"/>
          <p:cNvPicPr preferRelativeResize="0"/>
          <p:nvPr/>
        </p:nvPicPr>
        <p:blipFill rotWithShape="1">
          <a:blip r:embed="rId3">
            <a:alphaModFix/>
          </a:blip>
          <a:srcRect b="0" l="0" r="0" t="0"/>
          <a:stretch/>
        </p:blipFill>
        <p:spPr>
          <a:xfrm>
            <a:off x="228418" y="1051977"/>
            <a:ext cx="6248763" cy="3039546"/>
          </a:xfrm>
          <a:prstGeom prst="rect">
            <a:avLst/>
          </a:prstGeom>
          <a:noFill/>
          <a:ln>
            <a:noFill/>
          </a:ln>
        </p:spPr>
      </p:pic>
      <p:sp>
        <p:nvSpPr>
          <p:cNvPr id="295" name="Google Shape;295;p24"/>
          <p:cNvSpPr txBox="1"/>
          <p:nvPr/>
        </p:nvSpPr>
        <p:spPr>
          <a:xfrm>
            <a:off x="762000" y="4248150"/>
            <a:ext cx="5181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boto"/>
                <a:ea typeface="Roboto"/>
                <a:cs typeface="Roboto"/>
                <a:sym typeface="Roboto"/>
              </a:rPr>
              <a:t>Looking for contributors to develop and maintain content in specific RTA issue areas</a:t>
            </a:r>
            <a:endParaRPr sz="1800">
              <a:solidFill>
                <a:schemeClr val="dk1"/>
              </a:solidFill>
              <a:latin typeface="Roboto"/>
              <a:ea typeface="Roboto"/>
              <a:cs typeface="Roboto"/>
              <a:sym typeface="Roboto"/>
            </a:endParaRPr>
          </a:p>
        </p:txBody>
      </p:sp>
      <p:sp>
        <p:nvSpPr>
          <p:cNvPr id="296" name="Google Shape;296;p24"/>
          <p:cNvSpPr txBox="1"/>
          <p:nvPr/>
        </p:nvSpPr>
        <p:spPr>
          <a:xfrm>
            <a:off x="762000" y="257406"/>
            <a:ext cx="51816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Roboto"/>
                <a:ea typeface="Roboto"/>
                <a:cs typeface="Roboto"/>
                <a:sym typeface="Roboto"/>
              </a:rPr>
              <a:t>All welcome to explore legal provisions in PTAs using </a:t>
            </a:r>
            <a:r>
              <a:rPr lang="en-US" sz="1800" u="sng">
                <a:solidFill>
                  <a:schemeClr val="dk1"/>
                </a:solidFill>
                <a:latin typeface="Roboto"/>
                <a:ea typeface="Roboto"/>
                <a:cs typeface="Roboto"/>
                <a:sym typeface="Roboto"/>
                <a:hlinkClick r:id="rId4">
                  <a:extLst>
                    <a:ext uri="{A12FA001-AC4F-418D-AE19-62706E023703}">
                      <ahyp:hlinkClr val="tx"/>
                    </a:ext>
                  </a:extLst>
                </a:hlinkClick>
              </a:rPr>
              <a:t>legal.tina.trade</a:t>
            </a:r>
            <a:r>
              <a:rPr lang="en-US" sz="1800">
                <a:solidFill>
                  <a:schemeClr val="dk1"/>
                </a:solidFill>
                <a:latin typeface="Roboto"/>
                <a:ea typeface="Roboto"/>
                <a:cs typeface="Roboto"/>
                <a:sym typeface="Roboto"/>
              </a:rPr>
              <a:t> </a:t>
            </a:r>
            <a:endParaRPr sz="1800">
              <a:solidFill>
                <a:schemeClr val="dk1"/>
              </a:solidFill>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5"/>
          <p:cNvSpPr txBox="1"/>
          <p:nvPr/>
        </p:nvSpPr>
        <p:spPr>
          <a:xfrm>
            <a:off x="1616371" y="262858"/>
            <a:ext cx="3476560" cy="1147491"/>
          </a:xfrm>
          <a:prstGeom prst="rect">
            <a:avLst/>
          </a:prstGeom>
          <a:noFill/>
          <a:ln>
            <a:noFill/>
          </a:ln>
        </p:spPr>
        <p:txBody>
          <a:bodyPr anchorCtr="0" anchor="ctr" bIns="25700" lIns="51425" spcFirstLastPara="1" rIns="51425" wrap="square" tIns="25700">
            <a:normAutofit/>
          </a:bodyPr>
          <a:lstStyle/>
          <a:p>
            <a:pPr indent="0" lvl="0" marL="0" marR="0" rtl="0" algn="ctr">
              <a:lnSpc>
                <a:spcPct val="90000"/>
              </a:lnSpc>
              <a:spcBef>
                <a:spcPts val="0"/>
              </a:spcBef>
              <a:spcAft>
                <a:spcPts val="0"/>
              </a:spcAft>
              <a:buClr>
                <a:srgbClr val="494429"/>
              </a:buClr>
              <a:buSzPts val="3200"/>
              <a:buFont typeface="Roboto"/>
              <a:buNone/>
            </a:pPr>
            <a:r>
              <a:rPr b="1" lang="en-US" sz="3200">
                <a:solidFill>
                  <a:srgbClr val="494429"/>
                </a:solidFill>
                <a:latin typeface="Roboto"/>
                <a:ea typeface="Roboto"/>
                <a:cs typeface="Roboto"/>
                <a:sym typeface="Roboto"/>
              </a:rPr>
              <a:t>THANK YOU</a:t>
            </a:r>
            <a:endParaRPr/>
          </a:p>
          <a:p>
            <a:pPr indent="0" lvl="0" marL="0" marR="0" rtl="0" algn="ctr">
              <a:lnSpc>
                <a:spcPct val="90000"/>
              </a:lnSpc>
              <a:spcBef>
                <a:spcPts val="0"/>
              </a:spcBef>
              <a:spcAft>
                <a:spcPts val="0"/>
              </a:spcAft>
              <a:buClr>
                <a:schemeClr val="dk1"/>
              </a:buClr>
              <a:buSzPts val="2700"/>
              <a:buFont typeface="Roboto"/>
              <a:buNone/>
            </a:pPr>
            <a:r>
              <a:t/>
            </a:r>
            <a:endParaRPr b="1" sz="2700">
              <a:solidFill>
                <a:srgbClr val="494429"/>
              </a:solidFill>
              <a:latin typeface="Roboto"/>
              <a:ea typeface="Roboto"/>
              <a:cs typeface="Roboto"/>
              <a:sym typeface="Roboto"/>
            </a:endParaRPr>
          </a:p>
          <a:p>
            <a:pPr indent="0" lvl="0" marL="0" marR="0" rtl="0" algn="ctr">
              <a:lnSpc>
                <a:spcPct val="90000"/>
              </a:lnSpc>
              <a:spcBef>
                <a:spcPts val="0"/>
              </a:spcBef>
              <a:spcAft>
                <a:spcPts val="0"/>
              </a:spcAft>
              <a:buClr>
                <a:srgbClr val="494429"/>
              </a:buClr>
              <a:buSzPts val="2000"/>
              <a:buFont typeface="Roboto"/>
              <a:buNone/>
            </a:pPr>
            <a:r>
              <a:rPr b="1" lang="en-US" sz="2000" u="sng">
                <a:solidFill>
                  <a:srgbClr val="494429"/>
                </a:solidFill>
                <a:latin typeface="Roboto"/>
                <a:ea typeface="Roboto"/>
                <a:cs typeface="Roboto"/>
                <a:sym typeface="Roboto"/>
                <a:hlinkClick r:id="rId3">
                  <a:extLst>
                    <a:ext uri="{A12FA001-AC4F-418D-AE19-62706E023703}">
                      <ahyp:hlinkClr val="tx"/>
                    </a:ext>
                  </a:extLst>
                </a:hlinkClick>
              </a:rPr>
              <a:t>duvaly@un.org</a:t>
            </a:r>
            <a:r>
              <a:rPr b="1" lang="en-US" sz="2000">
                <a:solidFill>
                  <a:srgbClr val="494429"/>
                </a:solidFill>
                <a:latin typeface="Roboto"/>
                <a:ea typeface="Roboto"/>
                <a:cs typeface="Roboto"/>
                <a:sym typeface="Roboto"/>
              </a:rPr>
              <a:t> </a:t>
            </a:r>
            <a:endParaRPr/>
          </a:p>
        </p:txBody>
      </p:sp>
      <p:grpSp>
        <p:nvGrpSpPr>
          <p:cNvPr id="302" name="Google Shape;302;p25"/>
          <p:cNvGrpSpPr/>
          <p:nvPr/>
        </p:nvGrpSpPr>
        <p:grpSpPr>
          <a:xfrm>
            <a:off x="220995" y="4604317"/>
            <a:ext cx="356726" cy="350044"/>
            <a:chOff x="8809891" y="3198094"/>
            <a:chExt cx="634179" cy="622300"/>
          </a:xfrm>
        </p:grpSpPr>
        <p:sp>
          <p:nvSpPr>
            <p:cNvPr id="303" name="Google Shape;303;p25"/>
            <p:cNvSpPr/>
            <p:nvPr/>
          </p:nvSpPr>
          <p:spPr>
            <a:xfrm>
              <a:off x="8809891" y="3198094"/>
              <a:ext cx="634179" cy="622300"/>
            </a:xfrm>
            <a:prstGeom prst="rect">
              <a:avLst/>
            </a:prstGeom>
            <a:solidFill>
              <a:srgbClr val="0C70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3">
                <a:solidFill>
                  <a:schemeClr val="lt1"/>
                </a:solidFill>
                <a:latin typeface="Roboto"/>
                <a:ea typeface="Roboto"/>
                <a:cs typeface="Roboto"/>
                <a:sym typeface="Roboto"/>
              </a:endParaRPr>
            </a:p>
          </p:txBody>
        </p:sp>
        <p:pic>
          <p:nvPicPr>
            <p:cNvPr id="304" name="Google Shape;304;p25"/>
            <p:cNvPicPr preferRelativeResize="0"/>
            <p:nvPr/>
          </p:nvPicPr>
          <p:blipFill rotWithShape="1">
            <a:blip r:embed="rId4">
              <a:alphaModFix/>
            </a:blip>
            <a:srcRect b="0" l="0" r="0" t="0"/>
            <a:stretch/>
          </p:blipFill>
          <p:spPr>
            <a:xfrm>
              <a:off x="8925534" y="3326454"/>
              <a:ext cx="392968" cy="392968"/>
            </a:xfrm>
            <a:prstGeom prst="rect">
              <a:avLst/>
            </a:prstGeom>
            <a:noFill/>
            <a:ln>
              <a:noFill/>
            </a:ln>
          </p:spPr>
        </p:pic>
      </p:grpSp>
      <p:sp>
        <p:nvSpPr>
          <p:cNvPr id="305" name="Google Shape;305;p25"/>
          <p:cNvSpPr txBox="1"/>
          <p:nvPr/>
        </p:nvSpPr>
        <p:spPr>
          <a:xfrm>
            <a:off x="642770" y="4689815"/>
            <a:ext cx="5572460" cy="248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13" u="sng">
                <a:solidFill>
                  <a:srgbClr val="0563C1"/>
                </a:solidFill>
                <a:latin typeface="Roboto"/>
                <a:ea typeface="Roboto"/>
                <a:cs typeface="Roboto"/>
                <a:sym typeface="Roboto"/>
                <a:hlinkClick r:id="rId5">
                  <a:extLst>
                    <a:ext uri="{A12FA001-AC4F-418D-AE19-62706E023703}">
                      <ahyp:hlinkClr val="tx"/>
                    </a:ext>
                  </a:extLst>
                </a:hlinkClick>
              </a:rPr>
              <a:t>https://www.unescap.org/our-work/trade-investment-innovation/trade-facilitation-digital-trade</a:t>
            </a:r>
            <a:endParaRPr sz="1013">
              <a:solidFill>
                <a:schemeClr val="dk1"/>
              </a:solidFill>
              <a:latin typeface="Roboto"/>
              <a:ea typeface="Roboto"/>
              <a:cs typeface="Roboto"/>
              <a:sym typeface="Roboto"/>
            </a:endParaRPr>
          </a:p>
        </p:txBody>
      </p:sp>
      <p:pic>
        <p:nvPicPr>
          <p:cNvPr id="306" name="Google Shape;306;p25"/>
          <p:cNvPicPr preferRelativeResize="0"/>
          <p:nvPr/>
        </p:nvPicPr>
        <p:blipFill rotWithShape="1">
          <a:blip r:embed="rId6">
            <a:alphaModFix/>
          </a:blip>
          <a:srcRect b="0" l="0" r="0" t="0"/>
          <a:stretch/>
        </p:blipFill>
        <p:spPr>
          <a:xfrm>
            <a:off x="6215230" y="4500612"/>
            <a:ext cx="549343" cy="548679"/>
          </a:xfrm>
          <a:prstGeom prst="rect">
            <a:avLst/>
          </a:prstGeom>
          <a:noFill/>
          <a:ln>
            <a:noFill/>
          </a:ln>
        </p:spPr>
      </p:pic>
      <p:pic>
        <p:nvPicPr>
          <p:cNvPr id="307" name="Google Shape;307;p25"/>
          <p:cNvPicPr preferRelativeResize="0"/>
          <p:nvPr/>
        </p:nvPicPr>
        <p:blipFill rotWithShape="1">
          <a:blip r:embed="rId7">
            <a:alphaModFix/>
          </a:blip>
          <a:srcRect b="0" l="0" r="0" t="0"/>
          <a:stretch/>
        </p:blipFill>
        <p:spPr>
          <a:xfrm>
            <a:off x="572138" y="1564460"/>
            <a:ext cx="5572460" cy="327771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26"/>
          <p:cNvPicPr preferRelativeResize="0"/>
          <p:nvPr/>
        </p:nvPicPr>
        <p:blipFill rotWithShape="1">
          <a:blip r:embed="rId3">
            <a:alphaModFix/>
          </a:blip>
          <a:srcRect b="0" l="0" r="0" t="0"/>
          <a:stretch/>
        </p:blipFill>
        <p:spPr>
          <a:xfrm>
            <a:off x="184769" y="2437904"/>
            <a:ext cx="4054128" cy="1227955"/>
          </a:xfrm>
          <a:prstGeom prst="rect">
            <a:avLst/>
          </a:prstGeom>
          <a:noFill/>
          <a:ln>
            <a:noFill/>
          </a:ln>
        </p:spPr>
      </p:pic>
      <p:pic>
        <p:nvPicPr>
          <p:cNvPr id="313" name="Google Shape;313;p26"/>
          <p:cNvPicPr preferRelativeResize="0"/>
          <p:nvPr/>
        </p:nvPicPr>
        <p:blipFill rotWithShape="1">
          <a:blip r:embed="rId4">
            <a:alphaModFix/>
          </a:blip>
          <a:srcRect b="0" l="0" r="0" t="0"/>
          <a:stretch/>
        </p:blipFill>
        <p:spPr>
          <a:xfrm>
            <a:off x="2819400" y="3524309"/>
            <a:ext cx="3853831" cy="1447971"/>
          </a:xfrm>
          <a:prstGeom prst="rect">
            <a:avLst/>
          </a:prstGeom>
          <a:noFill/>
          <a:ln>
            <a:noFill/>
          </a:ln>
        </p:spPr>
      </p:pic>
      <p:pic>
        <p:nvPicPr>
          <p:cNvPr id="314" name="Google Shape;314;p26"/>
          <p:cNvPicPr preferRelativeResize="0"/>
          <p:nvPr/>
        </p:nvPicPr>
        <p:blipFill rotWithShape="1">
          <a:blip r:embed="rId5">
            <a:alphaModFix/>
          </a:blip>
          <a:srcRect b="0" l="0" r="0" t="0"/>
          <a:stretch/>
        </p:blipFill>
        <p:spPr>
          <a:xfrm>
            <a:off x="1828800" y="1379859"/>
            <a:ext cx="4191000" cy="1191891"/>
          </a:xfrm>
          <a:prstGeom prst="rect">
            <a:avLst/>
          </a:prstGeom>
          <a:noFill/>
          <a:ln>
            <a:noFill/>
          </a:ln>
        </p:spPr>
      </p:pic>
      <p:sp>
        <p:nvSpPr>
          <p:cNvPr id="315" name="Google Shape;315;p26"/>
          <p:cNvSpPr txBox="1"/>
          <p:nvPr/>
        </p:nvSpPr>
        <p:spPr>
          <a:xfrm>
            <a:off x="533400" y="427300"/>
            <a:ext cx="564128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Roboto"/>
                <a:ea typeface="Roboto"/>
                <a:cs typeface="Roboto"/>
                <a:sym typeface="Roboto"/>
              </a:rPr>
              <a:t>Digital Economy Partnership Agreement (2020)</a:t>
            </a:r>
            <a:endParaRPr b="1" sz="20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ph idx="1" type="body"/>
          </p:nvPr>
        </p:nvSpPr>
        <p:spPr>
          <a:xfrm>
            <a:off x="457200" y="1200150"/>
            <a:ext cx="5486400"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000"/>
              <a:buNone/>
            </a:pPr>
            <a:r>
              <a:rPr lang="en-US"/>
              <a:t>Current trends in PTAs in Asia-Pacific… </a:t>
            </a:r>
            <a:r>
              <a:rPr lang="en-US">
                <a:solidFill>
                  <a:srgbClr val="253EA7"/>
                </a:solidFill>
              </a:rPr>
              <a:t>How many agreements are there?</a:t>
            </a:r>
            <a:endParaRPr>
              <a:solidFill>
                <a:srgbClr val="253EA7"/>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p:nvPr/>
        </p:nvSpPr>
        <p:spPr>
          <a:xfrm>
            <a:off x="0" y="616259"/>
            <a:ext cx="5486400" cy="45719"/>
          </a:xfrm>
          <a:prstGeom prst="rect">
            <a:avLst/>
          </a:prstGeom>
          <a:solidFill>
            <a:srgbClr val="8CB3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40" name="Google Shape;140;p4"/>
          <p:cNvSpPr txBox="1"/>
          <p:nvPr>
            <p:ph type="title"/>
          </p:nvPr>
        </p:nvSpPr>
        <p:spPr>
          <a:xfrm>
            <a:off x="19050" y="3008"/>
            <a:ext cx="7185589" cy="60460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262"/>
              </a:buClr>
              <a:buSzPts val="1600"/>
              <a:buFont typeface="Book Antiqua"/>
              <a:buNone/>
            </a:pPr>
            <a:r>
              <a:rPr b="1" lang="en-US" sz="1600">
                <a:solidFill>
                  <a:srgbClr val="262262"/>
                </a:solidFill>
                <a:latin typeface="Book Antiqua"/>
                <a:ea typeface="Book Antiqua"/>
                <a:cs typeface="Book Antiqua"/>
                <a:sym typeface="Book Antiqua"/>
              </a:rPr>
              <a:t>Asia-Pacific PTAs:</a:t>
            </a:r>
            <a:br>
              <a:rPr b="1" lang="en-US" sz="1600">
                <a:solidFill>
                  <a:srgbClr val="262262"/>
                </a:solidFill>
                <a:latin typeface="Book Antiqua"/>
                <a:ea typeface="Book Antiqua"/>
                <a:cs typeface="Book Antiqua"/>
                <a:sym typeface="Book Antiqua"/>
              </a:rPr>
            </a:br>
            <a:r>
              <a:rPr b="1" lang="en-US" sz="1600">
                <a:solidFill>
                  <a:srgbClr val="262262"/>
                </a:solidFill>
                <a:latin typeface="Book Antiqua"/>
                <a:ea typeface="Book Antiqua"/>
                <a:cs typeface="Book Antiqua"/>
                <a:sym typeface="Book Antiqua"/>
              </a:rPr>
              <a:t>Largest contributor to the worldwide build-up of PTAs</a:t>
            </a:r>
            <a:endParaRPr/>
          </a:p>
        </p:txBody>
      </p:sp>
      <p:sp>
        <p:nvSpPr>
          <p:cNvPr id="141" name="Google Shape;141;p4"/>
          <p:cNvSpPr txBox="1"/>
          <p:nvPr>
            <p:ph idx="1" type="body"/>
          </p:nvPr>
        </p:nvSpPr>
        <p:spPr>
          <a:xfrm>
            <a:off x="0" y="616259"/>
            <a:ext cx="6641225" cy="43620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1C255E"/>
              </a:buClr>
              <a:buSzPts val="1250"/>
              <a:buNone/>
            </a:pPr>
            <a:r>
              <a:rPr b="1" lang="en-US" sz="1250">
                <a:solidFill>
                  <a:srgbClr val="1C255E"/>
                </a:solidFill>
                <a:latin typeface="Garamond"/>
                <a:ea typeface="Garamond"/>
                <a:cs typeface="Garamond"/>
                <a:sym typeface="Garamond"/>
              </a:rPr>
              <a:t>       </a:t>
            </a:r>
            <a:r>
              <a:rPr b="1" lang="en-US">
                <a:solidFill>
                  <a:srgbClr val="1C255E"/>
                </a:solidFill>
                <a:latin typeface="Garamond"/>
                <a:ea typeface="Garamond"/>
                <a:cs typeface="Garamond"/>
                <a:sym typeface="Garamond"/>
              </a:rPr>
              <a:t>347</a:t>
            </a:r>
            <a:r>
              <a:rPr lang="en-US">
                <a:solidFill>
                  <a:srgbClr val="1C255E"/>
                </a:solidFill>
                <a:latin typeface="Garamond"/>
                <a:ea typeface="Garamond"/>
                <a:cs typeface="Garamond"/>
                <a:sym typeface="Garamond"/>
              </a:rPr>
              <a:t> </a:t>
            </a:r>
            <a:r>
              <a:rPr lang="en-US" sz="1200">
                <a:solidFill>
                  <a:srgbClr val="1C255E"/>
                </a:solidFill>
                <a:latin typeface="Garamond"/>
                <a:ea typeface="Garamond"/>
                <a:cs typeface="Garamond"/>
                <a:sym typeface="Garamond"/>
              </a:rPr>
              <a:t>PTAs (including 95 under negotiations) involve at least one AP economy, as of July 2023</a:t>
            </a:r>
            <a:endParaRPr/>
          </a:p>
          <a:p>
            <a:pPr indent="0" lvl="0" marL="0" rtl="0" algn="l">
              <a:spcBef>
                <a:spcPts val="0"/>
              </a:spcBef>
              <a:spcAft>
                <a:spcPts val="0"/>
              </a:spcAft>
              <a:buClr>
                <a:schemeClr val="dk1"/>
              </a:buClr>
              <a:buSzPts val="1250"/>
              <a:buNone/>
            </a:pPr>
            <a:r>
              <a:t/>
            </a:r>
            <a:endParaRPr b="1" sz="1250">
              <a:solidFill>
                <a:srgbClr val="1C255E"/>
              </a:solidFill>
              <a:latin typeface="Garamond"/>
              <a:ea typeface="Garamond"/>
              <a:cs typeface="Garamond"/>
              <a:sym typeface="Garamond"/>
            </a:endParaRPr>
          </a:p>
        </p:txBody>
      </p:sp>
      <p:sp>
        <p:nvSpPr>
          <p:cNvPr id="142" name="Google Shape;142;p4"/>
          <p:cNvSpPr txBox="1"/>
          <p:nvPr/>
        </p:nvSpPr>
        <p:spPr>
          <a:xfrm>
            <a:off x="1001565" y="4916211"/>
            <a:ext cx="5183160"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rgbClr val="00B0F0"/>
                </a:solidFill>
                <a:latin typeface="Garamond"/>
                <a:ea typeface="Garamond"/>
                <a:cs typeface="Garamond"/>
                <a:sym typeface="Garamond"/>
              </a:rPr>
              <a:t>Source: Asia-Pacific Trade and Investment Agreement Database (APTIAD), Available at </a:t>
            </a:r>
            <a:r>
              <a:rPr lang="en-US" sz="700" u="sng">
                <a:solidFill>
                  <a:srgbClr val="00B0F0"/>
                </a:solidFill>
                <a:latin typeface="Garamond"/>
                <a:ea typeface="Garamond"/>
                <a:cs typeface="Garamond"/>
                <a:sym typeface="Garamond"/>
                <a:hlinkClick r:id="rId3">
                  <a:extLst>
                    <a:ext uri="{A12FA001-AC4F-418D-AE19-62706E023703}">
                      <ahyp:hlinkClr val="tx"/>
                    </a:ext>
                  </a:extLst>
                </a:hlinkClick>
              </a:rPr>
              <a:t>https://www.unescap.org/content/aptiad</a:t>
            </a:r>
            <a:r>
              <a:rPr lang="en-US" sz="700">
                <a:solidFill>
                  <a:srgbClr val="00B0F0"/>
                </a:solidFill>
                <a:latin typeface="Garamond"/>
                <a:ea typeface="Garamond"/>
                <a:cs typeface="Garamond"/>
                <a:sym typeface="Garamond"/>
              </a:rPr>
              <a:t>  </a:t>
            </a:r>
            <a:endParaRPr/>
          </a:p>
        </p:txBody>
      </p:sp>
      <p:sp>
        <p:nvSpPr>
          <p:cNvPr id="143" name="Google Shape;143;p4"/>
          <p:cNvSpPr/>
          <p:nvPr/>
        </p:nvSpPr>
        <p:spPr>
          <a:xfrm>
            <a:off x="733392" y="1133607"/>
            <a:ext cx="5568666" cy="228076"/>
          </a:xfrm>
          <a:prstGeom prst="rect">
            <a:avLst/>
          </a:prstGeom>
          <a:noFill/>
          <a:ln>
            <a:noFill/>
          </a:ln>
        </p:spPr>
        <p:txBody>
          <a:bodyPr anchorCtr="0" anchor="t" bIns="45700" lIns="91425" spcFirstLastPara="1" rIns="91425" wrap="square" tIns="45700">
            <a:spAutoFit/>
          </a:bodyPr>
          <a:lstStyle/>
          <a:p>
            <a:pPr indent="0" lvl="0" marL="0" marR="0" rtl="0" algn="ctr">
              <a:lnSpc>
                <a:spcPct val="98000"/>
              </a:lnSpc>
              <a:spcBef>
                <a:spcPts val="0"/>
              </a:spcBef>
              <a:spcAft>
                <a:spcPts val="0"/>
              </a:spcAft>
              <a:buNone/>
            </a:pPr>
            <a:r>
              <a:rPr b="1" lang="en-US" sz="900">
                <a:solidFill>
                  <a:srgbClr val="974806"/>
                </a:solidFill>
                <a:latin typeface="Roboto"/>
                <a:ea typeface="Roboto"/>
                <a:cs typeface="Roboto"/>
                <a:sym typeface="Roboto"/>
              </a:rPr>
              <a:t>Plurilateral PTAs signed and/or in force</a:t>
            </a:r>
            <a:endParaRPr b="1" sz="900">
              <a:solidFill>
                <a:srgbClr val="974806"/>
              </a:solidFill>
              <a:latin typeface="Roboto"/>
              <a:ea typeface="Roboto"/>
              <a:cs typeface="Roboto"/>
              <a:sym typeface="Roboto"/>
            </a:endParaRPr>
          </a:p>
        </p:txBody>
      </p:sp>
      <p:pic>
        <p:nvPicPr>
          <p:cNvPr descr="ESCAP Community" id="144" name="Google Shape;144;p4"/>
          <p:cNvPicPr preferRelativeResize="0"/>
          <p:nvPr/>
        </p:nvPicPr>
        <p:blipFill rotWithShape="1">
          <a:blip r:embed="rId4">
            <a:alphaModFix/>
          </a:blip>
          <a:srcRect b="0" l="0" r="0" t="0"/>
          <a:stretch/>
        </p:blipFill>
        <p:spPr>
          <a:xfrm>
            <a:off x="5413105" y="-5639"/>
            <a:ext cx="1425845" cy="570338"/>
          </a:xfrm>
          <a:prstGeom prst="rect">
            <a:avLst/>
          </a:prstGeom>
          <a:noFill/>
          <a:ln>
            <a:noFill/>
          </a:ln>
        </p:spPr>
      </p:pic>
      <p:pic>
        <p:nvPicPr>
          <p:cNvPr id="145" name="Google Shape;145;p4"/>
          <p:cNvPicPr preferRelativeResize="0"/>
          <p:nvPr/>
        </p:nvPicPr>
        <p:blipFill rotWithShape="1">
          <a:blip r:embed="rId5">
            <a:alphaModFix/>
          </a:blip>
          <a:srcRect b="0" l="0" r="0" t="0"/>
          <a:stretch/>
        </p:blipFill>
        <p:spPr>
          <a:xfrm>
            <a:off x="761769" y="1423780"/>
            <a:ext cx="5334462" cy="35542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5"/>
          <p:cNvSpPr/>
          <p:nvPr/>
        </p:nvSpPr>
        <p:spPr>
          <a:xfrm>
            <a:off x="2059" y="677435"/>
            <a:ext cx="5303829" cy="45719"/>
          </a:xfrm>
          <a:prstGeom prst="rect">
            <a:avLst/>
          </a:prstGeom>
          <a:solidFill>
            <a:srgbClr val="8CB3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51" name="Google Shape;151;p5"/>
          <p:cNvSpPr txBox="1"/>
          <p:nvPr>
            <p:ph type="title"/>
          </p:nvPr>
        </p:nvSpPr>
        <p:spPr>
          <a:xfrm>
            <a:off x="34976" y="-16670"/>
            <a:ext cx="7185025" cy="6048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262262"/>
              </a:buClr>
              <a:buSzPts val="2000"/>
              <a:buFont typeface="Book Antiqua"/>
              <a:buNone/>
            </a:pPr>
            <a:r>
              <a:rPr b="1" i="0" lang="en-US" sz="2000" u="none" cap="none" strike="noStrike">
                <a:solidFill>
                  <a:srgbClr val="262262"/>
                </a:solidFill>
                <a:latin typeface="Book Antiqua"/>
                <a:ea typeface="Book Antiqua"/>
                <a:cs typeface="Book Antiqua"/>
                <a:sym typeface="Book Antiqua"/>
              </a:rPr>
              <a:t>Asia-Pacific PTAs: </a:t>
            </a:r>
            <a:br>
              <a:rPr b="1" i="0" lang="en-US" sz="2000" u="none" cap="none" strike="noStrike">
                <a:solidFill>
                  <a:srgbClr val="262262"/>
                </a:solidFill>
                <a:latin typeface="Book Antiqua"/>
                <a:ea typeface="Book Antiqua"/>
                <a:cs typeface="Book Antiqua"/>
                <a:sym typeface="Book Antiqua"/>
              </a:rPr>
            </a:br>
            <a:r>
              <a:rPr b="1" i="0" lang="en-US" sz="2000" u="none" cap="none" strike="noStrike">
                <a:solidFill>
                  <a:srgbClr val="262262"/>
                </a:solidFill>
                <a:latin typeface="Book Antiqua"/>
                <a:ea typeface="Book Antiqua"/>
                <a:cs typeface="Book Antiqua"/>
                <a:sym typeface="Book Antiqua"/>
              </a:rPr>
              <a:t>Bigger, Farther and Deeper!</a:t>
            </a:r>
            <a:endParaRPr/>
          </a:p>
        </p:txBody>
      </p:sp>
      <p:sp>
        <p:nvSpPr>
          <p:cNvPr id="152" name="Google Shape;152;p5"/>
          <p:cNvSpPr txBox="1"/>
          <p:nvPr/>
        </p:nvSpPr>
        <p:spPr>
          <a:xfrm>
            <a:off x="228600" y="971551"/>
            <a:ext cx="6248400" cy="452977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3F3F3F"/>
              </a:buClr>
              <a:buSzPts val="2000"/>
              <a:buFont typeface="Arial"/>
              <a:buChar char="•"/>
            </a:pPr>
            <a:r>
              <a:rPr b="1" lang="en-US" sz="2000">
                <a:solidFill>
                  <a:srgbClr val="3F3F3F"/>
                </a:solidFill>
                <a:latin typeface="Garamond"/>
                <a:ea typeface="Garamond"/>
                <a:cs typeface="Garamond"/>
                <a:sym typeface="Garamond"/>
              </a:rPr>
              <a:t>Mega trade agreements</a:t>
            </a:r>
            <a:endParaRPr/>
          </a:p>
          <a:p>
            <a:pPr indent="-285750" lvl="1" marL="742950" marR="0" rtl="0" algn="l">
              <a:spcBef>
                <a:spcPts val="0"/>
              </a:spcBef>
              <a:spcAft>
                <a:spcPts val="0"/>
              </a:spcAft>
              <a:buClr>
                <a:srgbClr val="3F3F3F"/>
              </a:buClr>
              <a:buSzPts val="1400"/>
              <a:buFont typeface="Arial"/>
              <a:buChar char="•"/>
            </a:pPr>
            <a:r>
              <a:rPr b="1" i="0" lang="en-US" sz="1400" u="none" cap="none" strike="noStrike">
                <a:solidFill>
                  <a:srgbClr val="3F3F3F"/>
                </a:solidFill>
                <a:latin typeface="Garamond"/>
                <a:ea typeface="Garamond"/>
                <a:cs typeface="Garamond"/>
                <a:sym typeface="Garamond"/>
              </a:rPr>
              <a:t>CPTPP (2018), EU-Japan (2019), RCEP (2020) </a:t>
            </a:r>
            <a:endParaRPr/>
          </a:p>
          <a:p>
            <a:pPr indent="-196850" lvl="0" marL="285750" marR="0" rtl="0" algn="l">
              <a:spcBef>
                <a:spcPts val="0"/>
              </a:spcBef>
              <a:spcAft>
                <a:spcPts val="0"/>
              </a:spcAft>
              <a:buClr>
                <a:schemeClr val="dk1"/>
              </a:buClr>
              <a:buSzPts val="1400"/>
              <a:buFont typeface="Arial"/>
              <a:buNone/>
            </a:pPr>
            <a:r>
              <a:t/>
            </a:r>
            <a:endParaRPr b="1" sz="1400">
              <a:solidFill>
                <a:srgbClr val="3F3F3F"/>
              </a:solidFill>
              <a:latin typeface="Garamond"/>
              <a:ea typeface="Garamond"/>
              <a:cs typeface="Garamond"/>
              <a:sym typeface="Garamond"/>
            </a:endParaRPr>
          </a:p>
          <a:p>
            <a:pPr indent="-285750" lvl="0" marL="285750" marR="0" rtl="0" algn="l">
              <a:spcBef>
                <a:spcPts val="0"/>
              </a:spcBef>
              <a:spcAft>
                <a:spcPts val="0"/>
              </a:spcAft>
              <a:buClr>
                <a:srgbClr val="3F3F3F"/>
              </a:buClr>
              <a:buSzPts val="2000"/>
              <a:buFont typeface="Arial"/>
              <a:buChar char="•"/>
            </a:pPr>
            <a:r>
              <a:rPr b="1" lang="en-US" sz="2000">
                <a:solidFill>
                  <a:srgbClr val="3F3F3F"/>
                </a:solidFill>
                <a:latin typeface="Garamond"/>
                <a:ea typeface="Garamond"/>
                <a:cs typeface="Garamond"/>
                <a:sym typeface="Garamond"/>
              </a:rPr>
              <a:t>More PTAs with “non-(sub)regional” partners</a:t>
            </a:r>
            <a:endParaRPr/>
          </a:p>
          <a:p>
            <a:pPr indent="-285750" lvl="1" marL="742950" marR="0" rtl="0" algn="l">
              <a:spcBef>
                <a:spcPts val="0"/>
              </a:spcBef>
              <a:spcAft>
                <a:spcPts val="0"/>
              </a:spcAft>
              <a:buClr>
                <a:srgbClr val="3F3F3F"/>
              </a:buClr>
              <a:buSzPts val="1400"/>
              <a:buFont typeface="Arial"/>
              <a:buChar char="•"/>
            </a:pPr>
            <a:r>
              <a:rPr b="1" i="0" lang="en-US" sz="1400" u="none" cap="none" strike="noStrike">
                <a:solidFill>
                  <a:srgbClr val="3F3F3F"/>
                </a:solidFill>
                <a:latin typeface="Garamond"/>
                <a:ea typeface="Garamond"/>
                <a:cs typeface="Garamond"/>
                <a:sym typeface="Garamond"/>
              </a:rPr>
              <a:t>EU-Japan (2019); </a:t>
            </a:r>
            <a:r>
              <a:rPr b="1" i="0" lang="en-US" sz="1400" u="none" cap="none" strike="noStrike">
                <a:solidFill>
                  <a:schemeClr val="accent1"/>
                </a:solidFill>
                <a:latin typeface="Garamond"/>
                <a:ea typeface="Garamond"/>
                <a:cs typeface="Garamond"/>
                <a:sym typeface="Garamond"/>
              </a:rPr>
              <a:t>Singapore-Pacific Alliance (2022)</a:t>
            </a:r>
            <a:endParaRPr/>
          </a:p>
          <a:p>
            <a:pPr indent="-196850" lvl="0" marL="285750" marR="0" rtl="0" algn="l">
              <a:spcBef>
                <a:spcPts val="0"/>
              </a:spcBef>
              <a:spcAft>
                <a:spcPts val="0"/>
              </a:spcAft>
              <a:buClr>
                <a:schemeClr val="dk1"/>
              </a:buClr>
              <a:buSzPts val="1400"/>
              <a:buFont typeface="Arial"/>
              <a:buNone/>
            </a:pPr>
            <a:r>
              <a:t/>
            </a:r>
            <a:endParaRPr b="1" sz="1400">
              <a:solidFill>
                <a:srgbClr val="3F3F3F"/>
              </a:solidFill>
              <a:latin typeface="Garamond"/>
              <a:ea typeface="Garamond"/>
              <a:cs typeface="Garamond"/>
              <a:sym typeface="Garamond"/>
            </a:endParaRPr>
          </a:p>
          <a:p>
            <a:pPr indent="-285750" lvl="0" marL="285750" marR="0" rtl="0" algn="l">
              <a:spcBef>
                <a:spcPts val="0"/>
              </a:spcBef>
              <a:spcAft>
                <a:spcPts val="0"/>
              </a:spcAft>
              <a:buClr>
                <a:srgbClr val="3F3F3F"/>
              </a:buClr>
              <a:buSzPts val="2000"/>
              <a:buFont typeface="Arial"/>
              <a:buChar char="•"/>
            </a:pPr>
            <a:r>
              <a:rPr b="1" lang="en-US" sz="2000">
                <a:solidFill>
                  <a:srgbClr val="3F3F3F"/>
                </a:solidFill>
                <a:latin typeface="Garamond"/>
                <a:ea typeface="Garamond"/>
                <a:cs typeface="Garamond"/>
                <a:sym typeface="Garamond"/>
              </a:rPr>
              <a:t>From trade to comprehensive agreements</a:t>
            </a:r>
            <a:endParaRPr/>
          </a:p>
          <a:p>
            <a:pPr indent="-285750" lvl="1" marL="742950" marR="0" rtl="0" algn="l">
              <a:spcBef>
                <a:spcPts val="0"/>
              </a:spcBef>
              <a:spcAft>
                <a:spcPts val="0"/>
              </a:spcAft>
              <a:buClr>
                <a:srgbClr val="3F3F3F"/>
              </a:buClr>
              <a:buSzPts val="1800"/>
              <a:buFont typeface="Arial"/>
              <a:buChar char="•"/>
            </a:pPr>
            <a:r>
              <a:rPr b="1" i="0" lang="en-US" sz="1800" u="none" cap="none" strike="noStrike">
                <a:solidFill>
                  <a:srgbClr val="3F3F3F"/>
                </a:solidFill>
                <a:latin typeface="Garamond"/>
                <a:ea typeface="Garamond"/>
                <a:cs typeface="Garamond"/>
                <a:sym typeface="Garamond"/>
              </a:rPr>
              <a:t>‘</a:t>
            </a:r>
            <a:r>
              <a:rPr b="1" i="0" lang="en-US" sz="1800" u="none" cap="none" strike="noStrike">
                <a:solidFill>
                  <a:srgbClr val="253EA7"/>
                </a:solidFill>
                <a:latin typeface="Garamond"/>
                <a:ea typeface="Garamond"/>
                <a:cs typeface="Garamond"/>
                <a:sym typeface="Garamond"/>
              </a:rPr>
              <a:t>Competition policy</a:t>
            </a:r>
            <a:r>
              <a:rPr b="1" i="0" lang="en-US" sz="1800" u="none" cap="none" strike="noStrike">
                <a:solidFill>
                  <a:srgbClr val="3F3F3F"/>
                </a:solidFill>
                <a:latin typeface="Garamond"/>
                <a:ea typeface="Garamond"/>
                <a:cs typeface="Garamond"/>
                <a:sym typeface="Garamond"/>
              </a:rPr>
              <a:t>’ and ‘</a:t>
            </a:r>
            <a:r>
              <a:rPr b="1" i="0" lang="en-US" sz="1800" u="none" cap="none" strike="noStrike">
                <a:solidFill>
                  <a:srgbClr val="253EA7"/>
                </a:solidFill>
                <a:latin typeface="Garamond"/>
                <a:ea typeface="Garamond"/>
                <a:cs typeface="Garamond"/>
                <a:sym typeface="Garamond"/>
              </a:rPr>
              <a:t>Intellectual property</a:t>
            </a:r>
            <a:r>
              <a:rPr b="1" i="0" lang="en-US" sz="1800" u="none" cap="none" strike="noStrike">
                <a:solidFill>
                  <a:srgbClr val="3F3F3F"/>
                </a:solidFill>
                <a:latin typeface="Garamond"/>
                <a:ea typeface="Garamond"/>
                <a:cs typeface="Garamond"/>
                <a:sym typeface="Garamond"/>
              </a:rPr>
              <a:t>’ most common “new” areas in Asia-Pacific PTAs beyond traditional trade in goods liberalization provisions (incl. ‘</a:t>
            </a:r>
            <a:r>
              <a:rPr b="1" i="0" lang="en-US" sz="1800" u="none" cap="none" strike="noStrike">
                <a:solidFill>
                  <a:srgbClr val="253EA7"/>
                </a:solidFill>
                <a:latin typeface="Garamond"/>
                <a:ea typeface="Garamond"/>
                <a:cs typeface="Garamond"/>
                <a:sym typeface="Garamond"/>
              </a:rPr>
              <a:t>Custom cooperation and trade facilitation</a:t>
            </a:r>
            <a:r>
              <a:rPr b="1" i="0" lang="en-US" sz="1800" u="none" cap="none" strike="noStrike">
                <a:solidFill>
                  <a:srgbClr val="3F3F3F"/>
                </a:solidFill>
                <a:latin typeface="Garamond"/>
                <a:ea typeface="Garamond"/>
                <a:cs typeface="Garamond"/>
                <a:sym typeface="Garamond"/>
              </a:rPr>
              <a:t>’, ‘</a:t>
            </a:r>
            <a:r>
              <a:rPr b="1" i="0" lang="en-US" sz="1800" u="none" cap="none" strike="noStrike">
                <a:solidFill>
                  <a:schemeClr val="dk2"/>
                </a:solidFill>
                <a:latin typeface="Garamond"/>
                <a:ea typeface="Garamond"/>
                <a:cs typeface="Garamond"/>
                <a:sym typeface="Garamond"/>
              </a:rPr>
              <a:t>SPS/TBT</a:t>
            </a:r>
            <a:r>
              <a:rPr b="1" i="0" lang="en-US" sz="1800" u="none" cap="none" strike="noStrike">
                <a:solidFill>
                  <a:srgbClr val="3F3F3F"/>
                </a:solidFill>
                <a:latin typeface="Garamond"/>
                <a:ea typeface="Garamond"/>
                <a:cs typeface="Garamond"/>
                <a:sym typeface="Garamond"/>
              </a:rPr>
              <a:t>’)</a:t>
            </a:r>
            <a:endParaRPr/>
          </a:p>
          <a:p>
            <a:pPr indent="-285750" lvl="1" marL="742950" marR="0" rtl="0" algn="l">
              <a:spcBef>
                <a:spcPts val="0"/>
              </a:spcBef>
              <a:spcAft>
                <a:spcPts val="0"/>
              </a:spcAft>
              <a:buClr>
                <a:srgbClr val="3F3F3F"/>
              </a:buClr>
              <a:buSzPts val="1800"/>
              <a:buFont typeface="Arial"/>
              <a:buChar char="•"/>
            </a:pPr>
            <a:r>
              <a:rPr b="1" i="0" lang="en-US" sz="1800" u="none" cap="none" strike="noStrike">
                <a:solidFill>
                  <a:srgbClr val="3F3F3F"/>
                </a:solidFill>
                <a:latin typeface="Garamond"/>
                <a:ea typeface="Garamond"/>
                <a:cs typeface="Garamond"/>
                <a:sym typeface="Garamond"/>
              </a:rPr>
              <a:t>E-commerce / digital economy</a:t>
            </a:r>
            <a:endParaRPr/>
          </a:p>
          <a:p>
            <a:pPr indent="-285750" lvl="1" marL="742950" marR="0" rtl="0" algn="l">
              <a:spcBef>
                <a:spcPts val="0"/>
              </a:spcBef>
              <a:spcAft>
                <a:spcPts val="0"/>
              </a:spcAft>
              <a:buClr>
                <a:srgbClr val="3F3F3F"/>
              </a:buClr>
              <a:buSzPts val="1800"/>
              <a:buFont typeface="Arial"/>
              <a:buChar char="•"/>
            </a:pPr>
            <a:r>
              <a:rPr b="1" i="0" lang="en-US" sz="1800" u="none" cap="none" strike="noStrike">
                <a:solidFill>
                  <a:srgbClr val="3F3F3F"/>
                </a:solidFill>
                <a:latin typeface="Garamond"/>
                <a:ea typeface="Garamond"/>
                <a:cs typeface="Garamond"/>
                <a:sym typeface="Garamond"/>
              </a:rPr>
              <a:t>Sustainable development</a:t>
            </a:r>
            <a:endParaRPr/>
          </a:p>
          <a:p>
            <a:pPr indent="0" lvl="1" marL="457200" marR="0" rtl="0" algn="l">
              <a:spcBef>
                <a:spcPts val="0"/>
              </a:spcBef>
              <a:spcAft>
                <a:spcPts val="0"/>
              </a:spcAft>
              <a:buNone/>
            </a:pPr>
            <a:r>
              <a:t/>
            </a:r>
            <a:endParaRPr b="1" i="0" sz="1400" u="none" cap="none" strike="noStrike">
              <a:solidFill>
                <a:srgbClr val="3F3F3F"/>
              </a:solidFill>
              <a:latin typeface="Garamond"/>
              <a:ea typeface="Garamond"/>
              <a:cs typeface="Garamond"/>
              <a:sym typeface="Garamond"/>
            </a:endParaRPr>
          </a:p>
          <a:p>
            <a:pPr indent="0" lvl="1" marL="457200" marR="0" rtl="0" algn="l">
              <a:spcBef>
                <a:spcPts val="0"/>
              </a:spcBef>
              <a:spcAft>
                <a:spcPts val="0"/>
              </a:spcAft>
              <a:buNone/>
            </a:pPr>
            <a:r>
              <a:rPr b="1" i="0" lang="en-US" sz="1400" u="none" cap="none" strike="noStrike">
                <a:solidFill>
                  <a:srgbClr val="3F3F3F"/>
                </a:solidFill>
                <a:latin typeface="Garamond"/>
                <a:ea typeface="Garamond"/>
                <a:cs typeface="Garamond"/>
                <a:sym typeface="Garamond"/>
              </a:rPr>
              <a:t>(new areas sometimes added by updating / upgrading existing PTAs)</a:t>
            </a:r>
            <a:endParaRPr/>
          </a:p>
          <a:p>
            <a:pPr indent="-206375" lvl="0" marL="285750" marR="0" rtl="0" algn="l">
              <a:spcBef>
                <a:spcPts val="0"/>
              </a:spcBef>
              <a:spcAft>
                <a:spcPts val="0"/>
              </a:spcAft>
              <a:buClr>
                <a:schemeClr val="dk1"/>
              </a:buClr>
              <a:buSzPts val="1250"/>
              <a:buFont typeface="Arial"/>
              <a:buNone/>
            </a:pPr>
            <a:r>
              <a:t/>
            </a:r>
            <a:endParaRPr b="1" sz="1250">
              <a:solidFill>
                <a:srgbClr val="3F3F3F"/>
              </a:solidFill>
              <a:latin typeface="Garamond"/>
              <a:ea typeface="Garamond"/>
              <a:cs typeface="Garamond"/>
              <a:sym typeface="Garamond"/>
            </a:endParaRPr>
          </a:p>
        </p:txBody>
      </p:sp>
      <p:pic>
        <p:nvPicPr>
          <p:cNvPr descr="ESCAP Community" id="153" name="Google Shape;153;p5"/>
          <p:cNvPicPr preferRelativeResize="0"/>
          <p:nvPr/>
        </p:nvPicPr>
        <p:blipFill rotWithShape="1">
          <a:blip r:embed="rId3">
            <a:alphaModFix/>
          </a:blip>
          <a:srcRect b="0" l="0" r="0" t="0"/>
          <a:stretch/>
        </p:blipFill>
        <p:spPr>
          <a:xfrm>
            <a:off x="5413105" y="-5639"/>
            <a:ext cx="1425845" cy="5703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txBox="1"/>
          <p:nvPr>
            <p:ph idx="1" type="body"/>
          </p:nvPr>
        </p:nvSpPr>
        <p:spPr>
          <a:xfrm>
            <a:off x="140575" y="744414"/>
            <a:ext cx="6641225" cy="436201"/>
          </a:xfrm>
          <a:prstGeom prst="rect">
            <a:avLst/>
          </a:prstGeom>
          <a:noFill/>
          <a:ln>
            <a:noFill/>
          </a:ln>
        </p:spPr>
        <p:txBody>
          <a:bodyPr anchorCtr="0" anchor="t" bIns="45700" lIns="91425" spcFirstLastPara="1" rIns="91425" wrap="square" tIns="45700">
            <a:noAutofit/>
          </a:bodyPr>
          <a:lstStyle/>
          <a:p>
            <a:pPr indent="-196850" lvl="0" marL="285750" rtl="0" algn="l">
              <a:spcBef>
                <a:spcPts val="0"/>
              </a:spcBef>
              <a:spcAft>
                <a:spcPts val="0"/>
              </a:spcAft>
              <a:buClr>
                <a:schemeClr val="dk1"/>
              </a:buClr>
              <a:buSzPts val="1400"/>
              <a:buFont typeface="Arial"/>
              <a:buNone/>
            </a:pPr>
            <a:r>
              <a:t/>
            </a:r>
            <a:endParaRPr b="1" sz="1400">
              <a:solidFill>
                <a:srgbClr val="1C255E"/>
              </a:solidFill>
              <a:latin typeface="Garamond"/>
              <a:ea typeface="Garamond"/>
              <a:cs typeface="Garamond"/>
              <a:sym typeface="Garamond"/>
            </a:endParaRPr>
          </a:p>
          <a:p>
            <a:pPr indent="-196850" lvl="0" marL="285750" rtl="0" algn="l">
              <a:spcBef>
                <a:spcPts val="0"/>
              </a:spcBef>
              <a:spcAft>
                <a:spcPts val="0"/>
              </a:spcAft>
              <a:buClr>
                <a:schemeClr val="dk1"/>
              </a:buClr>
              <a:buSzPts val="1400"/>
              <a:buFont typeface="Arial"/>
              <a:buNone/>
            </a:pPr>
            <a:r>
              <a:t/>
            </a:r>
            <a:endParaRPr b="1" sz="1400">
              <a:solidFill>
                <a:srgbClr val="1C255E"/>
              </a:solidFill>
              <a:latin typeface="Garamond"/>
              <a:ea typeface="Garamond"/>
              <a:cs typeface="Garamond"/>
              <a:sym typeface="Garamond"/>
            </a:endParaRPr>
          </a:p>
        </p:txBody>
      </p:sp>
      <p:sp>
        <p:nvSpPr>
          <p:cNvPr id="159" name="Google Shape;159;p6"/>
          <p:cNvSpPr/>
          <p:nvPr/>
        </p:nvSpPr>
        <p:spPr>
          <a:xfrm>
            <a:off x="644667" y="1138991"/>
            <a:ext cx="5568666" cy="303481"/>
          </a:xfrm>
          <a:prstGeom prst="rect">
            <a:avLst/>
          </a:prstGeom>
          <a:noFill/>
          <a:ln>
            <a:noFill/>
          </a:ln>
        </p:spPr>
        <p:txBody>
          <a:bodyPr anchorCtr="0" anchor="t" bIns="45700" lIns="91425" spcFirstLastPara="1" rIns="91425" wrap="square" tIns="45700">
            <a:spAutoFit/>
          </a:bodyPr>
          <a:lstStyle/>
          <a:p>
            <a:pPr indent="0" lvl="0" marL="0" marR="0" rtl="0" algn="ctr">
              <a:lnSpc>
                <a:spcPct val="98000"/>
              </a:lnSpc>
              <a:spcBef>
                <a:spcPts val="0"/>
              </a:spcBef>
              <a:spcAft>
                <a:spcPts val="0"/>
              </a:spcAft>
              <a:buNone/>
            </a:pPr>
            <a:r>
              <a:rPr b="1" lang="en-US" sz="1400">
                <a:solidFill>
                  <a:srgbClr val="3F3F3F"/>
                </a:solidFill>
                <a:latin typeface="Roboto"/>
                <a:ea typeface="Roboto"/>
                <a:cs typeface="Roboto"/>
                <a:sym typeface="Roboto"/>
              </a:rPr>
              <a:t>Digital and Sustainable Development-related provisions in PTAs</a:t>
            </a:r>
            <a:endParaRPr b="1" sz="1400">
              <a:solidFill>
                <a:srgbClr val="3F3F3F"/>
              </a:solidFill>
              <a:latin typeface="Roboto"/>
              <a:ea typeface="Roboto"/>
              <a:cs typeface="Roboto"/>
              <a:sym typeface="Roboto"/>
            </a:endParaRPr>
          </a:p>
        </p:txBody>
      </p:sp>
      <p:sp>
        <p:nvSpPr>
          <p:cNvPr id="160" name="Google Shape;160;p6"/>
          <p:cNvSpPr/>
          <p:nvPr/>
        </p:nvSpPr>
        <p:spPr>
          <a:xfrm>
            <a:off x="2059" y="685319"/>
            <a:ext cx="6398741" cy="59095"/>
          </a:xfrm>
          <a:prstGeom prst="rect">
            <a:avLst/>
          </a:prstGeom>
          <a:solidFill>
            <a:srgbClr val="8CB3E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61" name="Google Shape;161;p6"/>
          <p:cNvSpPr txBox="1"/>
          <p:nvPr>
            <p:ph type="title"/>
          </p:nvPr>
        </p:nvSpPr>
        <p:spPr>
          <a:xfrm>
            <a:off x="342900" y="0"/>
            <a:ext cx="5257800" cy="60460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262262"/>
              </a:buClr>
              <a:buSzPts val="2000"/>
              <a:buFont typeface="Book Antiqua"/>
              <a:buNone/>
            </a:pPr>
            <a:r>
              <a:rPr b="1" lang="en-US" sz="2000">
                <a:solidFill>
                  <a:srgbClr val="262262"/>
                </a:solidFill>
                <a:latin typeface="Book Antiqua"/>
                <a:ea typeface="Book Antiqua"/>
                <a:cs typeface="Book Antiqua"/>
                <a:sym typeface="Book Antiqua"/>
              </a:rPr>
              <a:t>Digital &amp; Sustainable Development provisions are growing</a:t>
            </a:r>
            <a:endParaRPr/>
          </a:p>
        </p:txBody>
      </p:sp>
      <p:pic>
        <p:nvPicPr>
          <p:cNvPr descr="ESCAP Community" id="162" name="Google Shape;162;p6"/>
          <p:cNvPicPr preferRelativeResize="0"/>
          <p:nvPr/>
        </p:nvPicPr>
        <p:blipFill rotWithShape="1">
          <a:blip r:embed="rId3">
            <a:alphaModFix/>
          </a:blip>
          <a:srcRect b="0" l="0" r="0" t="0"/>
          <a:stretch/>
        </p:blipFill>
        <p:spPr>
          <a:xfrm>
            <a:off x="5413105" y="-5639"/>
            <a:ext cx="1425845" cy="570338"/>
          </a:xfrm>
          <a:prstGeom prst="rect">
            <a:avLst/>
          </a:prstGeom>
          <a:noFill/>
          <a:ln>
            <a:noFill/>
          </a:ln>
        </p:spPr>
      </p:pic>
      <p:pic>
        <p:nvPicPr>
          <p:cNvPr id="163" name="Google Shape;163;p6"/>
          <p:cNvPicPr preferRelativeResize="0"/>
          <p:nvPr/>
        </p:nvPicPr>
        <p:blipFill rotWithShape="1">
          <a:blip r:embed="rId4">
            <a:alphaModFix/>
          </a:blip>
          <a:srcRect b="0" l="0" r="0" t="0"/>
          <a:stretch/>
        </p:blipFill>
        <p:spPr>
          <a:xfrm>
            <a:off x="0" y="1379380"/>
            <a:ext cx="6858000" cy="37246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7"/>
          <p:cNvSpPr txBox="1"/>
          <p:nvPr>
            <p:ph idx="1" type="body"/>
          </p:nvPr>
        </p:nvSpPr>
        <p:spPr>
          <a:xfrm>
            <a:off x="247650" y="209550"/>
            <a:ext cx="6441900" cy="678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None/>
            </a:pPr>
            <a:r>
              <a:rPr lang="en-US" sz="3200"/>
              <a:t>Potential benefits of mega-regional trade agreements</a:t>
            </a:r>
            <a:endParaRPr sz="3200"/>
          </a:p>
        </p:txBody>
      </p:sp>
      <p:sp>
        <p:nvSpPr>
          <p:cNvPr id="169" name="Google Shape;169;p7"/>
          <p:cNvSpPr txBox="1"/>
          <p:nvPr>
            <p:ph idx="2" type="body"/>
          </p:nvPr>
        </p:nvSpPr>
        <p:spPr>
          <a:xfrm>
            <a:off x="247650" y="1428750"/>
            <a:ext cx="6362700" cy="321560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000"/>
              <a:buFont typeface="Arial"/>
              <a:buChar char="•"/>
            </a:pPr>
            <a:r>
              <a:rPr lang="en-US"/>
              <a:t>Common trade rules across larger group of economies</a:t>
            </a:r>
            <a:endParaRPr/>
          </a:p>
          <a:p>
            <a:pPr indent="-342900" lvl="1" marL="900085" rtl="0" algn="l">
              <a:spcBef>
                <a:spcPts val="280"/>
              </a:spcBef>
              <a:spcAft>
                <a:spcPts val="0"/>
              </a:spcAft>
              <a:buClr>
                <a:schemeClr val="dk1"/>
              </a:buClr>
              <a:buSzPts val="1400"/>
              <a:buFont typeface="Arial"/>
              <a:buChar char="•"/>
            </a:pPr>
            <a:r>
              <a:rPr lang="en-US" sz="1400"/>
              <a:t>Simplify the “spaghetti bowl” of rules associated with smaller (mostly bilateral and subregional) trade agreements</a:t>
            </a:r>
            <a:endParaRPr/>
          </a:p>
          <a:p>
            <a:pPr indent="-342900" lvl="0" marL="342900" rtl="0" algn="l">
              <a:spcBef>
                <a:spcPts val="400"/>
              </a:spcBef>
              <a:spcAft>
                <a:spcPts val="0"/>
              </a:spcAft>
              <a:buClr>
                <a:schemeClr val="dk1"/>
              </a:buClr>
              <a:buSzPts val="2000"/>
              <a:buFont typeface="Arial"/>
              <a:buChar char="•"/>
            </a:pPr>
            <a:r>
              <a:rPr lang="en-US"/>
              <a:t>Address new issues not covered by WTO agreements</a:t>
            </a:r>
            <a:endParaRPr/>
          </a:p>
          <a:p>
            <a:pPr indent="0" lvl="0" marL="0" rtl="0" algn="l">
              <a:spcBef>
                <a:spcPts val="400"/>
              </a:spcBef>
              <a:spcAft>
                <a:spcPts val="0"/>
              </a:spcAft>
              <a:buClr>
                <a:schemeClr val="dk1"/>
              </a:buClr>
              <a:buSzPts val="2000"/>
              <a:buNone/>
            </a:pPr>
            <a:r>
              <a:rPr b="1" lang="en-US"/>
              <a:t>But…</a:t>
            </a:r>
            <a:endParaRPr/>
          </a:p>
          <a:p>
            <a:pPr indent="-342900" lvl="0" marL="342900" rtl="0" algn="l">
              <a:spcBef>
                <a:spcPts val="400"/>
              </a:spcBef>
              <a:spcAft>
                <a:spcPts val="0"/>
              </a:spcAft>
              <a:buClr>
                <a:schemeClr val="dk1"/>
              </a:buClr>
              <a:buSzPts val="2000"/>
              <a:buFont typeface="Arial"/>
              <a:buChar char="•"/>
            </a:pPr>
            <a:r>
              <a:rPr lang="en-US"/>
              <a:t>Benefits not automatic </a:t>
            </a:r>
            <a:endParaRPr/>
          </a:p>
          <a:p>
            <a:pPr indent="-342900" lvl="1" marL="900085" rtl="0" algn="l">
              <a:spcBef>
                <a:spcPts val="340"/>
              </a:spcBef>
              <a:spcAft>
                <a:spcPts val="0"/>
              </a:spcAft>
              <a:buClr>
                <a:schemeClr val="dk1"/>
              </a:buClr>
              <a:buSzPts val="1700"/>
              <a:buFont typeface="Arial"/>
              <a:buChar char="•"/>
            </a:pPr>
            <a:r>
              <a:rPr lang="en-US" sz="1700"/>
              <a:t>e.g., if rules under bilateral agreements remain preferable</a:t>
            </a:r>
            <a:endParaRPr/>
          </a:p>
          <a:p>
            <a:pPr indent="-342900" lvl="0" marL="342900" rtl="0" algn="l">
              <a:spcBef>
                <a:spcPts val="400"/>
              </a:spcBef>
              <a:spcAft>
                <a:spcPts val="0"/>
              </a:spcAft>
              <a:buClr>
                <a:schemeClr val="dk1"/>
              </a:buClr>
              <a:buSzPts val="2000"/>
              <a:buFont typeface="Arial"/>
              <a:buChar char="•"/>
            </a:pPr>
            <a:r>
              <a:rPr lang="en-US"/>
              <a:t>Some (smaller) economies excluded</a:t>
            </a:r>
            <a:endParaRPr/>
          </a:p>
          <a:p>
            <a:pPr indent="0" lvl="0" marL="0" rtl="0" algn="l">
              <a:spcBef>
                <a:spcPts val="400"/>
              </a:spcBef>
              <a:spcAft>
                <a:spcPts val="0"/>
              </a:spcAft>
              <a:buClr>
                <a:schemeClr val="dk1"/>
              </a:buClr>
              <a:buSzPts val="2000"/>
              <a:buNone/>
            </a:pPr>
            <a:r>
              <a:t/>
            </a:r>
            <a:endParaRPr/>
          </a:p>
          <a:p>
            <a:pPr indent="-215900" lvl="0" marL="342900" rtl="0" algn="l">
              <a:spcBef>
                <a:spcPts val="400"/>
              </a:spcBef>
              <a:spcAft>
                <a:spcPts val="0"/>
              </a:spcAft>
              <a:buClr>
                <a:schemeClr val="dk1"/>
              </a:buClr>
              <a:buSzPts val="2000"/>
              <a:buFont typeface="Arial"/>
              <a:buNone/>
            </a:pPr>
            <a:r>
              <a:t/>
            </a:r>
            <a:endParaRPr/>
          </a:p>
        </p:txBody>
      </p:sp>
      <p:pic>
        <p:nvPicPr>
          <p:cNvPr descr="ESCAP Community" id="170" name="Google Shape;170;p7"/>
          <p:cNvPicPr preferRelativeResize="0"/>
          <p:nvPr/>
        </p:nvPicPr>
        <p:blipFill rotWithShape="1">
          <a:blip r:embed="rId3">
            <a:alphaModFix/>
          </a:blip>
          <a:srcRect b="0" l="0" r="0" t="0"/>
          <a:stretch/>
        </p:blipFill>
        <p:spPr>
          <a:xfrm>
            <a:off x="5413105" y="-5639"/>
            <a:ext cx="1425845" cy="5703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idx="1" type="body"/>
          </p:nvPr>
        </p:nvSpPr>
        <p:spPr>
          <a:xfrm>
            <a:off x="381000" y="446088"/>
            <a:ext cx="5486400"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4000"/>
              <a:buNone/>
            </a:pPr>
            <a:r>
              <a:t/>
            </a:r>
            <a:endParaRPr/>
          </a:p>
        </p:txBody>
      </p:sp>
      <p:sp>
        <p:nvSpPr>
          <p:cNvPr id="176" name="Google Shape;176;p8"/>
          <p:cNvSpPr txBox="1"/>
          <p:nvPr>
            <p:ph idx="2" type="body"/>
          </p:nvPr>
        </p:nvSpPr>
        <p:spPr>
          <a:xfrm>
            <a:off x="381000" y="1123953"/>
            <a:ext cx="5486400" cy="321560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00"/>
              <a:buNone/>
            </a:pPr>
            <a:r>
              <a:t/>
            </a:r>
            <a:endParaRPr/>
          </a:p>
        </p:txBody>
      </p:sp>
      <p:pic>
        <p:nvPicPr>
          <p:cNvPr id="177" name="Google Shape;177;p8"/>
          <p:cNvPicPr preferRelativeResize="0"/>
          <p:nvPr/>
        </p:nvPicPr>
        <p:blipFill rotWithShape="1">
          <a:blip r:embed="rId3">
            <a:alphaModFix/>
          </a:blip>
          <a:srcRect b="0" l="0" r="0" t="0"/>
          <a:stretch/>
        </p:blipFill>
        <p:spPr>
          <a:xfrm>
            <a:off x="0" y="262042"/>
            <a:ext cx="6781800" cy="4671907"/>
          </a:xfrm>
          <a:prstGeom prst="rect">
            <a:avLst/>
          </a:prstGeom>
          <a:noFill/>
          <a:ln>
            <a:noFill/>
          </a:ln>
        </p:spPr>
      </p:pic>
      <p:sp>
        <p:nvSpPr>
          <p:cNvPr id="178" name="Google Shape;178;p8"/>
          <p:cNvSpPr txBox="1"/>
          <p:nvPr/>
        </p:nvSpPr>
        <p:spPr>
          <a:xfrm>
            <a:off x="5486400" y="4933949"/>
            <a:ext cx="1111202"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50">
                <a:solidFill>
                  <a:schemeClr val="dk1"/>
                </a:solidFill>
                <a:latin typeface="Roboto"/>
                <a:ea typeface="Roboto"/>
                <a:cs typeface="Roboto"/>
                <a:sym typeface="Roboto"/>
              </a:rPr>
              <a:t>As of July 2023</a:t>
            </a:r>
            <a:endParaRPr sz="105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idx="1" type="body"/>
          </p:nvPr>
        </p:nvSpPr>
        <p:spPr>
          <a:xfrm>
            <a:off x="36094" y="0"/>
            <a:ext cx="6821905" cy="6778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t>Comparative coverage of USMCA/CPTPP/RCEP</a:t>
            </a:r>
            <a:endParaRPr sz="2400"/>
          </a:p>
        </p:txBody>
      </p:sp>
      <p:pic>
        <p:nvPicPr>
          <p:cNvPr id="185" name="Google Shape;185;p9"/>
          <p:cNvPicPr preferRelativeResize="0"/>
          <p:nvPr>
            <p:ph idx="2" type="body"/>
          </p:nvPr>
        </p:nvPicPr>
        <p:blipFill rotWithShape="1">
          <a:blip r:embed="rId3">
            <a:alphaModFix/>
          </a:blip>
          <a:srcRect b="0" l="0" r="0" t="0"/>
          <a:stretch/>
        </p:blipFill>
        <p:spPr>
          <a:xfrm>
            <a:off x="609600" y="825171"/>
            <a:ext cx="5068007" cy="2734057"/>
          </a:xfrm>
          <a:prstGeom prst="rect">
            <a:avLst/>
          </a:prstGeom>
          <a:noFill/>
          <a:ln>
            <a:noFill/>
          </a:ln>
        </p:spPr>
      </p:pic>
      <p:pic>
        <p:nvPicPr>
          <p:cNvPr id="186" name="Google Shape;186;p9"/>
          <p:cNvPicPr preferRelativeResize="0"/>
          <p:nvPr/>
        </p:nvPicPr>
        <p:blipFill rotWithShape="1">
          <a:blip r:embed="rId4">
            <a:alphaModFix/>
          </a:blip>
          <a:srcRect b="0" l="0" r="0" t="0"/>
          <a:stretch/>
        </p:blipFill>
        <p:spPr>
          <a:xfrm>
            <a:off x="619126" y="3632062"/>
            <a:ext cx="5058481" cy="1257475"/>
          </a:xfrm>
          <a:prstGeom prst="rect">
            <a:avLst/>
          </a:prstGeom>
          <a:noFill/>
          <a:ln>
            <a:noFill/>
          </a:ln>
        </p:spPr>
      </p:pic>
      <p:sp>
        <p:nvSpPr>
          <p:cNvPr id="187" name="Google Shape;187;p9"/>
          <p:cNvSpPr txBox="1"/>
          <p:nvPr/>
        </p:nvSpPr>
        <p:spPr>
          <a:xfrm>
            <a:off x="3352800" y="590550"/>
            <a:ext cx="239360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Roboto"/>
                <a:ea typeface="Roboto"/>
                <a:cs typeface="Roboto"/>
                <a:sym typeface="Roboto"/>
              </a:rPr>
              <a:t>   TPP    USMCA   CPTPP  RCEP</a:t>
            </a:r>
            <a:endParaRPr b="1" sz="1200">
              <a:solidFill>
                <a:schemeClr val="dk1"/>
              </a:solidFill>
              <a:latin typeface="Roboto"/>
              <a:ea typeface="Roboto"/>
              <a:cs typeface="Roboto"/>
              <a:sym typeface="Roboto"/>
            </a:endParaRPr>
          </a:p>
        </p:txBody>
      </p:sp>
      <p:sp>
        <p:nvSpPr>
          <p:cNvPr id="188" name="Google Shape;188;p9"/>
          <p:cNvSpPr txBox="1"/>
          <p:nvPr/>
        </p:nvSpPr>
        <p:spPr>
          <a:xfrm>
            <a:off x="5398945" y="4889537"/>
            <a:ext cx="14975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Roboto"/>
                <a:ea typeface="Roboto"/>
                <a:cs typeface="Roboto"/>
                <a:sym typeface="Roboto"/>
              </a:rPr>
              <a:t>Source: Kim (2021)</a:t>
            </a:r>
            <a:endParaRPr sz="1200">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2019-01-21T02:46:05Z</dcterms:created>
  <dc:creator>Bovornpong Vathanathanakul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0x01010003D066B225902746A8CA72997E644555</vt:lpwstr>
  </property>
</Properties>
</file>