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796" r:id="rId3"/>
    <p:sldId id="258" r:id="rId4"/>
    <p:sldId id="801" r:id="rId5"/>
    <p:sldId id="802" r:id="rId6"/>
    <p:sldId id="804" r:id="rId7"/>
    <p:sldId id="803" r:id="rId8"/>
    <p:sldId id="805" r:id="rId9"/>
    <p:sldId id="806" r:id="rId10"/>
    <p:sldId id="807" r:id="rId11"/>
    <p:sldId id="808" r:id="rId12"/>
    <p:sldId id="809" r:id="rId13"/>
    <p:sldId id="257" r:id="rId14"/>
  </p:sldIdLst>
  <p:sldSz cx="18288000" cy="10287000"/>
  <p:notesSz cx="6858000" cy="9144000"/>
  <p:embeddedFontLst>
    <p:embeddedFont>
      <p:font typeface="Raleway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94558" autoAdjust="0"/>
  </p:normalViewPr>
  <p:slideViewPr>
    <p:cSldViewPr>
      <p:cViewPr varScale="1">
        <p:scale>
          <a:sx n="77" d="100"/>
          <a:sy n="77" d="100"/>
        </p:scale>
        <p:origin x="4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reiro de Sousa, Gabriela" userId="6390f088-1c64-4d43-bf6c-08787a3eced0" providerId="ADAL" clId="{B95B3DE4-5CC9-4AB0-87AB-AC218C014DEB}"/>
    <pc:docChg chg="undo custSel modSld">
      <pc:chgData name="Loureiro de Sousa, Gabriela" userId="6390f088-1c64-4d43-bf6c-08787a3eced0" providerId="ADAL" clId="{B95B3DE4-5CC9-4AB0-87AB-AC218C014DEB}" dt="2025-09-04T18:08:25.946" v="525" actId="20577"/>
      <pc:docMkLst>
        <pc:docMk/>
      </pc:docMkLst>
      <pc:sldChg chg="modSp mod">
        <pc:chgData name="Loureiro de Sousa, Gabriela" userId="6390f088-1c64-4d43-bf6c-08787a3eced0" providerId="ADAL" clId="{B95B3DE4-5CC9-4AB0-87AB-AC218C014DEB}" dt="2025-09-04T18:08:25.946" v="525" actId="20577"/>
        <pc:sldMkLst>
          <pc:docMk/>
          <pc:sldMk cId="0" sldId="257"/>
        </pc:sldMkLst>
        <pc:spChg chg="mod">
          <ac:chgData name="Loureiro de Sousa, Gabriela" userId="6390f088-1c64-4d43-bf6c-08787a3eced0" providerId="ADAL" clId="{B95B3DE4-5CC9-4AB0-87AB-AC218C014DEB}" dt="2025-09-04T18:08:25.946" v="525" actId="20577"/>
          <ac:spMkLst>
            <pc:docMk/>
            <pc:sldMk cId="0" sldId="257"/>
            <ac:spMk id="28" creationId="{5AB3B104-5698-053D-FF63-A2055117ABA7}"/>
          </ac:spMkLst>
        </pc:spChg>
      </pc:sldChg>
      <pc:sldChg chg="modSp mod">
        <pc:chgData name="Loureiro de Sousa, Gabriela" userId="6390f088-1c64-4d43-bf6c-08787a3eced0" providerId="ADAL" clId="{B95B3DE4-5CC9-4AB0-87AB-AC218C014DEB}" dt="2025-09-04T17:45:56.008" v="107" actId="20577"/>
        <pc:sldMkLst>
          <pc:docMk/>
          <pc:sldMk cId="3192360686" sldId="806"/>
        </pc:sldMkLst>
        <pc:spChg chg="mod">
          <ac:chgData name="Loureiro de Sousa, Gabriela" userId="6390f088-1c64-4d43-bf6c-08787a3eced0" providerId="ADAL" clId="{B95B3DE4-5CC9-4AB0-87AB-AC218C014DEB}" dt="2025-09-04T17:45:56.008" v="107" actId="20577"/>
          <ac:spMkLst>
            <pc:docMk/>
            <pc:sldMk cId="3192360686" sldId="806"/>
            <ac:spMk id="2" creationId="{09F6C67A-BE6C-DFCF-7763-318D7E602C7C}"/>
          </ac:spMkLst>
        </pc:spChg>
      </pc:sldChg>
      <pc:sldChg chg="modSp mod">
        <pc:chgData name="Loureiro de Sousa, Gabriela" userId="6390f088-1c64-4d43-bf6c-08787a3eced0" providerId="ADAL" clId="{B95B3DE4-5CC9-4AB0-87AB-AC218C014DEB}" dt="2025-09-04T18:06:41.299" v="380" actId="20577"/>
        <pc:sldMkLst>
          <pc:docMk/>
          <pc:sldMk cId="987571286" sldId="807"/>
        </pc:sldMkLst>
        <pc:spChg chg="mod">
          <ac:chgData name="Loureiro de Sousa, Gabriela" userId="6390f088-1c64-4d43-bf6c-08787a3eced0" providerId="ADAL" clId="{B95B3DE4-5CC9-4AB0-87AB-AC218C014DEB}" dt="2025-09-04T18:06:41.299" v="380" actId="20577"/>
          <ac:spMkLst>
            <pc:docMk/>
            <pc:sldMk cId="987571286" sldId="807"/>
            <ac:spMk id="2" creationId="{92B299B2-AB92-379F-BD7D-E920FF1E308B}"/>
          </ac:spMkLst>
        </pc:spChg>
      </pc:sldChg>
      <pc:sldChg chg="modSp mod">
        <pc:chgData name="Loureiro de Sousa, Gabriela" userId="6390f088-1c64-4d43-bf6c-08787a3eced0" providerId="ADAL" clId="{B95B3DE4-5CC9-4AB0-87AB-AC218C014DEB}" dt="2025-09-04T18:07:28.194" v="515" actId="6549"/>
        <pc:sldMkLst>
          <pc:docMk/>
          <pc:sldMk cId="4227551095" sldId="808"/>
        </pc:sldMkLst>
        <pc:spChg chg="mod">
          <ac:chgData name="Loureiro de Sousa, Gabriela" userId="6390f088-1c64-4d43-bf6c-08787a3eced0" providerId="ADAL" clId="{B95B3DE4-5CC9-4AB0-87AB-AC218C014DEB}" dt="2025-09-04T18:07:28.194" v="515" actId="6549"/>
          <ac:spMkLst>
            <pc:docMk/>
            <pc:sldMk cId="4227551095" sldId="808"/>
            <ac:spMk id="2" creationId="{D3960BB7-A31D-BCC3-58CD-0E72700EDA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7DBD1-81EA-481C-BD9B-7B7479AA04D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6EECB10-397E-404D-AA4D-4C5BF2517EC4}">
      <dgm:prSet phldrT="[Text]" custT="1"/>
      <dgm:spPr/>
      <dgm:t>
        <a:bodyPr/>
        <a:lstStyle/>
        <a:p>
          <a:r>
            <a:rPr lang="pt-PT" sz="2400" b="1" noProof="0" dirty="0"/>
            <a:t>1968</a:t>
          </a:r>
        </a:p>
        <a:p>
          <a:r>
            <a:rPr lang="pt-PT" sz="2400" b="1" noProof="0" dirty="0"/>
            <a:t>União Aduaneira da UE</a:t>
          </a:r>
          <a:endParaRPr lang="pt-PT" sz="2400" b="1" noProof="0" dirty="0">
            <a:latin typeface="+mn-lt"/>
          </a:endParaRPr>
        </a:p>
      </dgm:t>
    </dgm:pt>
    <dgm:pt modelId="{487A51DB-DBA4-457C-9335-9D14D6A1E6DA}" type="parTrans" cxnId="{331A2220-9D4D-4543-9166-2A253D75C612}">
      <dgm:prSet/>
      <dgm:spPr/>
      <dgm:t>
        <a:bodyPr/>
        <a:lstStyle/>
        <a:p>
          <a:endParaRPr lang="pt-PT"/>
        </a:p>
      </dgm:t>
    </dgm:pt>
    <dgm:pt modelId="{E2A2EA13-200D-40F1-9A1B-45143AAA28A2}" type="sibTrans" cxnId="{331A2220-9D4D-4543-9166-2A253D75C612}">
      <dgm:prSet/>
      <dgm:spPr/>
      <dgm:t>
        <a:bodyPr/>
        <a:lstStyle/>
        <a:p>
          <a:endParaRPr lang="pt-PT"/>
        </a:p>
      </dgm:t>
    </dgm:pt>
    <dgm:pt modelId="{9FE20292-F3C1-4358-AE47-9E77CBF6A8CC}">
      <dgm:prSet phldrT="[Text]" custT="1"/>
      <dgm:spPr/>
      <dgm:t>
        <a:bodyPr/>
        <a:lstStyle/>
        <a:p>
          <a:r>
            <a:rPr lang="pt-PT" sz="2400" b="1" noProof="0" dirty="0"/>
            <a:t> 2023 </a:t>
          </a:r>
        </a:p>
        <a:p>
          <a:r>
            <a:rPr lang="pt-PT" sz="2400" b="1" noProof="0" dirty="0"/>
            <a:t>Reforma Aduaneira da UE (Propostas)</a:t>
          </a:r>
        </a:p>
      </dgm:t>
    </dgm:pt>
    <dgm:pt modelId="{00ED9559-56F2-47E7-AE89-D9ECE3382352}" type="parTrans" cxnId="{D925DEFE-9898-4760-86BB-0909A500B610}">
      <dgm:prSet/>
      <dgm:spPr/>
      <dgm:t>
        <a:bodyPr/>
        <a:lstStyle/>
        <a:p>
          <a:endParaRPr lang="pt-PT"/>
        </a:p>
      </dgm:t>
    </dgm:pt>
    <dgm:pt modelId="{1D191D4B-3FA2-47C8-AC84-3F30890557C2}" type="sibTrans" cxnId="{D925DEFE-9898-4760-86BB-0909A500B610}">
      <dgm:prSet/>
      <dgm:spPr/>
      <dgm:t>
        <a:bodyPr/>
        <a:lstStyle/>
        <a:p>
          <a:endParaRPr lang="pt-PT"/>
        </a:p>
      </dgm:t>
    </dgm:pt>
    <dgm:pt modelId="{7257B590-847A-416D-A569-4C14817B7802}">
      <dgm:prSet phldrT="[Text]" custT="1"/>
      <dgm:spPr/>
      <dgm:t>
        <a:bodyPr/>
        <a:lstStyle/>
        <a:p>
          <a:r>
            <a:rPr lang="pt-PT" sz="2400" b="1" noProof="0" dirty="0"/>
            <a:t>2016</a:t>
          </a:r>
        </a:p>
        <a:p>
          <a:r>
            <a:rPr lang="pt-PT" sz="2400" b="1" noProof="0" dirty="0"/>
            <a:t>Código Aduaneiro da União</a:t>
          </a:r>
        </a:p>
      </dgm:t>
    </dgm:pt>
    <dgm:pt modelId="{1495ED22-CA43-454C-A4C8-3954943146AE}" type="sibTrans" cxnId="{9943048A-0F2D-461F-90AE-48B16B6A35D0}">
      <dgm:prSet/>
      <dgm:spPr/>
      <dgm:t>
        <a:bodyPr/>
        <a:lstStyle/>
        <a:p>
          <a:endParaRPr lang="pt-PT"/>
        </a:p>
      </dgm:t>
    </dgm:pt>
    <dgm:pt modelId="{D1A55CA3-A4ED-4DE7-9E22-F624F6EC58BE}" type="parTrans" cxnId="{9943048A-0F2D-461F-90AE-48B16B6A35D0}">
      <dgm:prSet/>
      <dgm:spPr/>
      <dgm:t>
        <a:bodyPr/>
        <a:lstStyle/>
        <a:p>
          <a:endParaRPr lang="pt-PT"/>
        </a:p>
      </dgm:t>
    </dgm:pt>
    <dgm:pt modelId="{3664BD64-FC78-4A66-BD4E-37258CE68EE7}">
      <dgm:prSet phldrT="[Text]" custT="1"/>
      <dgm:spPr/>
      <dgm:t>
        <a:bodyPr/>
        <a:lstStyle/>
        <a:p>
          <a:r>
            <a:rPr lang="pt-PT" sz="2400" b="1" noProof="0" dirty="0"/>
            <a:t>1994</a:t>
          </a:r>
        </a:p>
        <a:p>
          <a:r>
            <a:rPr lang="pt-PT" sz="2400" b="1" noProof="0" dirty="0"/>
            <a:t>Código Aduaneiro Comunitário</a:t>
          </a:r>
        </a:p>
      </dgm:t>
    </dgm:pt>
    <dgm:pt modelId="{75E63F76-3DC8-4397-AE02-A12AFC688BAA}" type="parTrans" cxnId="{C0C9DCF1-69C4-4887-9EC1-507A351C11CD}">
      <dgm:prSet/>
      <dgm:spPr/>
      <dgm:t>
        <a:bodyPr/>
        <a:lstStyle/>
        <a:p>
          <a:endParaRPr lang="en-GB"/>
        </a:p>
      </dgm:t>
    </dgm:pt>
    <dgm:pt modelId="{2A58B2F4-8912-4967-837D-2DB76E83FADD}" type="sibTrans" cxnId="{C0C9DCF1-69C4-4887-9EC1-507A351C11CD}">
      <dgm:prSet/>
      <dgm:spPr/>
      <dgm:t>
        <a:bodyPr/>
        <a:lstStyle/>
        <a:p>
          <a:endParaRPr lang="en-GB"/>
        </a:p>
      </dgm:t>
    </dgm:pt>
    <dgm:pt modelId="{B45190AF-9BEF-4D89-AC20-F933CE002CED}" type="pres">
      <dgm:prSet presAssocID="{0457DBD1-81EA-481C-BD9B-7B7479AA04DB}" presName="Name0" presStyleCnt="0">
        <dgm:presLayoutVars>
          <dgm:dir/>
          <dgm:resizeHandles val="exact"/>
        </dgm:presLayoutVars>
      </dgm:prSet>
      <dgm:spPr/>
    </dgm:pt>
    <dgm:pt modelId="{A4213A9F-BC1D-419E-9280-0DE66DD03B59}" type="pres">
      <dgm:prSet presAssocID="{06EECB10-397E-404D-AA4D-4C5BF2517EC4}" presName="composite" presStyleCnt="0"/>
      <dgm:spPr/>
    </dgm:pt>
    <dgm:pt modelId="{C25E8E99-EFD3-4189-AE2E-B67B06CE4149}" type="pres">
      <dgm:prSet presAssocID="{06EECB10-397E-404D-AA4D-4C5BF2517EC4}" presName="bgChev" presStyleLbl="node1" presStyleIdx="0" presStyleCnt="4"/>
      <dgm:spPr>
        <a:solidFill>
          <a:schemeClr val="tx2">
            <a:lumMod val="20000"/>
            <a:lumOff val="80000"/>
          </a:schemeClr>
        </a:solidFill>
      </dgm:spPr>
    </dgm:pt>
    <dgm:pt modelId="{AABAFA96-30FE-4100-B35A-3FDC2ECAC4D7}" type="pres">
      <dgm:prSet presAssocID="{06EECB10-397E-404D-AA4D-4C5BF2517EC4}" presName="txNode" presStyleLbl="fgAcc1" presStyleIdx="0" presStyleCnt="4">
        <dgm:presLayoutVars>
          <dgm:bulletEnabled val="1"/>
        </dgm:presLayoutVars>
      </dgm:prSet>
      <dgm:spPr/>
    </dgm:pt>
    <dgm:pt modelId="{6BCF147B-9C4E-4E80-A94F-1855B417E7F7}" type="pres">
      <dgm:prSet presAssocID="{E2A2EA13-200D-40F1-9A1B-45143AAA28A2}" presName="compositeSpace" presStyleCnt="0"/>
      <dgm:spPr/>
    </dgm:pt>
    <dgm:pt modelId="{52797F54-9804-4994-91EC-C34328741E6A}" type="pres">
      <dgm:prSet presAssocID="{3664BD64-FC78-4A66-BD4E-37258CE68EE7}" presName="composite" presStyleCnt="0"/>
      <dgm:spPr/>
    </dgm:pt>
    <dgm:pt modelId="{2EFF8FBE-241B-440D-ACA9-4BEBAD7EE95A}" type="pres">
      <dgm:prSet presAssocID="{3664BD64-FC78-4A66-BD4E-37258CE68EE7}" presName="bgChev" presStyleLbl="node1" presStyleIdx="1" presStyleCnt="4"/>
      <dgm:spPr>
        <a:solidFill>
          <a:schemeClr val="tx2">
            <a:lumMod val="20000"/>
            <a:lumOff val="80000"/>
          </a:schemeClr>
        </a:solidFill>
      </dgm:spPr>
    </dgm:pt>
    <dgm:pt modelId="{638D81A4-CA94-4200-8C49-45A6257997BF}" type="pres">
      <dgm:prSet presAssocID="{3664BD64-FC78-4A66-BD4E-37258CE68EE7}" presName="txNode" presStyleLbl="fgAcc1" presStyleIdx="1" presStyleCnt="4">
        <dgm:presLayoutVars>
          <dgm:bulletEnabled val="1"/>
        </dgm:presLayoutVars>
      </dgm:prSet>
      <dgm:spPr/>
    </dgm:pt>
    <dgm:pt modelId="{F87B4719-A319-4EF4-BABB-CD49D38DAF63}" type="pres">
      <dgm:prSet presAssocID="{2A58B2F4-8912-4967-837D-2DB76E83FADD}" presName="compositeSpace" presStyleCnt="0"/>
      <dgm:spPr/>
    </dgm:pt>
    <dgm:pt modelId="{DB835D94-5CC8-424C-A55F-632D524A8710}" type="pres">
      <dgm:prSet presAssocID="{7257B590-847A-416D-A569-4C14817B7802}" presName="composite" presStyleCnt="0"/>
      <dgm:spPr/>
    </dgm:pt>
    <dgm:pt modelId="{510B6320-991B-4052-89DF-D1832732F749}" type="pres">
      <dgm:prSet presAssocID="{7257B590-847A-416D-A569-4C14817B7802}" presName="bgChev" presStyleLbl="node1" presStyleIdx="2" presStyleCnt="4"/>
      <dgm:spPr>
        <a:solidFill>
          <a:schemeClr val="tx2">
            <a:lumMod val="20000"/>
            <a:lumOff val="80000"/>
          </a:schemeClr>
        </a:solidFill>
      </dgm:spPr>
    </dgm:pt>
    <dgm:pt modelId="{5F51A493-1B4D-4DE5-8186-88F7B6C045FB}" type="pres">
      <dgm:prSet presAssocID="{7257B590-847A-416D-A569-4C14817B7802}" presName="txNode" presStyleLbl="fgAcc1" presStyleIdx="2" presStyleCnt="4" custLinFactNeighborX="1946" custLinFactNeighborY="-2688">
        <dgm:presLayoutVars>
          <dgm:bulletEnabled val="1"/>
        </dgm:presLayoutVars>
      </dgm:prSet>
      <dgm:spPr/>
    </dgm:pt>
    <dgm:pt modelId="{81DEDE6D-8688-4275-816C-7B31FB91A91D}" type="pres">
      <dgm:prSet presAssocID="{1495ED22-CA43-454C-A4C8-3954943146AE}" presName="compositeSpace" presStyleCnt="0"/>
      <dgm:spPr/>
    </dgm:pt>
    <dgm:pt modelId="{43C2CBDA-5664-4255-B8CC-92398271DA7F}" type="pres">
      <dgm:prSet presAssocID="{9FE20292-F3C1-4358-AE47-9E77CBF6A8CC}" presName="composite" presStyleCnt="0"/>
      <dgm:spPr/>
    </dgm:pt>
    <dgm:pt modelId="{DAA04545-5B98-426D-9928-4FF4AC5D474B}" type="pres">
      <dgm:prSet presAssocID="{9FE20292-F3C1-4358-AE47-9E77CBF6A8CC}" presName="bgChev" presStyleLbl="node1" presStyleIdx="3" presStyleCnt="4"/>
      <dgm:spPr>
        <a:solidFill>
          <a:schemeClr val="tx2">
            <a:lumMod val="20000"/>
            <a:lumOff val="80000"/>
          </a:schemeClr>
        </a:solidFill>
      </dgm:spPr>
    </dgm:pt>
    <dgm:pt modelId="{67E52FAA-886B-4E64-9B24-5D8A1498A67B}" type="pres">
      <dgm:prSet presAssocID="{9FE20292-F3C1-4358-AE47-9E77CBF6A8CC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331A2220-9D4D-4543-9166-2A253D75C612}" srcId="{0457DBD1-81EA-481C-BD9B-7B7479AA04DB}" destId="{06EECB10-397E-404D-AA4D-4C5BF2517EC4}" srcOrd="0" destOrd="0" parTransId="{487A51DB-DBA4-457C-9335-9D14D6A1E6DA}" sibTransId="{E2A2EA13-200D-40F1-9A1B-45143AAA28A2}"/>
    <dgm:cxn modelId="{D5C06232-9B16-4DFD-8D12-7C1449722E6D}" type="presOf" srcId="{7257B590-847A-416D-A569-4C14817B7802}" destId="{5F51A493-1B4D-4DE5-8186-88F7B6C045FB}" srcOrd="0" destOrd="0" presId="urn:microsoft.com/office/officeart/2005/8/layout/chevronAccent+Icon"/>
    <dgm:cxn modelId="{9504A86B-4FED-4DF9-AC1A-ACBD28CF7FB2}" type="presOf" srcId="{0457DBD1-81EA-481C-BD9B-7B7479AA04DB}" destId="{B45190AF-9BEF-4D89-AC20-F933CE002CED}" srcOrd="0" destOrd="0" presId="urn:microsoft.com/office/officeart/2005/8/layout/chevronAccent+Icon"/>
    <dgm:cxn modelId="{E9EA6D70-239F-48ED-9F04-A2F731D68B6A}" type="presOf" srcId="{3664BD64-FC78-4A66-BD4E-37258CE68EE7}" destId="{638D81A4-CA94-4200-8C49-45A6257997BF}" srcOrd="0" destOrd="0" presId="urn:microsoft.com/office/officeart/2005/8/layout/chevronAccent+Icon"/>
    <dgm:cxn modelId="{9943048A-0F2D-461F-90AE-48B16B6A35D0}" srcId="{0457DBD1-81EA-481C-BD9B-7B7479AA04DB}" destId="{7257B590-847A-416D-A569-4C14817B7802}" srcOrd="2" destOrd="0" parTransId="{D1A55CA3-A4ED-4DE7-9E22-F624F6EC58BE}" sibTransId="{1495ED22-CA43-454C-A4C8-3954943146AE}"/>
    <dgm:cxn modelId="{3407A6EB-1CC9-41D6-A732-C71EB3FA51F9}" type="presOf" srcId="{9FE20292-F3C1-4358-AE47-9E77CBF6A8CC}" destId="{67E52FAA-886B-4E64-9B24-5D8A1498A67B}" srcOrd="0" destOrd="0" presId="urn:microsoft.com/office/officeart/2005/8/layout/chevronAccent+Icon"/>
    <dgm:cxn modelId="{C0C9DCF1-69C4-4887-9EC1-507A351C11CD}" srcId="{0457DBD1-81EA-481C-BD9B-7B7479AA04DB}" destId="{3664BD64-FC78-4A66-BD4E-37258CE68EE7}" srcOrd="1" destOrd="0" parTransId="{75E63F76-3DC8-4397-AE02-A12AFC688BAA}" sibTransId="{2A58B2F4-8912-4967-837D-2DB76E83FADD}"/>
    <dgm:cxn modelId="{7A17A5D9-3DBD-49AB-B6B6-2245AC749496}" type="presOf" srcId="{06EECB10-397E-404D-AA4D-4C5BF2517EC4}" destId="{AABAFA96-30FE-4100-B35A-3FDC2ECAC4D7}" srcOrd="0" destOrd="0" presId="urn:microsoft.com/office/officeart/2005/8/layout/chevronAccent+Icon"/>
    <dgm:cxn modelId="{D925DEFE-9898-4760-86BB-0909A500B610}" srcId="{0457DBD1-81EA-481C-BD9B-7B7479AA04DB}" destId="{9FE20292-F3C1-4358-AE47-9E77CBF6A8CC}" srcOrd="3" destOrd="0" parTransId="{00ED9559-56F2-47E7-AE89-D9ECE3382352}" sibTransId="{1D191D4B-3FA2-47C8-AC84-3F30890557C2}"/>
    <dgm:cxn modelId="{704C6A77-7A01-44EC-B2D9-F6C95A1EFB68}" type="presParOf" srcId="{B45190AF-9BEF-4D89-AC20-F933CE002CED}" destId="{A4213A9F-BC1D-419E-9280-0DE66DD03B59}" srcOrd="0" destOrd="0" presId="urn:microsoft.com/office/officeart/2005/8/layout/chevronAccent+Icon"/>
    <dgm:cxn modelId="{8BFD2A0C-6DCA-4EDD-9F55-0D690FCBF7C0}" type="presParOf" srcId="{A4213A9F-BC1D-419E-9280-0DE66DD03B59}" destId="{C25E8E99-EFD3-4189-AE2E-B67B06CE4149}" srcOrd="0" destOrd="0" presId="urn:microsoft.com/office/officeart/2005/8/layout/chevronAccent+Icon"/>
    <dgm:cxn modelId="{81BC7B06-6498-496A-938B-EE5E756E425F}" type="presParOf" srcId="{A4213A9F-BC1D-419E-9280-0DE66DD03B59}" destId="{AABAFA96-30FE-4100-B35A-3FDC2ECAC4D7}" srcOrd="1" destOrd="0" presId="urn:microsoft.com/office/officeart/2005/8/layout/chevronAccent+Icon"/>
    <dgm:cxn modelId="{36926ECD-CCAB-418B-A73C-351FCF914A7C}" type="presParOf" srcId="{B45190AF-9BEF-4D89-AC20-F933CE002CED}" destId="{6BCF147B-9C4E-4E80-A94F-1855B417E7F7}" srcOrd="1" destOrd="0" presId="urn:microsoft.com/office/officeart/2005/8/layout/chevronAccent+Icon"/>
    <dgm:cxn modelId="{5AA0A0B4-D18C-4135-B832-3C4843E86F27}" type="presParOf" srcId="{B45190AF-9BEF-4D89-AC20-F933CE002CED}" destId="{52797F54-9804-4994-91EC-C34328741E6A}" srcOrd="2" destOrd="0" presId="urn:microsoft.com/office/officeart/2005/8/layout/chevronAccent+Icon"/>
    <dgm:cxn modelId="{9361639B-9364-4D44-8FE7-943222DBC6A2}" type="presParOf" srcId="{52797F54-9804-4994-91EC-C34328741E6A}" destId="{2EFF8FBE-241B-440D-ACA9-4BEBAD7EE95A}" srcOrd="0" destOrd="0" presId="urn:microsoft.com/office/officeart/2005/8/layout/chevronAccent+Icon"/>
    <dgm:cxn modelId="{4817AE42-F298-43E4-91E0-3DFEC42EEECD}" type="presParOf" srcId="{52797F54-9804-4994-91EC-C34328741E6A}" destId="{638D81A4-CA94-4200-8C49-45A6257997BF}" srcOrd="1" destOrd="0" presId="urn:microsoft.com/office/officeart/2005/8/layout/chevronAccent+Icon"/>
    <dgm:cxn modelId="{3C4B2A3C-2C52-495D-A320-253E397AADD5}" type="presParOf" srcId="{B45190AF-9BEF-4D89-AC20-F933CE002CED}" destId="{F87B4719-A319-4EF4-BABB-CD49D38DAF63}" srcOrd="3" destOrd="0" presId="urn:microsoft.com/office/officeart/2005/8/layout/chevronAccent+Icon"/>
    <dgm:cxn modelId="{223E15CD-4A4D-414C-BF58-A67800A5B559}" type="presParOf" srcId="{B45190AF-9BEF-4D89-AC20-F933CE002CED}" destId="{DB835D94-5CC8-424C-A55F-632D524A8710}" srcOrd="4" destOrd="0" presId="urn:microsoft.com/office/officeart/2005/8/layout/chevronAccent+Icon"/>
    <dgm:cxn modelId="{8B194532-075A-41D7-A08B-8109C558B7EF}" type="presParOf" srcId="{DB835D94-5CC8-424C-A55F-632D524A8710}" destId="{510B6320-991B-4052-89DF-D1832732F749}" srcOrd="0" destOrd="0" presId="urn:microsoft.com/office/officeart/2005/8/layout/chevronAccent+Icon"/>
    <dgm:cxn modelId="{FE52E6D0-AD41-409D-B4B1-9C28373768AD}" type="presParOf" srcId="{DB835D94-5CC8-424C-A55F-632D524A8710}" destId="{5F51A493-1B4D-4DE5-8186-88F7B6C045FB}" srcOrd="1" destOrd="0" presId="urn:microsoft.com/office/officeart/2005/8/layout/chevronAccent+Icon"/>
    <dgm:cxn modelId="{9F960B6E-3D06-4325-ADD3-E59A92854958}" type="presParOf" srcId="{B45190AF-9BEF-4D89-AC20-F933CE002CED}" destId="{81DEDE6D-8688-4275-816C-7B31FB91A91D}" srcOrd="5" destOrd="0" presId="urn:microsoft.com/office/officeart/2005/8/layout/chevronAccent+Icon"/>
    <dgm:cxn modelId="{0ED1DE6E-DC61-4947-8192-8FBD6867D268}" type="presParOf" srcId="{B45190AF-9BEF-4D89-AC20-F933CE002CED}" destId="{43C2CBDA-5664-4255-B8CC-92398271DA7F}" srcOrd="6" destOrd="0" presId="urn:microsoft.com/office/officeart/2005/8/layout/chevronAccent+Icon"/>
    <dgm:cxn modelId="{0034711A-74B9-43F6-BB1B-55BCF037F2E7}" type="presParOf" srcId="{43C2CBDA-5664-4255-B8CC-92398271DA7F}" destId="{DAA04545-5B98-426D-9928-4FF4AC5D474B}" srcOrd="0" destOrd="0" presId="urn:microsoft.com/office/officeart/2005/8/layout/chevronAccent+Icon"/>
    <dgm:cxn modelId="{0C04C945-81B2-47FF-BEF6-AF199A064093}" type="presParOf" srcId="{43C2CBDA-5664-4255-B8CC-92398271DA7F}" destId="{67E52FAA-886B-4E64-9B24-5D8A1498A67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1778B-B6F1-4D1B-A492-DED51655E0E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462C0-55A0-4155-8DEA-90A1517B86A0}">
      <dgm:prSet phldrT="[Text]" custT="1"/>
      <dgm:spPr/>
      <dgm:t>
        <a:bodyPr/>
        <a:lstStyle/>
        <a:p>
          <a:r>
            <a:rPr lang="en-US" sz="3200" b="1" dirty="0" err="1">
              <a:latin typeface="+mn-lt"/>
            </a:rPr>
            <a:t>Desafios</a:t>
          </a:r>
          <a:endParaRPr lang="en-US" sz="3200" b="1" dirty="0">
            <a:latin typeface="+mn-lt"/>
          </a:endParaRPr>
        </a:p>
      </dgm:t>
    </dgm:pt>
    <dgm:pt modelId="{91DA7DB5-7FBC-4160-9CF6-FA148262CC09}" type="parTrans" cxnId="{C24DA730-71EF-4052-BFB6-C75821F0CFCD}">
      <dgm:prSet/>
      <dgm:spPr/>
      <dgm:t>
        <a:bodyPr/>
        <a:lstStyle/>
        <a:p>
          <a:endParaRPr lang="en-US"/>
        </a:p>
      </dgm:t>
    </dgm:pt>
    <dgm:pt modelId="{3ADAC84A-664D-4A47-BAFD-1E1D24F3B799}" type="sibTrans" cxnId="{C24DA730-71EF-4052-BFB6-C75821F0CFCD}">
      <dgm:prSet/>
      <dgm:spPr/>
      <dgm:t>
        <a:bodyPr/>
        <a:lstStyle/>
        <a:p>
          <a:endParaRPr lang="en-US"/>
        </a:p>
      </dgm:t>
    </dgm:pt>
    <dgm:pt modelId="{2330BB5A-999D-459A-8E51-5BFDB1B5EC3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Impactos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diretos</a:t>
          </a:r>
          <a:r>
            <a:rPr lang="en-US" sz="1600" dirty="0">
              <a:latin typeface="+mn-lt"/>
            </a:rPr>
            <a:t> (e </a:t>
          </a:r>
          <a:r>
            <a:rPr lang="en-US" sz="1600" dirty="0" err="1">
              <a:latin typeface="+mn-lt"/>
            </a:rPr>
            <a:t>responsabilidades</a:t>
          </a:r>
          <a:r>
            <a:rPr lang="en-US" sz="1600" dirty="0">
              <a:latin typeface="+mn-lt"/>
            </a:rPr>
            <a:t>) para </a:t>
          </a:r>
          <a:r>
            <a:rPr lang="en-US" sz="1600" dirty="0" err="1">
              <a:latin typeface="+mn-lt"/>
            </a:rPr>
            <a:t>operadores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económicos</a:t>
          </a:r>
          <a:r>
            <a:rPr lang="en-US" sz="1600" dirty="0">
              <a:latin typeface="+mn-lt"/>
            </a:rPr>
            <a:t> </a:t>
          </a:r>
        </a:p>
      </dgm:t>
    </dgm:pt>
    <dgm:pt modelId="{C9DAA4EA-320C-4054-AEE2-537A888FF379}" type="parTrans" cxnId="{20DE6BCD-E2B3-41B2-A8F5-333DEB74BE94}">
      <dgm:prSet/>
      <dgm:spPr/>
      <dgm:t>
        <a:bodyPr/>
        <a:lstStyle/>
        <a:p>
          <a:endParaRPr lang="en-US"/>
        </a:p>
      </dgm:t>
    </dgm:pt>
    <dgm:pt modelId="{9FA3ACB3-2007-4485-8A2D-97F9B4003A2C}" type="sibTrans" cxnId="{20DE6BCD-E2B3-41B2-A8F5-333DEB74BE94}">
      <dgm:prSet/>
      <dgm:spPr/>
      <dgm:t>
        <a:bodyPr/>
        <a:lstStyle/>
        <a:p>
          <a:endParaRPr lang="en-US"/>
        </a:p>
      </dgm:t>
    </dgm:pt>
    <dgm:pt modelId="{0A89ED9B-C5F1-48B1-88E6-43FAD5BCB7B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Requisitos</a:t>
          </a:r>
          <a:r>
            <a:rPr lang="en-US" sz="1600" dirty="0">
              <a:latin typeface="+mn-lt"/>
            </a:rPr>
            <a:t> de Investimento (IT, </a:t>
          </a:r>
          <a:r>
            <a:rPr lang="en-US" sz="1600" dirty="0" err="1">
              <a:latin typeface="+mn-lt"/>
            </a:rPr>
            <a:t>Recursos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Qualificados</a:t>
          </a:r>
          <a:r>
            <a:rPr lang="en-US" sz="1600" dirty="0">
              <a:latin typeface="+mn-lt"/>
            </a:rPr>
            <a:t>, Sistemas de </a:t>
          </a:r>
          <a:r>
            <a:rPr lang="en-US" sz="1600" dirty="0" err="1">
              <a:latin typeface="+mn-lt"/>
            </a:rPr>
            <a:t>Controlo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Interno</a:t>
          </a:r>
          <a:r>
            <a:rPr lang="en-US" sz="1600" dirty="0">
              <a:latin typeface="+mn-lt"/>
            </a:rPr>
            <a:t>, </a:t>
          </a:r>
          <a:r>
            <a:rPr lang="en-US" sz="1600" dirty="0" err="1">
              <a:latin typeface="+mn-lt"/>
            </a:rPr>
            <a:t>Procedimentos</a:t>
          </a:r>
          <a:r>
            <a:rPr lang="en-US" sz="1600" dirty="0">
              <a:latin typeface="+mn-lt"/>
            </a:rPr>
            <a:t>)</a:t>
          </a:r>
        </a:p>
      </dgm:t>
    </dgm:pt>
    <dgm:pt modelId="{688B6B34-EE12-4E4E-A66A-C35CF7547BB2}" type="parTrans" cxnId="{F5FED948-5EF7-4917-8166-390AC16D2236}">
      <dgm:prSet/>
      <dgm:spPr/>
      <dgm:t>
        <a:bodyPr/>
        <a:lstStyle/>
        <a:p>
          <a:endParaRPr lang="en-US"/>
        </a:p>
      </dgm:t>
    </dgm:pt>
    <dgm:pt modelId="{5678DDB1-D635-45C1-84BB-672B2C63834E}" type="sibTrans" cxnId="{F5FED948-5EF7-4917-8166-390AC16D2236}">
      <dgm:prSet/>
      <dgm:spPr/>
      <dgm:t>
        <a:bodyPr/>
        <a:lstStyle/>
        <a:p>
          <a:endParaRPr lang="en-US"/>
        </a:p>
      </dgm:t>
    </dgm:pt>
    <dgm:pt modelId="{ADF071DE-5931-494F-97ED-8BF2FFDFC222}">
      <dgm:prSet phldrT="[Text]" custT="1"/>
      <dgm:spPr/>
      <dgm:t>
        <a:bodyPr/>
        <a:lstStyle/>
        <a:p>
          <a:r>
            <a:rPr lang="en-US" sz="3200" b="1" dirty="0" err="1">
              <a:latin typeface="+mn-lt"/>
            </a:rPr>
            <a:t>Vantagens</a:t>
          </a:r>
          <a:endParaRPr lang="en-US" sz="3200" b="1" dirty="0">
            <a:latin typeface="+mn-lt"/>
          </a:endParaRPr>
        </a:p>
      </dgm:t>
    </dgm:pt>
    <dgm:pt modelId="{0090A221-388E-40B0-847B-2354E8129793}" type="parTrans" cxnId="{ADC97BD9-5892-4F0E-AEC4-B20D469CD11B}">
      <dgm:prSet/>
      <dgm:spPr/>
      <dgm:t>
        <a:bodyPr/>
        <a:lstStyle/>
        <a:p>
          <a:endParaRPr lang="en-US"/>
        </a:p>
      </dgm:t>
    </dgm:pt>
    <dgm:pt modelId="{5552D8AB-CAA3-493E-B080-F1BAFD6CFFA5}" type="sibTrans" cxnId="{ADC97BD9-5892-4F0E-AEC4-B20D469CD11B}">
      <dgm:prSet/>
      <dgm:spPr/>
      <dgm:t>
        <a:bodyPr/>
        <a:lstStyle/>
        <a:p>
          <a:endParaRPr lang="en-US"/>
        </a:p>
      </dgm:t>
    </dgm:pt>
    <dgm:pt modelId="{AB845284-F7E2-4F7A-A4EA-3F397562A89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Vantagens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Competitivas</a:t>
          </a:r>
          <a:r>
            <a:rPr lang="en-US" sz="1600" dirty="0">
              <a:latin typeface="+mn-lt"/>
            </a:rPr>
            <a:t> (</a:t>
          </a:r>
          <a:r>
            <a:rPr lang="en-US" sz="1600" dirty="0" err="1">
              <a:latin typeface="+mn-lt"/>
            </a:rPr>
            <a:t>comerciais</a:t>
          </a:r>
          <a:r>
            <a:rPr lang="en-US" sz="1600" dirty="0">
              <a:latin typeface="+mn-lt"/>
            </a:rPr>
            <a:t>, </a:t>
          </a:r>
          <a:r>
            <a:rPr lang="en-US" sz="1600" dirty="0" err="1">
              <a:latin typeface="+mn-lt"/>
            </a:rPr>
            <a:t>financeiras</a:t>
          </a:r>
          <a:r>
            <a:rPr lang="en-US" sz="1600" dirty="0">
              <a:latin typeface="+mn-lt"/>
            </a:rPr>
            <a:t>)</a:t>
          </a:r>
        </a:p>
      </dgm:t>
    </dgm:pt>
    <dgm:pt modelId="{A442714F-E98E-404B-B132-BC8695FAE9A7}" type="parTrans" cxnId="{9E10F472-8583-4C70-8A5E-349EFB6A5160}">
      <dgm:prSet/>
      <dgm:spPr/>
      <dgm:t>
        <a:bodyPr/>
        <a:lstStyle/>
        <a:p>
          <a:endParaRPr lang="en-US"/>
        </a:p>
      </dgm:t>
    </dgm:pt>
    <dgm:pt modelId="{3671F313-4D41-4E50-9995-1EE29E63A4BC}" type="sibTrans" cxnId="{9E10F472-8583-4C70-8A5E-349EFB6A5160}">
      <dgm:prSet/>
      <dgm:spPr/>
      <dgm:t>
        <a:bodyPr/>
        <a:lstStyle/>
        <a:p>
          <a:endParaRPr lang="en-US"/>
        </a:p>
      </dgm:t>
    </dgm:pt>
    <dgm:pt modelId="{430F638D-05B7-40A7-B79B-8CA48CCD0F6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Autorização</a:t>
          </a:r>
          <a:r>
            <a:rPr lang="en-US" sz="1600" dirty="0">
              <a:latin typeface="+mn-lt"/>
            </a:rPr>
            <a:t>-propria de </a:t>
          </a:r>
          <a:r>
            <a:rPr lang="en-US" sz="1600" dirty="0" err="1">
              <a:latin typeface="+mn-lt"/>
            </a:rPr>
            <a:t>saída</a:t>
          </a:r>
          <a:r>
            <a:rPr lang="en-US" sz="1600" dirty="0">
              <a:latin typeface="+mn-lt"/>
            </a:rPr>
            <a:t> dos bens + </a:t>
          </a:r>
          <a:r>
            <a:rPr lang="en-US" sz="1600" dirty="0" err="1">
              <a:latin typeface="+mn-lt"/>
            </a:rPr>
            <a:t>menores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controlos</a:t>
          </a:r>
          <a:r>
            <a:rPr lang="en-US" sz="1600" dirty="0">
              <a:latin typeface="+mn-lt"/>
            </a:rPr>
            <a:t> “</a:t>
          </a:r>
          <a:r>
            <a:rPr lang="en-US" sz="1600" dirty="0" err="1">
              <a:latin typeface="+mn-lt"/>
            </a:rPr>
            <a:t>na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fronteira</a:t>
          </a:r>
          <a:r>
            <a:rPr lang="en-US" sz="1600" dirty="0">
              <a:latin typeface="+mn-lt"/>
            </a:rPr>
            <a:t>” (“</a:t>
          </a:r>
          <a:r>
            <a:rPr lang="en-US" sz="1600" dirty="0" err="1">
              <a:latin typeface="+mn-lt"/>
            </a:rPr>
            <a:t>operador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confiável</a:t>
          </a:r>
          <a:r>
            <a:rPr lang="en-US" sz="1600" dirty="0">
              <a:latin typeface="+mn-lt"/>
            </a:rPr>
            <a:t>”)</a:t>
          </a:r>
          <a:r>
            <a:rPr lang="en-US" sz="1800" dirty="0">
              <a:latin typeface="+mn-lt"/>
            </a:rPr>
            <a:t> </a:t>
          </a:r>
        </a:p>
      </dgm:t>
    </dgm:pt>
    <dgm:pt modelId="{507563CA-99BC-4299-8E25-399E6D2782A0}" type="parTrans" cxnId="{662C8CA2-3DE4-40EC-A1FF-47B3294270BD}">
      <dgm:prSet/>
      <dgm:spPr/>
      <dgm:t>
        <a:bodyPr/>
        <a:lstStyle/>
        <a:p>
          <a:endParaRPr lang="en-US"/>
        </a:p>
      </dgm:t>
    </dgm:pt>
    <dgm:pt modelId="{1E1BF638-371A-4A01-8264-913B3BC4A9CA}" type="sibTrans" cxnId="{662C8CA2-3DE4-40EC-A1FF-47B3294270BD}">
      <dgm:prSet/>
      <dgm:spPr/>
      <dgm:t>
        <a:bodyPr/>
        <a:lstStyle/>
        <a:p>
          <a:endParaRPr lang="en-US"/>
        </a:p>
      </dgm:t>
    </dgm:pt>
    <dgm:pt modelId="{37C3F4FF-6057-410D-A6A0-895D75763523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Potenciação</a:t>
          </a:r>
          <a:r>
            <a:rPr lang="en-US" sz="1600" dirty="0">
              <a:latin typeface="+mn-lt"/>
            </a:rPr>
            <a:t> de </a:t>
          </a:r>
          <a:r>
            <a:rPr lang="en-US" sz="1600" dirty="0" err="1">
              <a:latin typeface="+mn-lt"/>
            </a:rPr>
            <a:t>Simplifcações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Aduaneiras</a:t>
          </a:r>
          <a:r>
            <a:rPr lang="en-US" sz="1600" dirty="0">
              <a:latin typeface="+mn-lt"/>
            </a:rPr>
            <a:t> </a:t>
          </a:r>
        </a:p>
      </dgm:t>
    </dgm:pt>
    <dgm:pt modelId="{A2309A7B-8D5E-4D21-A2C2-AE3C0F8E966D}" type="parTrans" cxnId="{AAF6E21C-A739-4E2C-9EE7-78C0A35EEECC}">
      <dgm:prSet/>
      <dgm:spPr/>
      <dgm:t>
        <a:bodyPr/>
        <a:lstStyle/>
        <a:p>
          <a:endParaRPr lang="en-US"/>
        </a:p>
      </dgm:t>
    </dgm:pt>
    <dgm:pt modelId="{186A1C2E-291C-4C65-9896-E989CAA6938D}" type="sibTrans" cxnId="{AAF6E21C-A739-4E2C-9EE7-78C0A35EEECC}">
      <dgm:prSet/>
      <dgm:spPr/>
      <dgm:t>
        <a:bodyPr/>
        <a:lstStyle/>
        <a:p>
          <a:endParaRPr lang="en-US"/>
        </a:p>
      </dgm:t>
    </dgm:pt>
    <dgm:pt modelId="{E23C9CB0-41BB-423C-B516-DDD90E151CD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Despacho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Centralizado</a:t>
          </a:r>
          <a:endParaRPr lang="en-US" sz="1600" dirty="0">
            <a:latin typeface="+mn-lt"/>
          </a:endParaRPr>
        </a:p>
      </dgm:t>
    </dgm:pt>
    <dgm:pt modelId="{F2B5B09F-68A7-4109-AC11-C83929588B78}" type="parTrans" cxnId="{5D649979-639D-42FC-95EB-F88DBF44E171}">
      <dgm:prSet/>
      <dgm:spPr/>
      <dgm:t>
        <a:bodyPr/>
        <a:lstStyle/>
        <a:p>
          <a:endParaRPr lang="en-US"/>
        </a:p>
      </dgm:t>
    </dgm:pt>
    <dgm:pt modelId="{E4B8E19B-D7E5-45B0-AF61-05CB806C7990}" type="sibTrans" cxnId="{5D649979-639D-42FC-95EB-F88DBF44E171}">
      <dgm:prSet/>
      <dgm:spPr/>
      <dgm:t>
        <a:bodyPr/>
        <a:lstStyle/>
        <a:p>
          <a:endParaRPr lang="en-US"/>
        </a:p>
      </dgm:t>
    </dgm:pt>
    <dgm:pt modelId="{7E7AFB2E-1287-4FB3-8BE2-A425A905295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Partilha</a:t>
          </a:r>
          <a:r>
            <a:rPr lang="en-US" sz="1600" dirty="0">
              <a:latin typeface="+mn-lt"/>
            </a:rPr>
            <a:t> de dados </a:t>
          </a:r>
          <a:r>
            <a:rPr lang="en-US" sz="1600" dirty="0" err="1">
              <a:latin typeface="+mn-lt"/>
            </a:rPr>
            <a:t>em</a:t>
          </a:r>
          <a:r>
            <a:rPr lang="en-US" sz="1600" dirty="0">
              <a:latin typeface="+mn-lt"/>
            </a:rPr>
            <a:t> tempo real + Plataforma de Dados </a:t>
          </a:r>
          <a:r>
            <a:rPr lang="en-US" sz="1600" dirty="0" err="1">
              <a:latin typeface="+mn-lt"/>
            </a:rPr>
            <a:t>Aduaneiros</a:t>
          </a:r>
          <a:r>
            <a:rPr lang="en-US" sz="1600" dirty="0">
              <a:latin typeface="+mn-lt"/>
            </a:rPr>
            <a:t> da UE</a:t>
          </a:r>
        </a:p>
      </dgm:t>
    </dgm:pt>
    <dgm:pt modelId="{AED11451-0405-4CF7-8D23-AD424CF9C600}" type="parTrans" cxnId="{EF3F29A9-81F2-4E97-881C-4AF106A1C4D5}">
      <dgm:prSet/>
      <dgm:spPr/>
      <dgm:t>
        <a:bodyPr/>
        <a:lstStyle/>
        <a:p>
          <a:endParaRPr lang="en-US"/>
        </a:p>
      </dgm:t>
    </dgm:pt>
    <dgm:pt modelId="{8B87402D-CCED-47C9-B496-197D305C9B93}" type="sibTrans" cxnId="{EF3F29A9-81F2-4E97-881C-4AF106A1C4D5}">
      <dgm:prSet/>
      <dgm:spPr/>
      <dgm:t>
        <a:bodyPr/>
        <a:lstStyle/>
        <a:p>
          <a:endParaRPr lang="en-US"/>
        </a:p>
      </dgm:t>
    </dgm:pt>
    <dgm:pt modelId="{C0B5F3D9-5BF8-46B8-9B53-9495ABBD2C5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600" dirty="0" err="1">
              <a:latin typeface="+mn-lt"/>
            </a:rPr>
            <a:t>Impactos</a:t>
          </a:r>
          <a:r>
            <a:rPr lang="en-US" sz="1600" dirty="0">
              <a:latin typeface="+mn-lt"/>
            </a:rPr>
            <a:t> para </a:t>
          </a:r>
          <a:r>
            <a:rPr lang="en-US" sz="1600" dirty="0" err="1">
              <a:latin typeface="+mn-lt"/>
            </a:rPr>
            <a:t>operadores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não</a:t>
          </a:r>
          <a:r>
            <a:rPr lang="en-US" sz="1600" dirty="0">
              <a:latin typeface="+mn-lt"/>
            </a:rPr>
            <a:t> T&amp;C – </a:t>
          </a:r>
          <a:r>
            <a:rPr lang="en-US" sz="1600" dirty="0" err="1">
              <a:latin typeface="+mn-lt"/>
            </a:rPr>
            <a:t>menor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competitividade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em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comércio</a:t>
          </a:r>
          <a:r>
            <a:rPr lang="en-US" sz="1600" dirty="0">
              <a:latin typeface="+mn-lt"/>
            </a:rPr>
            <a:t> </a:t>
          </a:r>
          <a:r>
            <a:rPr lang="en-US" sz="1600" dirty="0" err="1">
              <a:latin typeface="+mn-lt"/>
            </a:rPr>
            <a:t>internacional</a:t>
          </a:r>
          <a:endParaRPr lang="en-US" sz="1600" dirty="0">
            <a:latin typeface="+mn-lt"/>
          </a:endParaRPr>
        </a:p>
      </dgm:t>
    </dgm:pt>
    <dgm:pt modelId="{B539740C-E734-41F7-9715-4F00089FEF1B}" type="parTrans" cxnId="{DDC3EE09-A602-4B0F-BC11-65F714B41A0A}">
      <dgm:prSet/>
      <dgm:spPr/>
      <dgm:t>
        <a:bodyPr/>
        <a:lstStyle/>
        <a:p>
          <a:endParaRPr lang="en-US"/>
        </a:p>
      </dgm:t>
    </dgm:pt>
    <dgm:pt modelId="{F0E8844B-F8B8-4555-8DA1-B9679CBEE1F0}" type="sibTrans" cxnId="{DDC3EE09-A602-4B0F-BC11-65F714B41A0A}">
      <dgm:prSet/>
      <dgm:spPr/>
      <dgm:t>
        <a:bodyPr/>
        <a:lstStyle/>
        <a:p>
          <a:endParaRPr lang="en-US"/>
        </a:p>
      </dgm:t>
    </dgm:pt>
    <dgm:pt modelId="{E94CAA70-070A-401B-B282-4669293A2FCF}" type="pres">
      <dgm:prSet presAssocID="{2C91778B-B6F1-4D1B-A492-DED51655E0E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81902A0-ADEE-4366-9328-F51280691AC3}" type="pres">
      <dgm:prSet presAssocID="{2C91778B-B6F1-4D1B-A492-DED51655E0EE}" presName="dummyMaxCanvas" presStyleCnt="0"/>
      <dgm:spPr/>
    </dgm:pt>
    <dgm:pt modelId="{A4876CC4-BB6C-43CD-A4E9-AF2B21AFAF4F}" type="pres">
      <dgm:prSet presAssocID="{2C91778B-B6F1-4D1B-A492-DED51655E0EE}" presName="parentComposite" presStyleCnt="0"/>
      <dgm:spPr/>
    </dgm:pt>
    <dgm:pt modelId="{1EE452FA-CAE2-41A1-933F-896BC9234921}" type="pres">
      <dgm:prSet presAssocID="{2C91778B-B6F1-4D1B-A492-DED51655E0EE}" presName="parent1" presStyleLbl="alignAccFollowNode1" presStyleIdx="0" presStyleCnt="4">
        <dgm:presLayoutVars>
          <dgm:chMax val="4"/>
        </dgm:presLayoutVars>
      </dgm:prSet>
      <dgm:spPr/>
    </dgm:pt>
    <dgm:pt modelId="{89F0F09D-BEC8-4940-8BB5-99489FAB6533}" type="pres">
      <dgm:prSet presAssocID="{2C91778B-B6F1-4D1B-A492-DED51655E0EE}" presName="parent2" presStyleLbl="alignAccFollowNode1" presStyleIdx="1" presStyleCnt="4">
        <dgm:presLayoutVars>
          <dgm:chMax val="4"/>
        </dgm:presLayoutVars>
      </dgm:prSet>
      <dgm:spPr/>
    </dgm:pt>
    <dgm:pt modelId="{A9775143-F703-47B5-A52F-6975E779D6DA}" type="pres">
      <dgm:prSet presAssocID="{2C91778B-B6F1-4D1B-A492-DED51655E0EE}" presName="childrenComposite" presStyleCnt="0"/>
      <dgm:spPr/>
    </dgm:pt>
    <dgm:pt modelId="{EA524C23-EC94-404F-8E2F-F05130FB6311}" type="pres">
      <dgm:prSet presAssocID="{2C91778B-B6F1-4D1B-A492-DED51655E0EE}" presName="dummyMaxCanvas_ChildArea" presStyleCnt="0"/>
      <dgm:spPr/>
    </dgm:pt>
    <dgm:pt modelId="{A15F5C30-905F-41D1-AF10-1F3A077BEB2B}" type="pres">
      <dgm:prSet presAssocID="{2C91778B-B6F1-4D1B-A492-DED51655E0EE}" presName="fulcrum" presStyleLbl="alignAccFollowNode1" presStyleIdx="2" presStyleCnt="4"/>
      <dgm:spPr/>
    </dgm:pt>
    <dgm:pt modelId="{0AAE0AFD-9470-4D15-970A-1A75324DC7FC}" type="pres">
      <dgm:prSet presAssocID="{2C91778B-B6F1-4D1B-A492-DED51655E0EE}" presName="balance_44" presStyleLbl="alignAccFollowNode1" presStyleIdx="3" presStyleCnt="4">
        <dgm:presLayoutVars>
          <dgm:bulletEnabled val="1"/>
        </dgm:presLayoutVars>
      </dgm:prSet>
      <dgm:spPr/>
    </dgm:pt>
    <dgm:pt modelId="{F5B0F048-A427-4338-B4F3-870D2181DE0D}" type="pres">
      <dgm:prSet presAssocID="{2C91778B-B6F1-4D1B-A492-DED51655E0EE}" presName="right_44_1" presStyleLbl="node1" presStyleIdx="0" presStyleCnt="8">
        <dgm:presLayoutVars>
          <dgm:bulletEnabled val="1"/>
        </dgm:presLayoutVars>
      </dgm:prSet>
      <dgm:spPr/>
    </dgm:pt>
    <dgm:pt modelId="{6CD75037-3A48-4AEA-A36F-A2A41AC5E267}" type="pres">
      <dgm:prSet presAssocID="{2C91778B-B6F1-4D1B-A492-DED51655E0EE}" presName="right_44_2" presStyleLbl="node1" presStyleIdx="1" presStyleCnt="8">
        <dgm:presLayoutVars>
          <dgm:bulletEnabled val="1"/>
        </dgm:presLayoutVars>
      </dgm:prSet>
      <dgm:spPr/>
    </dgm:pt>
    <dgm:pt modelId="{1962A4D0-304C-40B2-8A13-5223C7B034B1}" type="pres">
      <dgm:prSet presAssocID="{2C91778B-B6F1-4D1B-A492-DED51655E0EE}" presName="right_44_3" presStyleLbl="node1" presStyleIdx="2" presStyleCnt="8" custLinFactNeighborX="2797" custLinFactNeighborY="6167">
        <dgm:presLayoutVars>
          <dgm:bulletEnabled val="1"/>
        </dgm:presLayoutVars>
      </dgm:prSet>
      <dgm:spPr/>
    </dgm:pt>
    <dgm:pt modelId="{567D883E-3DA7-4944-8A5B-FB417686F2BE}" type="pres">
      <dgm:prSet presAssocID="{2C91778B-B6F1-4D1B-A492-DED51655E0EE}" presName="right_44_4" presStyleLbl="node1" presStyleIdx="3" presStyleCnt="8">
        <dgm:presLayoutVars>
          <dgm:bulletEnabled val="1"/>
        </dgm:presLayoutVars>
      </dgm:prSet>
      <dgm:spPr/>
    </dgm:pt>
    <dgm:pt modelId="{B1449D4D-57DC-4136-990C-8CAB2E64C1B3}" type="pres">
      <dgm:prSet presAssocID="{2C91778B-B6F1-4D1B-A492-DED51655E0EE}" presName="left_44_1" presStyleLbl="node1" presStyleIdx="4" presStyleCnt="8">
        <dgm:presLayoutVars>
          <dgm:bulletEnabled val="1"/>
        </dgm:presLayoutVars>
      </dgm:prSet>
      <dgm:spPr/>
    </dgm:pt>
    <dgm:pt modelId="{39C93584-D339-47C8-BBC1-184B5C0D6A62}" type="pres">
      <dgm:prSet presAssocID="{2C91778B-B6F1-4D1B-A492-DED51655E0EE}" presName="left_44_2" presStyleLbl="node1" presStyleIdx="5" presStyleCnt="8">
        <dgm:presLayoutVars>
          <dgm:bulletEnabled val="1"/>
        </dgm:presLayoutVars>
      </dgm:prSet>
      <dgm:spPr/>
    </dgm:pt>
    <dgm:pt modelId="{888256A6-21EF-4C6C-AA3C-CF6B8FC8C075}" type="pres">
      <dgm:prSet presAssocID="{2C91778B-B6F1-4D1B-A492-DED51655E0EE}" presName="left_44_3" presStyleLbl="node1" presStyleIdx="6" presStyleCnt="8">
        <dgm:presLayoutVars>
          <dgm:bulletEnabled val="1"/>
        </dgm:presLayoutVars>
      </dgm:prSet>
      <dgm:spPr/>
    </dgm:pt>
    <dgm:pt modelId="{256AD469-0E66-4049-9647-318A2A8874EB}" type="pres">
      <dgm:prSet presAssocID="{2C91778B-B6F1-4D1B-A492-DED51655E0EE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DDC3EE09-A602-4B0F-BC11-65F714B41A0A}" srcId="{C50462C0-55A0-4155-8DEA-90A1517B86A0}" destId="{C0B5F3D9-5BF8-46B8-9B53-9495ABBD2C58}" srcOrd="3" destOrd="0" parTransId="{B539740C-E734-41F7-9715-4F00089FEF1B}" sibTransId="{F0E8844B-F8B8-4555-8DA1-B9679CBEE1F0}"/>
    <dgm:cxn modelId="{D215E60B-36CD-48BE-AF5E-D2EEF04A7BCB}" type="presOf" srcId="{C0B5F3D9-5BF8-46B8-9B53-9495ABBD2C58}" destId="{256AD469-0E66-4049-9647-318A2A8874EB}" srcOrd="0" destOrd="0" presId="urn:microsoft.com/office/officeart/2005/8/layout/balance1"/>
    <dgm:cxn modelId="{CC03A00D-8EAB-48E1-B19A-133644DED38C}" type="presOf" srcId="{C50462C0-55A0-4155-8DEA-90A1517B86A0}" destId="{1EE452FA-CAE2-41A1-933F-896BC9234921}" srcOrd="0" destOrd="0" presId="urn:microsoft.com/office/officeart/2005/8/layout/balance1"/>
    <dgm:cxn modelId="{AAF6E21C-A739-4E2C-9EE7-78C0A35EEECC}" srcId="{ADF071DE-5931-494F-97ED-8BF2FFDFC222}" destId="{37C3F4FF-6057-410D-A6A0-895D75763523}" srcOrd="2" destOrd="0" parTransId="{A2309A7B-8D5E-4D21-A2C2-AE3C0F8E966D}" sibTransId="{186A1C2E-291C-4C65-9896-E989CAA6938D}"/>
    <dgm:cxn modelId="{C24DA730-71EF-4052-BFB6-C75821F0CFCD}" srcId="{2C91778B-B6F1-4D1B-A492-DED51655E0EE}" destId="{C50462C0-55A0-4155-8DEA-90A1517B86A0}" srcOrd="0" destOrd="0" parTransId="{91DA7DB5-7FBC-4160-9CF6-FA148262CC09}" sibTransId="{3ADAC84A-664D-4A47-BAFD-1E1D24F3B799}"/>
    <dgm:cxn modelId="{4B14C444-ECD7-4B07-A081-887B9D260A2A}" type="presOf" srcId="{37C3F4FF-6057-410D-A6A0-895D75763523}" destId="{1962A4D0-304C-40B2-8A13-5223C7B034B1}" srcOrd="0" destOrd="0" presId="urn:microsoft.com/office/officeart/2005/8/layout/balance1"/>
    <dgm:cxn modelId="{F5FED948-5EF7-4917-8166-390AC16D2236}" srcId="{C50462C0-55A0-4155-8DEA-90A1517B86A0}" destId="{0A89ED9B-C5F1-48B1-88E6-43FAD5BCB7B8}" srcOrd="1" destOrd="0" parTransId="{688B6B34-EE12-4E4E-A66A-C35CF7547BB2}" sibTransId="{5678DDB1-D635-45C1-84BB-672B2C63834E}"/>
    <dgm:cxn modelId="{1895236F-E24A-4FC3-A998-7B040BED63E7}" type="presOf" srcId="{0A89ED9B-C5F1-48B1-88E6-43FAD5BCB7B8}" destId="{39C93584-D339-47C8-BBC1-184B5C0D6A62}" srcOrd="0" destOrd="0" presId="urn:microsoft.com/office/officeart/2005/8/layout/balance1"/>
    <dgm:cxn modelId="{9E10F472-8583-4C70-8A5E-349EFB6A5160}" srcId="{ADF071DE-5931-494F-97ED-8BF2FFDFC222}" destId="{AB845284-F7E2-4F7A-A4EA-3F397562A890}" srcOrd="0" destOrd="0" parTransId="{A442714F-E98E-404B-B132-BC8695FAE9A7}" sibTransId="{3671F313-4D41-4E50-9995-1EE29E63A4BC}"/>
    <dgm:cxn modelId="{5D649979-639D-42FC-95EB-F88DBF44E171}" srcId="{ADF071DE-5931-494F-97ED-8BF2FFDFC222}" destId="{E23C9CB0-41BB-423C-B516-DDD90E151CDD}" srcOrd="3" destOrd="0" parTransId="{F2B5B09F-68A7-4109-AC11-C83929588B78}" sibTransId="{E4B8E19B-D7E5-45B0-AF61-05CB806C7990}"/>
    <dgm:cxn modelId="{BC352D93-4B3F-4F74-940B-407BC6E4C9EA}" type="presOf" srcId="{2330BB5A-999D-459A-8E51-5BFDB1B5EC35}" destId="{B1449D4D-57DC-4136-990C-8CAB2E64C1B3}" srcOrd="0" destOrd="0" presId="urn:microsoft.com/office/officeart/2005/8/layout/balance1"/>
    <dgm:cxn modelId="{DD7D8696-E411-4EEF-AF43-AB40A2FA02D0}" type="presOf" srcId="{430F638D-05B7-40A7-B79B-8CA48CCD0F61}" destId="{6CD75037-3A48-4AEA-A36F-A2A41AC5E267}" srcOrd="0" destOrd="0" presId="urn:microsoft.com/office/officeart/2005/8/layout/balance1"/>
    <dgm:cxn modelId="{207EBD9C-5344-4AB6-930F-D0DF3C1A48B0}" type="presOf" srcId="{7E7AFB2E-1287-4FB3-8BE2-A425A9052955}" destId="{888256A6-21EF-4C6C-AA3C-CF6B8FC8C075}" srcOrd="0" destOrd="0" presId="urn:microsoft.com/office/officeart/2005/8/layout/balance1"/>
    <dgm:cxn modelId="{662C8CA2-3DE4-40EC-A1FF-47B3294270BD}" srcId="{ADF071DE-5931-494F-97ED-8BF2FFDFC222}" destId="{430F638D-05B7-40A7-B79B-8CA48CCD0F61}" srcOrd="1" destOrd="0" parTransId="{507563CA-99BC-4299-8E25-399E6D2782A0}" sibTransId="{1E1BF638-371A-4A01-8264-913B3BC4A9CA}"/>
    <dgm:cxn modelId="{3816C1A5-4C5F-4EDC-9470-6D42A18253CC}" type="presOf" srcId="{2C91778B-B6F1-4D1B-A492-DED51655E0EE}" destId="{E94CAA70-070A-401B-B282-4669293A2FCF}" srcOrd="0" destOrd="0" presId="urn:microsoft.com/office/officeart/2005/8/layout/balance1"/>
    <dgm:cxn modelId="{EF3F29A9-81F2-4E97-881C-4AF106A1C4D5}" srcId="{C50462C0-55A0-4155-8DEA-90A1517B86A0}" destId="{7E7AFB2E-1287-4FB3-8BE2-A425A9052955}" srcOrd="2" destOrd="0" parTransId="{AED11451-0405-4CF7-8D23-AD424CF9C600}" sibTransId="{8B87402D-CCED-47C9-B496-197D305C9B93}"/>
    <dgm:cxn modelId="{30EE81BE-9CDF-4E5B-B94E-E38EB7EC28B6}" type="presOf" srcId="{ADF071DE-5931-494F-97ED-8BF2FFDFC222}" destId="{89F0F09D-BEC8-4940-8BB5-99489FAB6533}" srcOrd="0" destOrd="0" presId="urn:microsoft.com/office/officeart/2005/8/layout/balance1"/>
    <dgm:cxn modelId="{20DE6BCD-E2B3-41B2-A8F5-333DEB74BE94}" srcId="{C50462C0-55A0-4155-8DEA-90A1517B86A0}" destId="{2330BB5A-999D-459A-8E51-5BFDB1B5EC35}" srcOrd="0" destOrd="0" parTransId="{C9DAA4EA-320C-4054-AEE2-537A888FF379}" sibTransId="{9FA3ACB3-2007-4485-8A2D-97F9B4003A2C}"/>
    <dgm:cxn modelId="{5EBAFDEF-A99A-45D1-A0D8-17428A6E6D1F}" type="presOf" srcId="{AB845284-F7E2-4F7A-A4EA-3F397562A890}" destId="{F5B0F048-A427-4338-B4F3-870D2181DE0D}" srcOrd="0" destOrd="0" presId="urn:microsoft.com/office/officeart/2005/8/layout/balance1"/>
    <dgm:cxn modelId="{ADC97BD9-5892-4F0E-AEC4-B20D469CD11B}" srcId="{2C91778B-B6F1-4D1B-A492-DED51655E0EE}" destId="{ADF071DE-5931-494F-97ED-8BF2FFDFC222}" srcOrd="1" destOrd="0" parTransId="{0090A221-388E-40B0-847B-2354E8129793}" sibTransId="{5552D8AB-CAA3-493E-B080-F1BAFD6CFFA5}"/>
    <dgm:cxn modelId="{DC989DDC-5EC9-44A1-8C7F-07073A0B90A2}" type="presOf" srcId="{E23C9CB0-41BB-423C-B516-DDD90E151CDD}" destId="{567D883E-3DA7-4944-8A5B-FB417686F2BE}" srcOrd="0" destOrd="0" presId="urn:microsoft.com/office/officeart/2005/8/layout/balance1"/>
    <dgm:cxn modelId="{CF6A5101-ED45-44FE-A541-2A495A08C813}" type="presParOf" srcId="{E94CAA70-070A-401B-B282-4669293A2FCF}" destId="{F81902A0-ADEE-4366-9328-F51280691AC3}" srcOrd="0" destOrd="0" presId="urn:microsoft.com/office/officeart/2005/8/layout/balance1"/>
    <dgm:cxn modelId="{78A866E0-3185-43FB-BD50-110C1B47A337}" type="presParOf" srcId="{E94CAA70-070A-401B-B282-4669293A2FCF}" destId="{A4876CC4-BB6C-43CD-A4E9-AF2B21AFAF4F}" srcOrd="1" destOrd="0" presId="urn:microsoft.com/office/officeart/2005/8/layout/balance1"/>
    <dgm:cxn modelId="{971E41FE-6051-4F5F-9203-74830FEA5B41}" type="presParOf" srcId="{A4876CC4-BB6C-43CD-A4E9-AF2B21AFAF4F}" destId="{1EE452FA-CAE2-41A1-933F-896BC9234921}" srcOrd="0" destOrd="0" presId="urn:microsoft.com/office/officeart/2005/8/layout/balance1"/>
    <dgm:cxn modelId="{598E3C20-2FA7-493D-8DE6-C5123365C52E}" type="presParOf" srcId="{A4876CC4-BB6C-43CD-A4E9-AF2B21AFAF4F}" destId="{89F0F09D-BEC8-4940-8BB5-99489FAB6533}" srcOrd="1" destOrd="0" presId="urn:microsoft.com/office/officeart/2005/8/layout/balance1"/>
    <dgm:cxn modelId="{52DB0009-256E-4F2C-97F5-A9F8752ED8E3}" type="presParOf" srcId="{E94CAA70-070A-401B-B282-4669293A2FCF}" destId="{A9775143-F703-47B5-A52F-6975E779D6DA}" srcOrd="2" destOrd="0" presId="urn:microsoft.com/office/officeart/2005/8/layout/balance1"/>
    <dgm:cxn modelId="{7550D2F0-DC2B-4E2C-A406-79FF5C72ACCF}" type="presParOf" srcId="{A9775143-F703-47B5-A52F-6975E779D6DA}" destId="{EA524C23-EC94-404F-8E2F-F05130FB6311}" srcOrd="0" destOrd="0" presId="urn:microsoft.com/office/officeart/2005/8/layout/balance1"/>
    <dgm:cxn modelId="{CD637BF0-5D79-418B-8974-88A3DD88019E}" type="presParOf" srcId="{A9775143-F703-47B5-A52F-6975E779D6DA}" destId="{A15F5C30-905F-41D1-AF10-1F3A077BEB2B}" srcOrd="1" destOrd="0" presId="urn:microsoft.com/office/officeart/2005/8/layout/balance1"/>
    <dgm:cxn modelId="{5EC7DBAF-0315-475F-B82E-F70F6EE79B7A}" type="presParOf" srcId="{A9775143-F703-47B5-A52F-6975E779D6DA}" destId="{0AAE0AFD-9470-4D15-970A-1A75324DC7FC}" srcOrd="2" destOrd="0" presId="urn:microsoft.com/office/officeart/2005/8/layout/balance1"/>
    <dgm:cxn modelId="{329C3E95-92A4-4288-894B-8327120B3FFE}" type="presParOf" srcId="{A9775143-F703-47B5-A52F-6975E779D6DA}" destId="{F5B0F048-A427-4338-B4F3-870D2181DE0D}" srcOrd="3" destOrd="0" presId="urn:microsoft.com/office/officeart/2005/8/layout/balance1"/>
    <dgm:cxn modelId="{E8AA4346-155D-4B65-A3E4-994EDE247C56}" type="presParOf" srcId="{A9775143-F703-47B5-A52F-6975E779D6DA}" destId="{6CD75037-3A48-4AEA-A36F-A2A41AC5E267}" srcOrd="4" destOrd="0" presId="urn:microsoft.com/office/officeart/2005/8/layout/balance1"/>
    <dgm:cxn modelId="{31BD3D68-8069-4E15-B30A-48226191ADC8}" type="presParOf" srcId="{A9775143-F703-47B5-A52F-6975E779D6DA}" destId="{1962A4D0-304C-40B2-8A13-5223C7B034B1}" srcOrd="5" destOrd="0" presId="urn:microsoft.com/office/officeart/2005/8/layout/balance1"/>
    <dgm:cxn modelId="{E1F13D0E-3C21-4095-858F-4A7F959A9F62}" type="presParOf" srcId="{A9775143-F703-47B5-A52F-6975E779D6DA}" destId="{567D883E-3DA7-4944-8A5B-FB417686F2BE}" srcOrd="6" destOrd="0" presId="urn:microsoft.com/office/officeart/2005/8/layout/balance1"/>
    <dgm:cxn modelId="{D700A2EF-467C-4B9D-89DE-B98835254FE1}" type="presParOf" srcId="{A9775143-F703-47B5-A52F-6975E779D6DA}" destId="{B1449D4D-57DC-4136-990C-8CAB2E64C1B3}" srcOrd="7" destOrd="0" presId="urn:microsoft.com/office/officeart/2005/8/layout/balance1"/>
    <dgm:cxn modelId="{BD185D30-95EC-4166-AF66-50D62F6987A2}" type="presParOf" srcId="{A9775143-F703-47B5-A52F-6975E779D6DA}" destId="{39C93584-D339-47C8-BBC1-184B5C0D6A62}" srcOrd="8" destOrd="0" presId="urn:microsoft.com/office/officeart/2005/8/layout/balance1"/>
    <dgm:cxn modelId="{DB9B3350-0454-4AF2-8D63-0A56E2CE317C}" type="presParOf" srcId="{A9775143-F703-47B5-A52F-6975E779D6DA}" destId="{888256A6-21EF-4C6C-AA3C-CF6B8FC8C075}" srcOrd="9" destOrd="0" presId="urn:microsoft.com/office/officeart/2005/8/layout/balance1"/>
    <dgm:cxn modelId="{4D67ACC7-D61C-40F1-A35A-B01C4B70B011}" type="presParOf" srcId="{A9775143-F703-47B5-A52F-6975E779D6DA}" destId="{256AD469-0E66-4049-9647-318A2A8874EB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E8E99-EFD3-4189-AE2E-B67B06CE4149}">
      <dsp:nvSpPr>
        <dsp:cNvPr id="0" name=""/>
        <dsp:cNvSpPr/>
      </dsp:nvSpPr>
      <dsp:spPr>
        <a:xfrm>
          <a:off x="7241" y="2776356"/>
          <a:ext cx="3408196" cy="1315563"/>
        </a:xfrm>
        <a:prstGeom prst="chevron">
          <a:avLst>
            <a:gd name="adj" fmla="val 4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AFA96-30FE-4100-B35A-3FDC2ECAC4D7}">
      <dsp:nvSpPr>
        <dsp:cNvPr id="0" name=""/>
        <dsp:cNvSpPr/>
      </dsp:nvSpPr>
      <dsp:spPr>
        <a:xfrm>
          <a:off x="916093" y="3105247"/>
          <a:ext cx="2878032" cy="131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1968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União Aduaneira da UE</a:t>
          </a:r>
          <a:endParaRPr lang="pt-PT" sz="2400" b="1" kern="1200" noProof="0" dirty="0">
            <a:latin typeface="+mn-lt"/>
          </a:endParaRPr>
        </a:p>
      </dsp:txBody>
      <dsp:txXfrm>
        <a:off x="954625" y="3143779"/>
        <a:ext cx="2800968" cy="1238499"/>
      </dsp:txXfrm>
    </dsp:sp>
    <dsp:sp modelId="{2EFF8FBE-241B-440D-ACA9-4BEBAD7EE95A}">
      <dsp:nvSpPr>
        <dsp:cNvPr id="0" name=""/>
        <dsp:cNvSpPr/>
      </dsp:nvSpPr>
      <dsp:spPr>
        <a:xfrm>
          <a:off x="3900159" y="2776356"/>
          <a:ext cx="3408196" cy="1315563"/>
        </a:xfrm>
        <a:prstGeom prst="chevron">
          <a:avLst>
            <a:gd name="adj" fmla="val 4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D81A4-CA94-4200-8C49-45A6257997BF}">
      <dsp:nvSpPr>
        <dsp:cNvPr id="0" name=""/>
        <dsp:cNvSpPr/>
      </dsp:nvSpPr>
      <dsp:spPr>
        <a:xfrm>
          <a:off x="4809011" y="3105247"/>
          <a:ext cx="2878032" cy="131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1994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Código Aduaneiro Comunitário</a:t>
          </a:r>
        </a:p>
      </dsp:txBody>
      <dsp:txXfrm>
        <a:off x="4847543" y="3143779"/>
        <a:ext cx="2800968" cy="1238499"/>
      </dsp:txXfrm>
    </dsp:sp>
    <dsp:sp modelId="{510B6320-991B-4052-89DF-D1832732F749}">
      <dsp:nvSpPr>
        <dsp:cNvPr id="0" name=""/>
        <dsp:cNvSpPr/>
      </dsp:nvSpPr>
      <dsp:spPr>
        <a:xfrm>
          <a:off x="7793077" y="2776356"/>
          <a:ext cx="3408196" cy="1315563"/>
        </a:xfrm>
        <a:prstGeom prst="chevron">
          <a:avLst>
            <a:gd name="adj" fmla="val 4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1A493-1B4D-4DE5-8186-88F7B6C045FB}">
      <dsp:nvSpPr>
        <dsp:cNvPr id="0" name=""/>
        <dsp:cNvSpPr/>
      </dsp:nvSpPr>
      <dsp:spPr>
        <a:xfrm>
          <a:off x="8757936" y="3069885"/>
          <a:ext cx="2878032" cy="131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2016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Código Aduaneiro da União</a:t>
          </a:r>
        </a:p>
      </dsp:txBody>
      <dsp:txXfrm>
        <a:off x="8796468" y="3108417"/>
        <a:ext cx="2800968" cy="1238499"/>
      </dsp:txXfrm>
    </dsp:sp>
    <dsp:sp modelId="{DAA04545-5B98-426D-9928-4FF4AC5D474B}">
      <dsp:nvSpPr>
        <dsp:cNvPr id="0" name=""/>
        <dsp:cNvSpPr/>
      </dsp:nvSpPr>
      <dsp:spPr>
        <a:xfrm>
          <a:off x="11685995" y="2776356"/>
          <a:ext cx="3408196" cy="1315563"/>
        </a:xfrm>
        <a:prstGeom prst="chevron">
          <a:avLst>
            <a:gd name="adj" fmla="val 4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52FAA-886B-4E64-9B24-5D8A1498A67B}">
      <dsp:nvSpPr>
        <dsp:cNvPr id="0" name=""/>
        <dsp:cNvSpPr/>
      </dsp:nvSpPr>
      <dsp:spPr>
        <a:xfrm>
          <a:off x="12594847" y="3105247"/>
          <a:ext cx="2878032" cy="131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 2023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/>
            <a:t>Reforma Aduaneira da UE (Propostas)</a:t>
          </a:r>
        </a:p>
      </dsp:txBody>
      <dsp:txXfrm>
        <a:off x="12633379" y="3143779"/>
        <a:ext cx="2800968" cy="1238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452FA-CAE2-41A1-933F-896BC9234921}">
      <dsp:nvSpPr>
        <dsp:cNvPr id="0" name=""/>
        <dsp:cNvSpPr/>
      </dsp:nvSpPr>
      <dsp:spPr>
        <a:xfrm>
          <a:off x="2736971" y="0"/>
          <a:ext cx="2683456" cy="14908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+mn-lt"/>
            </a:rPr>
            <a:t>Desafios</a:t>
          </a:r>
          <a:endParaRPr lang="en-US" sz="3200" b="1" kern="1200" dirty="0">
            <a:latin typeface="+mn-lt"/>
          </a:endParaRPr>
        </a:p>
      </dsp:txBody>
      <dsp:txXfrm>
        <a:off x="2780635" y="43664"/>
        <a:ext cx="2596128" cy="1403481"/>
      </dsp:txXfrm>
    </dsp:sp>
    <dsp:sp modelId="{89F0F09D-BEC8-4940-8BB5-99489FAB6533}">
      <dsp:nvSpPr>
        <dsp:cNvPr id="0" name=""/>
        <dsp:cNvSpPr/>
      </dsp:nvSpPr>
      <dsp:spPr>
        <a:xfrm>
          <a:off x="6613075" y="0"/>
          <a:ext cx="2683456" cy="14908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+mn-lt"/>
            </a:rPr>
            <a:t>Vantagens</a:t>
          </a:r>
          <a:endParaRPr lang="en-US" sz="3200" b="1" kern="1200" dirty="0">
            <a:latin typeface="+mn-lt"/>
          </a:endParaRPr>
        </a:p>
      </dsp:txBody>
      <dsp:txXfrm>
        <a:off x="6656739" y="43664"/>
        <a:ext cx="2596128" cy="1403481"/>
      </dsp:txXfrm>
    </dsp:sp>
    <dsp:sp modelId="{A15F5C30-905F-41D1-AF10-1F3A077BEB2B}">
      <dsp:nvSpPr>
        <dsp:cNvPr id="0" name=""/>
        <dsp:cNvSpPr/>
      </dsp:nvSpPr>
      <dsp:spPr>
        <a:xfrm>
          <a:off x="5457698" y="6335939"/>
          <a:ext cx="1118106" cy="111810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0AFD-9470-4D15-970A-1A75324DC7FC}">
      <dsp:nvSpPr>
        <dsp:cNvPr id="0" name=""/>
        <dsp:cNvSpPr/>
      </dsp:nvSpPr>
      <dsp:spPr>
        <a:xfrm>
          <a:off x="2662431" y="5867825"/>
          <a:ext cx="6708641" cy="453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0F048-A427-4338-B4F3-870D2181DE0D}">
      <dsp:nvSpPr>
        <dsp:cNvPr id="0" name=""/>
        <dsp:cNvSpPr/>
      </dsp:nvSpPr>
      <dsp:spPr>
        <a:xfrm>
          <a:off x="6613075" y="4895817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Vantagens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Competitivas</a:t>
          </a:r>
          <a:r>
            <a:rPr lang="en-US" sz="1600" kern="1200" dirty="0">
              <a:latin typeface="+mn-lt"/>
            </a:rPr>
            <a:t> (</a:t>
          </a:r>
          <a:r>
            <a:rPr lang="en-US" sz="1600" kern="1200" dirty="0" err="1">
              <a:latin typeface="+mn-lt"/>
            </a:rPr>
            <a:t>comerciais</a:t>
          </a:r>
          <a:r>
            <a:rPr lang="en-US" sz="1600" kern="1200" dirty="0">
              <a:latin typeface="+mn-lt"/>
            </a:rPr>
            <a:t>, </a:t>
          </a:r>
          <a:r>
            <a:rPr lang="en-US" sz="1600" kern="1200" dirty="0" err="1">
              <a:latin typeface="+mn-lt"/>
            </a:rPr>
            <a:t>financeiras</a:t>
          </a:r>
          <a:r>
            <a:rPr lang="en-US" sz="1600" kern="1200" dirty="0">
              <a:latin typeface="+mn-lt"/>
            </a:rPr>
            <a:t>)</a:t>
          </a:r>
        </a:p>
      </dsp:txBody>
      <dsp:txXfrm>
        <a:off x="6657905" y="4940647"/>
        <a:ext cx="2593796" cy="828678"/>
      </dsp:txXfrm>
    </dsp:sp>
    <dsp:sp modelId="{6CD75037-3A48-4AEA-A36F-A2A41AC5E267}">
      <dsp:nvSpPr>
        <dsp:cNvPr id="0" name=""/>
        <dsp:cNvSpPr/>
      </dsp:nvSpPr>
      <dsp:spPr>
        <a:xfrm>
          <a:off x="6613075" y="3905920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Autorização</a:t>
          </a:r>
          <a:r>
            <a:rPr lang="en-US" sz="1600" kern="1200" dirty="0">
              <a:latin typeface="+mn-lt"/>
            </a:rPr>
            <a:t>-propria de </a:t>
          </a:r>
          <a:r>
            <a:rPr lang="en-US" sz="1600" kern="1200" dirty="0" err="1">
              <a:latin typeface="+mn-lt"/>
            </a:rPr>
            <a:t>saída</a:t>
          </a:r>
          <a:r>
            <a:rPr lang="en-US" sz="1600" kern="1200" dirty="0">
              <a:latin typeface="+mn-lt"/>
            </a:rPr>
            <a:t> dos bens + </a:t>
          </a:r>
          <a:r>
            <a:rPr lang="en-US" sz="1600" kern="1200" dirty="0" err="1">
              <a:latin typeface="+mn-lt"/>
            </a:rPr>
            <a:t>menores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controlos</a:t>
          </a:r>
          <a:r>
            <a:rPr lang="en-US" sz="1600" kern="1200" dirty="0">
              <a:latin typeface="+mn-lt"/>
            </a:rPr>
            <a:t> “</a:t>
          </a:r>
          <a:r>
            <a:rPr lang="en-US" sz="1600" kern="1200" dirty="0" err="1">
              <a:latin typeface="+mn-lt"/>
            </a:rPr>
            <a:t>na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fronteira</a:t>
          </a:r>
          <a:r>
            <a:rPr lang="en-US" sz="1600" kern="1200" dirty="0">
              <a:latin typeface="+mn-lt"/>
            </a:rPr>
            <a:t>” (“</a:t>
          </a:r>
          <a:r>
            <a:rPr lang="en-US" sz="1600" kern="1200" dirty="0" err="1">
              <a:latin typeface="+mn-lt"/>
            </a:rPr>
            <a:t>operador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confiável</a:t>
          </a:r>
          <a:r>
            <a:rPr lang="en-US" sz="1600" kern="1200" dirty="0">
              <a:latin typeface="+mn-lt"/>
            </a:rPr>
            <a:t>”)</a:t>
          </a:r>
          <a:r>
            <a:rPr lang="en-US" sz="1800" kern="1200" dirty="0">
              <a:latin typeface="+mn-lt"/>
            </a:rPr>
            <a:t> </a:t>
          </a:r>
        </a:p>
      </dsp:txBody>
      <dsp:txXfrm>
        <a:off x="6657905" y="3950750"/>
        <a:ext cx="2593796" cy="828678"/>
      </dsp:txXfrm>
    </dsp:sp>
    <dsp:sp modelId="{1962A4D0-304C-40B2-8A13-5223C7B034B1}">
      <dsp:nvSpPr>
        <dsp:cNvPr id="0" name=""/>
        <dsp:cNvSpPr/>
      </dsp:nvSpPr>
      <dsp:spPr>
        <a:xfrm>
          <a:off x="6688131" y="2972656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Potenciação</a:t>
          </a:r>
          <a:r>
            <a:rPr lang="en-US" sz="1600" kern="1200" dirty="0">
              <a:latin typeface="+mn-lt"/>
            </a:rPr>
            <a:t> de </a:t>
          </a:r>
          <a:r>
            <a:rPr lang="en-US" sz="1600" kern="1200" dirty="0" err="1">
              <a:latin typeface="+mn-lt"/>
            </a:rPr>
            <a:t>Simplifcações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Aduaneiras</a:t>
          </a:r>
          <a:r>
            <a:rPr lang="en-US" sz="1600" kern="1200" dirty="0">
              <a:latin typeface="+mn-lt"/>
            </a:rPr>
            <a:t> </a:t>
          </a:r>
        </a:p>
      </dsp:txBody>
      <dsp:txXfrm>
        <a:off x="6732961" y="3017486"/>
        <a:ext cx="2593796" cy="828678"/>
      </dsp:txXfrm>
    </dsp:sp>
    <dsp:sp modelId="{567D883E-3DA7-4944-8A5B-FB417686F2BE}">
      <dsp:nvSpPr>
        <dsp:cNvPr id="0" name=""/>
        <dsp:cNvSpPr/>
      </dsp:nvSpPr>
      <dsp:spPr>
        <a:xfrm>
          <a:off x="6613075" y="1908235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Despacho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Centralizado</a:t>
          </a:r>
          <a:endParaRPr lang="en-US" sz="1600" kern="1200" dirty="0">
            <a:latin typeface="+mn-lt"/>
          </a:endParaRPr>
        </a:p>
      </dsp:txBody>
      <dsp:txXfrm>
        <a:off x="6657905" y="1953065"/>
        <a:ext cx="2593796" cy="828678"/>
      </dsp:txXfrm>
    </dsp:sp>
    <dsp:sp modelId="{B1449D4D-57DC-4136-990C-8CAB2E64C1B3}">
      <dsp:nvSpPr>
        <dsp:cNvPr id="0" name=""/>
        <dsp:cNvSpPr/>
      </dsp:nvSpPr>
      <dsp:spPr>
        <a:xfrm>
          <a:off x="2736971" y="4895817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Impactos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diretos</a:t>
          </a:r>
          <a:r>
            <a:rPr lang="en-US" sz="1600" kern="1200" dirty="0">
              <a:latin typeface="+mn-lt"/>
            </a:rPr>
            <a:t> (e </a:t>
          </a:r>
          <a:r>
            <a:rPr lang="en-US" sz="1600" kern="1200" dirty="0" err="1">
              <a:latin typeface="+mn-lt"/>
            </a:rPr>
            <a:t>responsabilidades</a:t>
          </a:r>
          <a:r>
            <a:rPr lang="en-US" sz="1600" kern="1200" dirty="0">
              <a:latin typeface="+mn-lt"/>
            </a:rPr>
            <a:t>) para </a:t>
          </a:r>
          <a:r>
            <a:rPr lang="en-US" sz="1600" kern="1200" dirty="0" err="1">
              <a:latin typeface="+mn-lt"/>
            </a:rPr>
            <a:t>operadores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económicos</a:t>
          </a:r>
          <a:r>
            <a:rPr lang="en-US" sz="1600" kern="1200" dirty="0">
              <a:latin typeface="+mn-lt"/>
            </a:rPr>
            <a:t> </a:t>
          </a:r>
        </a:p>
      </dsp:txBody>
      <dsp:txXfrm>
        <a:off x="2781801" y="4940647"/>
        <a:ext cx="2593796" cy="828678"/>
      </dsp:txXfrm>
    </dsp:sp>
    <dsp:sp modelId="{39C93584-D339-47C8-BBC1-184B5C0D6A62}">
      <dsp:nvSpPr>
        <dsp:cNvPr id="0" name=""/>
        <dsp:cNvSpPr/>
      </dsp:nvSpPr>
      <dsp:spPr>
        <a:xfrm>
          <a:off x="2736971" y="3905920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Requisitos</a:t>
          </a:r>
          <a:r>
            <a:rPr lang="en-US" sz="1600" kern="1200" dirty="0">
              <a:latin typeface="+mn-lt"/>
            </a:rPr>
            <a:t> de Investimento (IT, </a:t>
          </a:r>
          <a:r>
            <a:rPr lang="en-US" sz="1600" kern="1200" dirty="0" err="1">
              <a:latin typeface="+mn-lt"/>
            </a:rPr>
            <a:t>Recursos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Qualificados</a:t>
          </a:r>
          <a:r>
            <a:rPr lang="en-US" sz="1600" kern="1200" dirty="0">
              <a:latin typeface="+mn-lt"/>
            </a:rPr>
            <a:t>, Sistemas de </a:t>
          </a:r>
          <a:r>
            <a:rPr lang="en-US" sz="1600" kern="1200" dirty="0" err="1">
              <a:latin typeface="+mn-lt"/>
            </a:rPr>
            <a:t>Controlo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Interno</a:t>
          </a:r>
          <a:r>
            <a:rPr lang="en-US" sz="1600" kern="1200" dirty="0">
              <a:latin typeface="+mn-lt"/>
            </a:rPr>
            <a:t>, </a:t>
          </a:r>
          <a:r>
            <a:rPr lang="en-US" sz="1600" kern="1200" dirty="0" err="1">
              <a:latin typeface="+mn-lt"/>
            </a:rPr>
            <a:t>Procedimentos</a:t>
          </a:r>
          <a:r>
            <a:rPr lang="en-US" sz="1600" kern="1200" dirty="0">
              <a:latin typeface="+mn-lt"/>
            </a:rPr>
            <a:t>)</a:t>
          </a:r>
        </a:p>
      </dsp:txBody>
      <dsp:txXfrm>
        <a:off x="2781801" y="3950750"/>
        <a:ext cx="2593796" cy="828678"/>
      </dsp:txXfrm>
    </dsp:sp>
    <dsp:sp modelId="{888256A6-21EF-4C6C-AA3C-CF6B8FC8C075}">
      <dsp:nvSpPr>
        <dsp:cNvPr id="0" name=""/>
        <dsp:cNvSpPr/>
      </dsp:nvSpPr>
      <dsp:spPr>
        <a:xfrm>
          <a:off x="2736971" y="2916022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Partilha</a:t>
          </a:r>
          <a:r>
            <a:rPr lang="en-US" sz="1600" kern="1200" dirty="0">
              <a:latin typeface="+mn-lt"/>
            </a:rPr>
            <a:t> de dados </a:t>
          </a:r>
          <a:r>
            <a:rPr lang="en-US" sz="1600" kern="1200" dirty="0" err="1">
              <a:latin typeface="+mn-lt"/>
            </a:rPr>
            <a:t>em</a:t>
          </a:r>
          <a:r>
            <a:rPr lang="en-US" sz="1600" kern="1200" dirty="0">
              <a:latin typeface="+mn-lt"/>
            </a:rPr>
            <a:t> tempo real + Plataforma de Dados </a:t>
          </a:r>
          <a:r>
            <a:rPr lang="en-US" sz="1600" kern="1200" dirty="0" err="1">
              <a:latin typeface="+mn-lt"/>
            </a:rPr>
            <a:t>Aduaneiros</a:t>
          </a:r>
          <a:r>
            <a:rPr lang="en-US" sz="1600" kern="1200" dirty="0">
              <a:latin typeface="+mn-lt"/>
            </a:rPr>
            <a:t> da UE</a:t>
          </a:r>
        </a:p>
      </dsp:txBody>
      <dsp:txXfrm>
        <a:off x="2781801" y="2960852"/>
        <a:ext cx="2593796" cy="828678"/>
      </dsp:txXfrm>
    </dsp:sp>
    <dsp:sp modelId="{256AD469-0E66-4049-9647-318A2A8874EB}">
      <dsp:nvSpPr>
        <dsp:cNvPr id="0" name=""/>
        <dsp:cNvSpPr/>
      </dsp:nvSpPr>
      <dsp:spPr>
        <a:xfrm>
          <a:off x="2736971" y="1908235"/>
          <a:ext cx="2683456" cy="9183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Impactos</a:t>
          </a:r>
          <a:r>
            <a:rPr lang="en-US" sz="1600" kern="1200" dirty="0">
              <a:latin typeface="+mn-lt"/>
            </a:rPr>
            <a:t> para </a:t>
          </a:r>
          <a:r>
            <a:rPr lang="en-US" sz="1600" kern="1200" dirty="0" err="1">
              <a:latin typeface="+mn-lt"/>
            </a:rPr>
            <a:t>operadores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não</a:t>
          </a:r>
          <a:r>
            <a:rPr lang="en-US" sz="1600" kern="1200" dirty="0">
              <a:latin typeface="+mn-lt"/>
            </a:rPr>
            <a:t> T&amp;C – </a:t>
          </a:r>
          <a:r>
            <a:rPr lang="en-US" sz="1600" kern="1200" dirty="0" err="1">
              <a:latin typeface="+mn-lt"/>
            </a:rPr>
            <a:t>menor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competitividade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em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comércio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internacional</a:t>
          </a:r>
          <a:endParaRPr lang="en-US" sz="1600" kern="1200" dirty="0">
            <a:latin typeface="+mn-lt"/>
          </a:endParaRPr>
        </a:p>
      </dsp:txBody>
      <dsp:txXfrm>
        <a:off x="2781801" y="1953065"/>
        <a:ext cx="2593796" cy="82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37634-55F6-84DB-BBE4-9A56DE2E4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FF1C0-F473-0B0F-AA61-FF1F451A93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8223-9083-4361-8D2F-C70C0C70EA3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177EB-3B20-F7CB-36FB-36706813B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B1E22-1883-B5CE-001E-ADA41A725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EB1B-B8B2-4ACD-A073-0C25D318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6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9391-FC02-4654-A1C1-7D99159C3E6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768D-7CD4-4FB5-A91B-21EFC056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F2C8-51D7-4FC1-A9A8-00E71FECF27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06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7768D-7CD4-4FB5-A91B-21EFC056EC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2510-20F7-4A5E-B500-0A1ACA821154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D152-098A-494D-BE82-5094DAAE7C3B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29A0-2A18-4461-997D-D3E36C7FF434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51435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414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4EC-4505-4F0E-B29E-C59F4B6DC090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45D-A11C-4B63-902D-702C4ACD481C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E8D2-5BF2-4A7C-976A-A7F8FBD9FC8F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635E-7BED-4CB4-B57C-36AFC01487E9}" type="datetime1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9E6-F5C1-424A-86D7-0AF2ED4ECA4B}" type="datetime1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9AEB-0AD9-4FCC-8063-97056E0C7C5F}" type="datetime1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CA6B-EF5C-4BFD-9BFE-758C4325BD9D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7A66-040D-4401-8307-B5B2A769C014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DEC6-7967-4061-AE34-7FBC36B1C58C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brielasousa.eu/" TargetMode="External"/><Relationship Id="rId5" Type="http://schemas.openxmlformats.org/officeDocument/2006/relationships/hyperlink" Target="http://www.linkedin.com/in/gabrielalsousa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9002669" y="-339266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grpSp>
        <p:nvGrpSpPr>
          <p:cNvPr id="13" name="Group 13"/>
          <p:cNvGrpSpPr/>
          <p:nvPr/>
        </p:nvGrpSpPr>
        <p:grpSpPr>
          <a:xfrm>
            <a:off x="9805702" y="291238"/>
            <a:ext cx="7908037" cy="679597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6204" y="0"/>
              <a:ext cx="800393" cy="698500"/>
            </a:xfrm>
            <a:custGeom>
              <a:avLst/>
              <a:gdLst/>
              <a:ahLst/>
              <a:cxnLst/>
              <a:rect l="l" t="t" r="r" b="b"/>
              <a:pathLst>
                <a:path w="800393" h="698500">
                  <a:moveTo>
                    <a:pt x="790349" y="377174"/>
                  </a:moveTo>
                  <a:lnTo>
                    <a:pt x="619643" y="670576"/>
                  </a:lnTo>
                  <a:cubicBezTo>
                    <a:pt x="609584" y="687864"/>
                    <a:pt x="591091" y="698500"/>
                    <a:pt x="571089" y="698500"/>
                  </a:cubicBezTo>
                  <a:lnTo>
                    <a:pt x="229303" y="698500"/>
                  </a:lnTo>
                  <a:cubicBezTo>
                    <a:pt x="209301" y="698500"/>
                    <a:pt x="190808" y="687864"/>
                    <a:pt x="180749" y="670576"/>
                  </a:cubicBezTo>
                  <a:lnTo>
                    <a:pt x="10043" y="377174"/>
                  </a:lnTo>
                  <a:cubicBezTo>
                    <a:pt x="0" y="359913"/>
                    <a:pt x="0" y="338587"/>
                    <a:pt x="10043" y="321326"/>
                  </a:cubicBezTo>
                  <a:lnTo>
                    <a:pt x="180749" y="27924"/>
                  </a:lnTo>
                  <a:cubicBezTo>
                    <a:pt x="190808" y="10636"/>
                    <a:pt x="209301" y="0"/>
                    <a:pt x="229303" y="0"/>
                  </a:cubicBezTo>
                  <a:lnTo>
                    <a:pt x="571089" y="0"/>
                  </a:lnTo>
                  <a:cubicBezTo>
                    <a:pt x="591091" y="0"/>
                    <a:pt x="609584" y="10636"/>
                    <a:pt x="619643" y="27924"/>
                  </a:cubicBezTo>
                  <a:lnTo>
                    <a:pt x="790349" y="321326"/>
                  </a:lnTo>
                  <a:cubicBezTo>
                    <a:pt x="800392" y="338587"/>
                    <a:pt x="800392" y="359913"/>
                    <a:pt x="790349" y="377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PT" noProof="0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PT" noProof="0" dirty="0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391573" y="746863"/>
            <a:ext cx="6723237" cy="5965993"/>
            <a:chOff x="0" y="0"/>
            <a:chExt cx="4346359" cy="3856825"/>
          </a:xfrm>
        </p:grpSpPr>
        <p:sp>
          <p:nvSpPr>
            <p:cNvPr id="17" name="Freeform 1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3"/>
              <a:stretch>
                <a:fillRect l="-22144" r="-22144"/>
              </a:stretch>
            </a:blipFill>
          </p:spPr>
          <p:txBody>
            <a:bodyPr/>
            <a:lstStyle/>
            <a:p>
              <a:endParaRPr lang="pt-PT" noProof="0" dirty="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9526592" y="4858699"/>
            <a:ext cx="5973371" cy="5428301"/>
          </a:xfrm>
          <a:custGeom>
            <a:avLst/>
            <a:gdLst/>
            <a:ahLst/>
            <a:cxnLst/>
            <a:rect l="l" t="t" r="r" b="b"/>
            <a:pathLst>
              <a:path w="5973371" h="5428301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grpSp>
        <p:nvGrpSpPr>
          <p:cNvPr id="25" name="Group 25"/>
          <p:cNvGrpSpPr/>
          <p:nvPr/>
        </p:nvGrpSpPr>
        <p:grpSpPr>
          <a:xfrm>
            <a:off x="9736201" y="5164741"/>
            <a:ext cx="5357059" cy="4603722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PT" noProof="0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PT" noProof="0" dirty="0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0165464" y="5488650"/>
            <a:ext cx="4479483" cy="3974955"/>
            <a:chOff x="0" y="0"/>
            <a:chExt cx="4346359" cy="3856825"/>
          </a:xfrm>
        </p:grpSpPr>
        <p:sp>
          <p:nvSpPr>
            <p:cNvPr id="29" name="Freeform 29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7738" r="-17738"/>
              </a:stretch>
            </a:blipFill>
          </p:spPr>
          <p:txBody>
            <a:bodyPr/>
            <a:lstStyle/>
            <a:p>
              <a:endParaRPr lang="pt-PT" noProof="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91F0CDF-4A62-238F-9A5B-7ACE88282BAB}"/>
              </a:ext>
            </a:extLst>
          </p:cNvPr>
          <p:cNvSpPr txBox="1"/>
          <p:nvPr/>
        </p:nvSpPr>
        <p:spPr>
          <a:xfrm>
            <a:off x="-80187" y="351530"/>
            <a:ext cx="1164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noProof="0" dirty="0">
                <a:solidFill>
                  <a:srgbClr val="002060"/>
                </a:solidFill>
              </a:rPr>
              <a:t>XVII REUNIÃO MUNDIAL DE DIREITO ADUANEIRO</a:t>
            </a:r>
          </a:p>
          <a:p>
            <a:pPr algn="ctr"/>
            <a:r>
              <a:rPr lang="pt-PT" sz="4000" b="1" noProof="0" dirty="0">
                <a:solidFill>
                  <a:srgbClr val="002060"/>
                </a:solidFill>
              </a:rPr>
              <a:t> PORTO, PORTUGAL 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00D76-AF90-5433-09BD-8D0AD929CF5F}"/>
              </a:ext>
            </a:extLst>
          </p:cNvPr>
          <p:cNvSpPr txBox="1"/>
          <p:nvPr/>
        </p:nvSpPr>
        <p:spPr>
          <a:xfrm>
            <a:off x="927087" y="8166290"/>
            <a:ext cx="696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noProof="0" dirty="0">
                <a:solidFill>
                  <a:srgbClr val="002060"/>
                </a:solidFill>
              </a:rPr>
              <a:t>Gabriela Sousa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64CE9-C754-50CA-126A-FC05790D95A4}"/>
              </a:ext>
            </a:extLst>
          </p:cNvPr>
          <p:cNvSpPr txBox="1"/>
          <p:nvPr/>
        </p:nvSpPr>
        <p:spPr>
          <a:xfrm>
            <a:off x="14339923" y="8874176"/>
            <a:ext cx="394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noProof="0" dirty="0">
                <a:solidFill>
                  <a:srgbClr val="002060"/>
                </a:solidFill>
              </a:rPr>
              <a:t>3-5 </a:t>
            </a:r>
            <a:r>
              <a:rPr lang="pt-PT" sz="3600" b="1" noProof="0" dirty="0" err="1">
                <a:solidFill>
                  <a:srgbClr val="002060"/>
                </a:solidFill>
              </a:rPr>
              <a:t>September</a:t>
            </a:r>
            <a:endParaRPr lang="pt-PT" sz="3600" b="1" noProof="0" dirty="0">
              <a:solidFill>
                <a:srgbClr val="002060"/>
              </a:solidFill>
            </a:endParaRPr>
          </a:p>
          <a:p>
            <a:pPr algn="ctr"/>
            <a:r>
              <a:rPr lang="pt-PT" sz="3600" b="1" noProof="0" dirty="0">
                <a:solidFill>
                  <a:srgbClr val="002060"/>
                </a:solidFill>
              </a:rPr>
              <a:t>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0541E6-84FE-A501-6C0C-208D549DDA6F}"/>
              </a:ext>
            </a:extLst>
          </p:cNvPr>
          <p:cNvSpPr txBox="1"/>
          <p:nvPr/>
        </p:nvSpPr>
        <p:spPr>
          <a:xfrm>
            <a:off x="927087" y="2781300"/>
            <a:ext cx="7391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noProof="0" dirty="0">
                <a:solidFill>
                  <a:srgbClr val="002060"/>
                </a:solidFill>
              </a:rPr>
              <a:t>OPERADOR ECONÓMICO AUTORIZADO – REDEFINIÇÃO COMO ENTIDADE DE CONFIANÇA E CONTROLO</a:t>
            </a:r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BA190C2F-5263-BA9E-1473-EE0A6606DA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1173249" y="5488650"/>
            <a:ext cx="2610749" cy="2070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30BA-9108-05F2-7173-F3FEA9AB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B817C-994D-DFC1-858D-4CD8C47A4B36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30D39B1D-DCCE-A244-E8B2-65A3A3E1B16A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030303-F45E-4BD9-729A-23B85F6D929D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53C2098-20DA-46FA-D37E-5E33BBB5B4B8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934F3DC9-ECB4-FD49-5141-01AD0301BF70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57BE21-13D5-E669-4FC6-1278AB520EA3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8605A-2A0C-1458-2F26-8E9AA9671FD2}"/>
              </a:ext>
            </a:extLst>
          </p:cNvPr>
          <p:cNvGrpSpPr/>
          <p:nvPr/>
        </p:nvGrpSpPr>
        <p:grpSpPr>
          <a:xfrm>
            <a:off x="1091233" y="3067204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8E0FD837-E48F-3801-8CEC-81D9837EF5CC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B86B82B-7599-8606-4079-2AD189663BAB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B42AAF8-8166-7425-B703-7745E0C39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086479B6-6478-4335-A12C-1C158D7231E7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129D9E-FD65-3083-C949-A6D5CE38FDAD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318B22-E71E-48F3-01B4-6608FAA0A877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1FFF489C-237E-5B15-FD83-EF6C2FFC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0370E2-7EA9-A3EC-F749-81EC4677ED7F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299B2-AB92-379F-BD7D-E920FF1E308B}"/>
              </a:ext>
            </a:extLst>
          </p:cNvPr>
          <p:cNvSpPr txBox="1"/>
          <p:nvPr/>
        </p:nvSpPr>
        <p:spPr>
          <a:xfrm>
            <a:off x="5003531" y="2118209"/>
            <a:ext cx="13055867" cy="924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Empresas </a:t>
            </a:r>
            <a:r>
              <a:rPr lang="pt-PT" sz="2400" b="1" u="sng" dirty="0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pt-PT" sz="2400" u="sng" dirty="0">
                <a:solidFill>
                  <a:schemeClr val="bg2">
                    <a:lumMod val="10000"/>
                  </a:schemeClr>
                </a:solidFill>
              </a:rPr>
              <a:t> estatuto de </a:t>
            </a:r>
            <a:r>
              <a:rPr lang="pt-PT" sz="2400" b="1" u="sng" dirty="0">
                <a:solidFill>
                  <a:schemeClr val="bg2">
                    <a:lumMod val="10000"/>
                  </a:schemeClr>
                </a:solidFill>
              </a:rPr>
              <a:t>Operador Económico Autorizado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: reavaliação do racional da decisão de não obtenção do estatuto, através de uma nova (</a:t>
            </a:r>
            <a:r>
              <a:rPr lang="pt-PT" sz="2400" dirty="0" err="1">
                <a:solidFill>
                  <a:schemeClr val="bg2">
                    <a:lumMod val="10000"/>
                  </a:schemeClr>
                </a:solidFill>
              </a:rPr>
              <a:t>re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)ponderação de “custos e benefícios”: 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Custos e ineficiências aduaneiras da não qualificação como Operador de Confiança e Controlado, incluindo: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Impacto potencial de não beneficiarem (mesmo se indiretamente) de estatuto similar detido por entidades externas subcontratadas (despachantes, operadores logísticos)  – requisito da modalidade de “representação indireta”…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Desvantagens competitivas face a Operadores com Estatuto de Operador de Confiança e Controlado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3" indent="-2794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Requisito de utilização da Plataforma de Dados Aduaneiros da UE a partir de 2038 (mesmo para empresas sem estatuto de Operador de Confiança e Controlado): relevante para a análise custo-benefício 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3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B971-B70A-2C42-98DE-F9E39D9D64C0}"/>
              </a:ext>
            </a:extLst>
          </p:cNvPr>
          <p:cNvSpPr txBox="1"/>
          <p:nvPr/>
        </p:nvSpPr>
        <p:spPr>
          <a:xfrm>
            <a:off x="6096000" y="1618371"/>
            <a:ext cx="96353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O que devem as empresas </a:t>
            </a: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avaliar e ponderar?</a:t>
            </a:r>
            <a:endParaRPr lang="pt-PT" sz="2800" b="1" u="sng" noProof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7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6CEC-E005-2016-C552-DA924FF1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497AA-F06E-E99A-A66D-7D95EEBC5813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D700AB2-6A5C-2888-73BB-DF1902DC78B7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0FED34-AADC-9537-E8F7-11204D0F360D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11649F-9785-E44A-EC41-F643E1EF6D8E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768FDE7D-2D71-534F-FA02-4027620535BF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70016D-08AA-47E0-3E4A-E1BF37F144F4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91D9B3-8A1B-3EC4-E8C3-0DF03F8E0A56}"/>
              </a:ext>
            </a:extLst>
          </p:cNvPr>
          <p:cNvGrpSpPr/>
          <p:nvPr/>
        </p:nvGrpSpPr>
        <p:grpSpPr>
          <a:xfrm>
            <a:off x="1033207" y="3067204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F43462EB-A1F1-E2BA-3AE5-A085D76CC642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8497FBE-A925-BDF5-7A71-3DBFF991E562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220F9E4-E446-4DE2-8EA9-3A7C11F7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C9FA35AF-F315-94E1-9904-CA720D3122F2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D4ADF5C-9FA5-1FD0-478A-3CD468D6BF6C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F1C17A-1668-3174-BE35-965692D77D2E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7F551891-20EE-84C7-642E-B60E2D6F3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CC1E212-6392-173A-9468-EF620DA7ED5B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60BB7-A31D-BCC3-58CD-0E72700EDA50}"/>
              </a:ext>
            </a:extLst>
          </p:cNvPr>
          <p:cNvSpPr txBox="1"/>
          <p:nvPr/>
        </p:nvSpPr>
        <p:spPr>
          <a:xfrm>
            <a:off x="4664562" y="2095500"/>
            <a:ext cx="13166237" cy="813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Empresas </a:t>
            </a:r>
            <a:r>
              <a:rPr lang="pt-PT" sz="2400" b="1" u="sng" dirty="0">
                <a:solidFill>
                  <a:schemeClr val="bg2">
                    <a:lumMod val="10000"/>
                  </a:schemeClr>
                </a:solidFill>
              </a:rPr>
              <a:t>com</a:t>
            </a:r>
            <a:r>
              <a:rPr lang="pt-PT" sz="2400" u="sng" dirty="0">
                <a:solidFill>
                  <a:schemeClr val="bg2">
                    <a:lumMod val="10000"/>
                  </a:schemeClr>
                </a:solidFill>
              </a:rPr>
              <a:t> estatuto de </a:t>
            </a:r>
            <a:r>
              <a:rPr lang="pt-PT" sz="2400" b="1" u="sng" dirty="0">
                <a:solidFill>
                  <a:schemeClr val="bg2">
                    <a:lumMod val="10000"/>
                  </a:schemeClr>
                </a:solidFill>
              </a:rPr>
              <a:t>Operador Económico Autorizado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Identificação de: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Lacunas para a certificação como Operador de Confiança e Controlado (sistemas, processos, recursos)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Impacto de potencial reavaliação do estatuto de Operador Económico Autorizado – requisitos adicionais conexos com simplificações aduaneiras (reavaliação até 2037)</a:t>
            </a:r>
          </a:p>
          <a:p>
            <a:pPr marL="1657350" lvl="3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  <a:p>
            <a:pPr marL="1195388" lvl="3" indent="-280988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Análise “custo-benefício” do cenário de obtenção do estatuto de Operador de Confiança e Controlado e, se decisão favorável,</a:t>
            </a:r>
          </a:p>
          <a:p>
            <a:pPr marL="914400" lvl="3">
              <a:lnSpc>
                <a:spcPct val="150000"/>
              </a:lnSpc>
            </a:pP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  <a:p>
            <a:pPr marL="1195388" lvl="3" indent="-280988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Definição e planeamento de “roteiro” de diagnóstico, atuação perante as lacunas identificadas e preparação para a candidatura ao estatuto de Operador de Confiança e Autorizado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3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A1A93-6FDB-9C63-215C-34C37E1CED9A}"/>
              </a:ext>
            </a:extLst>
          </p:cNvPr>
          <p:cNvSpPr txBox="1"/>
          <p:nvPr/>
        </p:nvSpPr>
        <p:spPr>
          <a:xfrm>
            <a:off x="6172200" y="1551963"/>
            <a:ext cx="96353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O que devem as empresas </a:t>
            </a: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avaliar e ponderar?</a:t>
            </a:r>
            <a:endParaRPr lang="pt-PT" sz="2800" b="1" u="sng" noProof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5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50B6-CF59-20A3-66DE-166DA40D6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CAD40-3A68-DAED-48F2-7F30835AE287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28605-BDF4-38D5-3244-11A8117C71EB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D84AC6-E7B7-7501-1CC8-85D788BA3652}"/>
              </a:ext>
            </a:extLst>
          </p:cNvPr>
          <p:cNvGrpSpPr/>
          <p:nvPr/>
        </p:nvGrpSpPr>
        <p:grpSpPr>
          <a:xfrm>
            <a:off x="1860105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6E558443-AB28-8353-D525-80E43612BCBD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8FC748-ED2C-968E-5C76-C51D4279C5BC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670E522-4CE2-F1EA-6FF3-3948EE040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03A1B952-D010-2909-66B7-0AA7263551C3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8237458-240B-D4A2-FFF3-88515367F9D0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A4FA6A-03A8-B7D8-2F8D-3CC9954AB6A2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2FBEABB6-D417-C974-490B-7003F945E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838200" y="586583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6EFF32-EBF9-4854-6871-ADAD027A157C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208D7B-08B3-53A5-61A9-BB442C62C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090848"/>
              </p:ext>
            </p:extLst>
          </p:nvPr>
        </p:nvGraphicFramePr>
        <p:xfrm>
          <a:off x="4876801" y="1866900"/>
          <a:ext cx="12033504" cy="745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3AE0B2-BA47-E314-89EE-3632F94E2504}"/>
              </a:ext>
            </a:extLst>
          </p:cNvPr>
          <p:cNvSpPr txBox="1"/>
          <p:nvPr/>
        </p:nvSpPr>
        <p:spPr>
          <a:xfrm>
            <a:off x="11119104" y="8267700"/>
            <a:ext cx="579120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Qual o “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ponto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equilíbrio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”? A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avaliar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por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cada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operador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económico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sendo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certo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que a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vertente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aduaneira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comércio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internacional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será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cada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vez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mais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, um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aliado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potencial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importante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6776854" y="308492"/>
            <a:ext cx="1084133" cy="1261537"/>
            <a:chOff x="0" y="0"/>
            <a:chExt cx="1445511" cy="168204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445511" cy="1682049"/>
              <a:chOff x="0" y="0"/>
              <a:chExt cx="6985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12963"/>
                <a:ext cx="698500" cy="78687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86874">
                    <a:moveTo>
                      <a:pt x="407599" y="20985"/>
                    </a:moveTo>
                    <a:lnTo>
                      <a:pt x="640151" y="156289"/>
                    </a:lnTo>
                    <a:cubicBezTo>
                      <a:pt x="676276" y="177307"/>
                      <a:pt x="698500" y="215949"/>
                      <a:pt x="698500" y="257743"/>
                    </a:cubicBezTo>
                    <a:lnTo>
                      <a:pt x="698500" y="529131"/>
                    </a:lnTo>
                    <a:cubicBezTo>
                      <a:pt x="698500" y="570925"/>
                      <a:pt x="676276" y="609567"/>
                      <a:pt x="640151" y="630585"/>
                    </a:cubicBezTo>
                    <a:lnTo>
                      <a:pt x="407599" y="765889"/>
                    </a:lnTo>
                    <a:cubicBezTo>
                      <a:pt x="371530" y="786874"/>
                      <a:pt x="326970" y="786874"/>
                      <a:pt x="290901" y="765889"/>
                    </a:cubicBezTo>
                    <a:lnTo>
                      <a:pt x="58349" y="630585"/>
                    </a:lnTo>
                    <a:cubicBezTo>
                      <a:pt x="22224" y="609567"/>
                      <a:pt x="0" y="570925"/>
                      <a:pt x="0" y="529131"/>
                    </a:cubicBezTo>
                    <a:lnTo>
                      <a:pt x="0" y="257743"/>
                    </a:lnTo>
                    <a:cubicBezTo>
                      <a:pt x="0" y="215949"/>
                      <a:pt x="22224" y="177307"/>
                      <a:pt x="58349" y="156289"/>
                    </a:cubicBezTo>
                    <a:lnTo>
                      <a:pt x="290901" y="20985"/>
                    </a:lnTo>
                    <a:cubicBezTo>
                      <a:pt x="326970" y="0"/>
                      <a:pt x="371530" y="0"/>
                      <a:pt x="407599" y="209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>
                <a:gradFill>
                  <a:gsLst>
                    <a:gs pos="0">
                      <a:srgbClr val="FFB613">
                        <a:alpha val="100000"/>
                      </a:srgbClr>
                    </a:gs>
                    <a:gs pos="100000">
                      <a:srgbClr val="FFE42F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PT" noProof="0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lang="pt-PT" noProof="0" dirty="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7774" y="276682"/>
              <a:ext cx="969963" cy="1128685"/>
              <a:chOff x="0" y="0"/>
              <a:chExt cx="6985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3512"/>
                <a:ext cx="6985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05775">
                    <a:moveTo>
                      <a:pt x="365060" y="5687"/>
                    </a:moveTo>
                    <a:lnTo>
                      <a:pt x="682690" y="190489"/>
                    </a:lnTo>
                    <a:cubicBezTo>
                      <a:pt x="692478" y="196184"/>
                      <a:pt x="698500" y="206655"/>
                      <a:pt x="698500" y="217979"/>
                    </a:cubicBezTo>
                    <a:lnTo>
                      <a:pt x="698500" y="587797"/>
                    </a:lnTo>
                    <a:cubicBezTo>
                      <a:pt x="698500" y="599121"/>
                      <a:pt x="692478" y="609592"/>
                      <a:pt x="682690" y="615287"/>
                    </a:cubicBezTo>
                    <a:lnTo>
                      <a:pt x="365060" y="800089"/>
                    </a:lnTo>
                    <a:cubicBezTo>
                      <a:pt x="355287" y="805776"/>
                      <a:pt x="343213" y="805776"/>
                      <a:pt x="333440" y="800089"/>
                    </a:cubicBezTo>
                    <a:lnTo>
                      <a:pt x="15810" y="615287"/>
                    </a:lnTo>
                    <a:cubicBezTo>
                      <a:pt x="6022" y="609592"/>
                      <a:pt x="0" y="599121"/>
                      <a:pt x="0" y="587797"/>
                    </a:cubicBezTo>
                    <a:lnTo>
                      <a:pt x="0" y="217979"/>
                    </a:lnTo>
                    <a:cubicBezTo>
                      <a:pt x="0" y="206655"/>
                      <a:pt x="6022" y="196184"/>
                      <a:pt x="15810" y="190489"/>
                    </a:cubicBezTo>
                    <a:lnTo>
                      <a:pt x="333440" y="5687"/>
                    </a:lnTo>
                    <a:cubicBezTo>
                      <a:pt x="343213" y="0"/>
                      <a:pt x="355287" y="0"/>
                      <a:pt x="365060" y="56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PT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lang="pt-PT" noProof="0" dirty="0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0398333" y="3832623"/>
            <a:ext cx="7102478" cy="6454377"/>
          </a:xfrm>
          <a:custGeom>
            <a:avLst/>
            <a:gdLst/>
            <a:ahLst/>
            <a:cxnLst/>
            <a:rect l="l" t="t" r="r" b="b"/>
            <a:pathLst>
              <a:path w="7102478" h="6454377">
                <a:moveTo>
                  <a:pt x="0" y="0"/>
                </a:moveTo>
                <a:lnTo>
                  <a:pt x="7102478" y="0"/>
                </a:lnTo>
                <a:lnTo>
                  <a:pt x="7102478" y="6454377"/>
                </a:lnTo>
                <a:lnTo>
                  <a:pt x="0" y="645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grpSp>
        <p:nvGrpSpPr>
          <p:cNvPr id="17" name="Group 17"/>
          <p:cNvGrpSpPr/>
          <p:nvPr/>
        </p:nvGrpSpPr>
        <p:grpSpPr>
          <a:xfrm>
            <a:off x="9477932" y="3421219"/>
            <a:ext cx="7506561" cy="6450951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10100" y="0"/>
              <a:ext cx="792599" cy="698500"/>
            </a:xfrm>
            <a:custGeom>
              <a:avLst/>
              <a:gdLst/>
              <a:ahLst/>
              <a:cxnLst/>
              <a:rect l="l" t="t" r="r" b="b"/>
              <a:pathLst>
                <a:path w="792599" h="698500">
                  <a:moveTo>
                    <a:pt x="776248" y="394714"/>
                  </a:moveTo>
                  <a:lnTo>
                    <a:pt x="625952" y="653036"/>
                  </a:lnTo>
                  <a:cubicBezTo>
                    <a:pt x="609575" y="681184"/>
                    <a:pt x="579466" y="698500"/>
                    <a:pt x="546901" y="698500"/>
                  </a:cubicBezTo>
                  <a:lnTo>
                    <a:pt x="245699" y="698500"/>
                  </a:lnTo>
                  <a:cubicBezTo>
                    <a:pt x="213134" y="698500"/>
                    <a:pt x="183025" y="681184"/>
                    <a:pt x="166648" y="653036"/>
                  </a:cubicBezTo>
                  <a:lnTo>
                    <a:pt x="16352" y="394714"/>
                  </a:lnTo>
                  <a:cubicBezTo>
                    <a:pt x="0" y="366610"/>
                    <a:pt x="0" y="331890"/>
                    <a:pt x="16352" y="303786"/>
                  </a:cubicBezTo>
                  <a:lnTo>
                    <a:pt x="166648" y="45464"/>
                  </a:lnTo>
                  <a:cubicBezTo>
                    <a:pt x="183025" y="17316"/>
                    <a:pt x="213134" y="0"/>
                    <a:pt x="245699" y="0"/>
                  </a:cubicBezTo>
                  <a:lnTo>
                    <a:pt x="546901" y="0"/>
                  </a:lnTo>
                  <a:cubicBezTo>
                    <a:pt x="579466" y="0"/>
                    <a:pt x="609575" y="17316"/>
                    <a:pt x="625952" y="45464"/>
                  </a:cubicBezTo>
                  <a:lnTo>
                    <a:pt x="776248" y="303786"/>
                  </a:lnTo>
                  <a:cubicBezTo>
                    <a:pt x="792600" y="331890"/>
                    <a:pt x="792600" y="366610"/>
                    <a:pt x="776248" y="3947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PT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PT" noProof="0" dirty="0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059960" y="3832623"/>
            <a:ext cx="6342505" cy="5628143"/>
            <a:chOff x="0" y="0"/>
            <a:chExt cx="4346359" cy="3856825"/>
          </a:xfrm>
        </p:grpSpPr>
        <p:sp>
          <p:nvSpPr>
            <p:cNvPr id="21" name="Freeform 21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3"/>
              <a:stretch>
                <a:fillRect l="-16470" r="-16470"/>
              </a:stretch>
            </a:blipFill>
          </p:spPr>
          <p:txBody>
            <a:bodyPr/>
            <a:lstStyle/>
            <a:p>
              <a:endParaRPr lang="pt-PT" noProof="0"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520751" y="18673"/>
            <a:ext cx="5545092" cy="5039102"/>
          </a:xfrm>
          <a:custGeom>
            <a:avLst/>
            <a:gdLst/>
            <a:ahLst/>
            <a:cxnLst/>
            <a:rect l="l" t="t" r="r" b="b"/>
            <a:pathLst>
              <a:path w="5545092" h="5039102">
                <a:moveTo>
                  <a:pt x="0" y="0"/>
                </a:moveTo>
                <a:lnTo>
                  <a:pt x="5545092" y="0"/>
                </a:lnTo>
                <a:lnTo>
                  <a:pt x="5545092" y="5039102"/>
                </a:lnTo>
                <a:lnTo>
                  <a:pt x="0" y="503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grpSp>
        <p:nvGrpSpPr>
          <p:cNvPr id="23" name="Group 23"/>
          <p:cNvGrpSpPr/>
          <p:nvPr/>
        </p:nvGrpSpPr>
        <p:grpSpPr>
          <a:xfrm>
            <a:off x="12051651" y="560219"/>
            <a:ext cx="5142392" cy="4419243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10407" y="0"/>
              <a:ext cx="791985" cy="698500"/>
            </a:xfrm>
            <a:custGeom>
              <a:avLst/>
              <a:gdLst/>
              <a:ahLst/>
              <a:cxnLst/>
              <a:rect l="l" t="t" r="r" b="b"/>
              <a:pathLst>
                <a:path w="791985" h="698500">
                  <a:moveTo>
                    <a:pt x="775137" y="396096"/>
                  </a:moveTo>
                  <a:lnTo>
                    <a:pt x="626449" y="651654"/>
                  </a:lnTo>
                  <a:cubicBezTo>
                    <a:pt x="609574" y="680657"/>
                    <a:pt x="578550" y="698500"/>
                    <a:pt x="544995" y="698500"/>
                  </a:cubicBezTo>
                  <a:lnTo>
                    <a:pt x="246991" y="698500"/>
                  </a:lnTo>
                  <a:cubicBezTo>
                    <a:pt x="213436" y="698500"/>
                    <a:pt x="182412" y="680657"/>
                    <a:pt x="165537" y="651654"/>
                  </a:cubicBezTo>
                  <a:lnTo>
                    <a:pt x="16849" y="396096"/>
                  </a:lnTo>
                  <a:cubicBezTo>
                    <a:pt x="0" y="367138"/>
                    <a:pt x="0" y="331362"/>
                    <a:pt x="16849" y="302404"/>
                  </a:cubicBezTo>
                  <a:lnTo>
                    <a:pt x="165537" y="46846"/>
                  </a:lnTo>
                  <a:cubicBezTo>
                    <a:pt x="182412" y="17843"/>
                    <a:pt x="213436" y="0"/>
                    <a:pt x="246991" y="0"/>
                  </a:cubicBezTo>
                  <a:lnTo>
                    <a:pt x="544995" y="0"/>
                  </a:lnTo>
                  <a:cubicBezTo>
                    <a:pt x="578550" y="0"/>
                    <a:pt x="609574" y="17843"/>
                    <a:pt x="626449" y="46846"/>
                  </a:cubicBezTo>
                  <a:lnTo>
                    <a:pt x="775137" y="302404"/>
                  </a:lnTo>
                  <a:cubicBezTo>
                    <a:pt x="791986" y="331362"/>
                    <a:pt x="791986" y="367138"/>
                    <a:pt x="775137" y="396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86E2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PT" noProof="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PT" noProof="0" dirty="0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2494123" y="880876"/>
            <a:ext cx="4257448" cy="3777928"/>
            <a:chOff x="0" y="0"/>
            <a:chExt cx="4346359" cy="3856825"/>
          </a:xfrm>
        </p:grpSpPr>
        <p:sp>
          <p:nvSpPr>
            <p:cNvPr id="27" name="Freeform 2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6470" r="-16470"/>
              </a:stretch>
            </a:blipFill>
          </p:spPr>
          <p:txBody>
            <a:bodyPr/>
            <a:lstStyle/>
            <a:p>
              <a:endParaRPr lang="pt-PT" noProof="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AB3B104-5698-053D-FF63-A2055117ABA7}"/>
              </a:ext>
            </a:extLst>
          </p:cNvPr>
          <p:cNvSpPr txBox="1"/>
          <p:nvPr/>
        </p:nvSpPr>
        <p:spPr>
          <a:xfrm>
            <a:off x="928225" y="2679447"/>
            <a:ext cx="6960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noProof="0" dirty="0">
                <a:solidFill>
                  <a:srgbClr val="002060"/>
                </a:solidFill>
              </a:rPr>
              <a:t>OBRIGADA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1F6D1-4B40-B6A1-B847-63DEC895A044}"/>
              </a:ext>
            </a:extLst>
          </p:cNvPr>
          <p:cNvSpPr txBox="1"/>
          <p:nvPr/>
        </p:nvSpPr>
        <p:spPr>
          <a:xfrm>
            <a:off x="927088" y="4518410"/>
            <a:ext cx="69603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Gabriela Sousa</a:t>
            </a:r>
          </a:p>
          <a:p>
            <a:pPr algn="ctr"/>
            <a:endParaRPr lang="en-US" sz="4400" b="1" dirty="0">
              <a:solidFill>
                <a:srgbClr val="002060"/>
              </a:solidFill>
            </a:endParaRPr>
          </a:p>
          <a:p>
            <a:pPr algn="ctr"/>
            <a:r>
              <a:rPr lang="pt-PT" sz="32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www.linkedin.com/in/gabrielalsousa</a:t>
            </a:r>
            <a:endParaRPr lang="pt-PT" sz="3200" b="1" dirty="0">
              <a:solidFill>
                <a:srgbClr val="002060"/>
              </a:solidFill>
            </a:endParaRPr>
          </a:p>
          <a:p>
            <a:pPr algn="ctr"/>
            <a:r>
              <a:rPr lang="pt-PT" sz="3200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https://gabrielasousa.eu</a:t>
            </a:r>
            <a:endParaRPr lang="pt-PT" sz="3200" b="1" dirty="0">
              <a:solidFill>
                <a:srgbClr val="002060"/>
              </a:solidFill>
            </a:endParaRPr>
          </a:p>
          <a:p>
            <a:pPr algn="ctr"/>
            <a:endParaRPr lang="pt-PT" sz="4400" b="1" noProof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3F32AA6-BB78-7C83-8E05-A9AD5C2BD39E}"/>
              </a:ext>
            </a:extLst>
          </p:cNvPr>
          <p:cNvSpPr txBox="1"/>
          <p:nvPr/>
        </p:nvSpPr>
        <p:spPr>
          <a:xfrm>
            <a:off x="765543" y="2308340"/>
            <a:ext cx="16060479" cy="116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200"/>
              </a:spcAft>
            </a:pPr>
            <a:endParaRPr lang="pt-PT" sz="2700" kern="0" noProof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200"/>
              </a:spcAft>
            </a:pPr>
            <a:endParaRPr lang="pt-PT" sz="30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394341-5C34-A8D1-C89F-129A90E23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3852"/>
              </p:ext>
            </p:extLst>
          </p:nvPr>
        </p:nvGraphicFramePr>
        <p:xfrm>
          <a:off x="1345901" y="2651243"/>
          <a:ext cx="15480122" cy="719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E6B13D-04CF-5B51-777E-D8154947F18B}"/>
              </a:ext>
            </a:extLst>
          </p:cNvPr>
          <p:cNvSpPr txBox="1"/>
          <p:nvPr/>
        </p:nvSpPr>
        <p:spPr>
          <a:xfrm>
            <a:off x="2133600" y="7335790"/>
            <a:ext cx="288674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b="1" noProof="0" dirty="0">
                <a:solidFill>
                  <a:srgbClr val="6A6A6A"/>
                </a:solidFill>
              </a:rPr>
              <a:t>Facilitação Comércio Internacional </a:t>
            </a:r>
            <a:r>
              <a:rPr lang="pt-PT" sz="2400" noProof="0" dirty="0">
                <a:solidFill>
                  <a:srgbClr val="6A6A6A"/>
                </a:solidFill>
              </a:rPr>
              <a:t>(</a:t>
            </a:r>
            <a:r>
              <a:rPr lang="pt-PT" sz="2400" noProof="0" dirty="0" err="1">
                <a:solidFill>
                  <a:srgbClr val="6A6A6A"/>
                </a:solidFill>
              </a:rPr>
              <a:t>intra</a:t>
            </a:r>
            <a:r>
              <a:rPr lang="pt-PT" sz="2400" noProof="0" dirty="0">
                <a:solidFill>
                  <a:srgbClr val="6A6A6A"/>
                </a:solidFill>
              </a:rPr>
              <a:t> e </a:t>
            </a:r>
            <a:r>
              <a:rPr lang="pt-PT" sz="2400" noProof="0" dirty="0" err="1">
                <a:solidFill>
                  <a:srgbClr val="6A6A6A"/>
                </a:solidFill>
              </a:rPr>
              <a:t>extra-comunitário</a:t>
            </a:r>
            <a:r>
              <a:rPr lang="pt-PT" sz="2400" noProof="0" dirty="0">
                <a:solidFill>
                  <a:srgbClr val="6A6A6A"/>
                </a:solidFill>
              </a:rPr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F7C065-EEF4-17A3-7A51-3CBD331F5338}"/>
              </a:ext>
            </a:extLst>
          </p:cNvPr>
          <p:cNvCxnSpPr>
            <a:cxnSpLocks/>
          </p:cNvCxnSpPr>
          <p:nvPr/>
        </p:nvCxnSpPr>
        <p:spPr>
          <a:xfrm>
            <a:off x="695319" y="5118125"/>
            <a:ext cx="16665207" cy="0"/>
          </a:xfrm>
          <a:prstGeom prst="line">
            <a:avLst/>
          </a:prstGeom>
          <a:ln w="28575">
            <a:solidFill>
              <a:srgbClr val="F0B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C76CCC-5420-A330-6ED7-95219CCFCEFE}"/>
              </a:ext>
            </a:extLst>
          </p:cNvPr>
          <p:cNvSpPr txBox="1"/>
          <p:nvPr/>
        </p:nvSpPr>
        <p:spPr>
          <a:xfrm>
            <a:off x="695320" y="1741820"/>
            <a:ext cx="331295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Legislação e Standards na UE - Exigência e Complexidade Crescente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AD324-AEF2-C073-BE7F-CDD34A7EF1A9}"/>
              </a:ext>
            </a:extLst>
          </p:cNvPr>
          <p:cNvSpPr txBox="1"/>
          <p:nvPr/>
        </p:nvSpPr>
        <p:spPr>
          <a:xfrm>
            <a:off x="2895600" y="3471222"/>
            <a:ext cx="323776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Significativas Mudanças Geopolíticas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CE9C2-EC53-3B7B-7FA7-5F44B46278F6}"/>
              </a:ext>
            </a:extLst>
          </p:cNvPr>
          <p:cNvSpPr txBox="1"/>
          <p:nvPr/>
        </p:nvSpPr>
        <p:spPr>
          <a:xfrm>
            <a:off x="6361964" y="1762480"/>
            <a:ext cx="293370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Proteção Ambiental e Segurança do Consumidor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C6099-B1BD-E97A-4592-50241C394E5C}"/>
              </a:ext>
            </a:extLst>
          </p:cNvPr>
          <p:cNvSpPr txBox="1"/>
          <p:nvPr/>
        </p:nvSpPr>
        <p:spPr>
          <a:xfrm>
            <a:off x="9076361" y="3485940"/>
            <a:ext cx="293370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Sanções e Proibições 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BE158-AE96-0DD8-DA71-6F43944211CA}"/>
              </a:ext>
            </a:extLst>
          </p:cNvPr>
          <p:cNvSpPr txBox="1"/>
          <p:nvPr/>
        </p:nvSpPr>
        <p:spPr>
          <a:xfrm>
            <a:off x="14426826" y="3693490"/>
            <a:ext cx="29337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E-Commerce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C6B2B6-AFA8-F60D-1D91-3F7511EEEC8B}"/>
              </a:ext>
            </a:extLst>
          </p:cNvPr>
          <p:cNvSpPr txBox="1"/>
          <p:nvPr/>
        </p:nvSpPr>
        <p:spPr>
          <a:xfrm>
            <a:off x="12268200" y="1743344"/>
            <a:ext cx="29337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chemeClr val="bg1">
                    <a:lumMod val="50000"/>
                  </a:schemeClr>
                </a:solidFill>
              </a:rPr>
              <a:t>Concorrência Desleal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C886E-2D6B-FF2A-508F-E46A2319D2E5}"/>
              </a:ext>
            </a:extLst>
          </p:cNvPr>
          <p:cNvSpPr txBox="1"/>
          <p:nvPr/>
        </p:nvSpPr>
        <p:spPr>
          <a:xfrm>
            <a:off x="13939281" y="7357364"/>
            <a:ext cx="300281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b="1" noProof="0" dirty="0">
                <a:solidFill>
                  <a:srgbClr val="6A6A6A"/>
                </a:solidFill>
              </a:rPr>
              <a:t>Facilitação Comércio Internacional </a:t>
            </a:r>
            <a:r>
              <a:rPr lang="pt-PT" sz="2400" noProof="0" dirty="0">
                <a:solidFill>
                  <a:srgbClr val="6A6A6A"/>
                </a:solidFill>
              </a:rPr>
              <a:t>+ Gestão de Risco Aduaneiro (“</a:t>
            </a:r>
            <a:r>
              <a:rPr lang="pt-PT" sz="2400" i="1" noProof="0" dirty="0" err="1">
                <a:solidFill>
                  <a:srgbClr val="6A6A6A"/>
                </a:solidFill>
              </a:rPr>
              <a:t>smarte</a:t>
            </a:r>
            <a:r>
              <a:rPr lang="pt-PT" sz="2400" noProof="0" dirty="0" err="1">
                <a:solidFill>
                  <a:srgbClr val="6A6A6A"/>
                </a:solidFill>
              </a:rPr>
              <a:t>r</a:t>
            </a:r>
            <a:r>
              <a:rPr lang="pt-PT" sz="2400" noProof="0" dirty="0">
                <a:solidFill>
                  <a:srgbClr val="6A6A6A"/>
                </a:solidFill>
              </a:rPr>
              <a:t>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A77A4-913F-A5B4-299A-0E04EE33067D}"/>
              </a:ext>
            </a:extLst>
          </p:cNvPr>
          <p:cNvSpPr txBox="1"/>
          <p:nvPr/>
        </p:nvSpPr>
        <p:spPr>
          <a:xfrm>
            <a:off x="4407673" y="4594583"/>
            <a:ext cx="923009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i="1" noProof="0" dirty="0">
                <a:solidFill>
                  <a:schemeClr val="bg1">
                    <a:lumMod val="50000"/>
                  </a:schemeClr>
                </a:solidFill>
              </a:rPr>
              <a:t>Mundo em Rápida </a:t>
            </a:r>
            <a:r>
              <a:rPr lang="pt-PT" sz="2400" i="1" dirty="0">
                <a:solidFill>
                  <a:schemeClr val="bg1">
                    <a:lumMod val="50000"/>
                  </a:schemeClr>
                </a:solidFill>
              </a:rPr>
              <a:t>(e Complexa) </a:t>
            </a:r>
            <a:r>
              <a:rPr lang="pt-PT" sz="2400" i="1" noProof="0" dirty="0">
                <a:solidFill>
                  <a:schemeClr val="bg1">
                    <a:lumMod val="50000"/>
                  </a:schemeClr>
                </a:solidFill>
              </a:rPr>
              <a:t>Mudança….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C8CF4-AF8E-108C-AD90-EB2566B925B4}"/>
              </a:ext>
            </a:extLst>
          </p:cNvPr>
          <p:cNvSpPr/>
          <p:nvPr/>
        </p:nvSpPr>
        <p:spPr>
          <a:xfrm>
            <a:off x="0" y="0"/>
            <a:ext cx="18288000" cy="952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0DFC4-E44A-5AB3-A0B2-B3AEA86406AD}"/>
              </a:ext>
            </a:extLst>
          </p:cNvPr>
          <p:cNvSpPr txBox="1"/>
          <p:nvPr/>
        </p:nvSpPr>
        <p:spPr>
          <a:xfrm>
            <a:off x="0" y="190500"/>
            <a:ext cx="182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59E47-C258-5F9D-6524-BBC382DDAA20}"/>
              </a:ext>
            </a:extLst>
          </p:cNvPr>
          <p:cNvSpPr txBox="1"/>
          <p:nvPr/>
        </p:nvSpPr>
        <p:spPr>
          <a:xfrm>
            <a:off x="6244429" y="7334266"/>
            <a:ext cx="2886740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2400" noProof="0" dirty="0">
                <a:solidFill>
                  <a:srgbClr val="6A6A6A"/>
                </a:solidFill>
              </a:rPr>
              <a:t>Em vigor desde 1992 (ano de publicação), mas aplicável a partir de 1994 </a:t>
            </a:r>
          </a:p>
        </p:txBody>
      </p:sp>
    </p:spTree>
    <p:extLst>
      <p:ext uri="{BB962C8B-B14F-4D97-AF65-F5344CB8AC3E}">
        <p14:creationId xmlns:p14="http://schemas.microsoft.com/office/powerpoint/2010/main" val="32651634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2EA711DB-A392-9194-5986-D74B85DCC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9372600" y="2927174"/>
            <a:ext cx="6718809" cy="532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0FEACB-569F-9E58-93A4-587E13719FC4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75C33-A6D7-37E8-3AB5-B613A89826E9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FA4980C1-00E6-CC7E-35F7-5A439845DEC7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16DCE-88C6-FE89-E5A2-60C4E66C77E3}"/>
              </a:ext>
            </a:extLst>
          </p:cNvPr>
          <p:cNvGrpSpPr/>
          <p:nvPr/>
        </p:nvGrpSpPr>
        <p:grpSpPr>
          <a:xfrm>
            <a:off x="1219200" y="1050916"/>
            <a:ext cx="1918688" cy="1134910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A94E3C7-630C-BDF2-79B1-A24E391CF91A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BEBF5641-EE5A-658F-DD40-382FA48C1B9D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2023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Reforma Aduaneira da União (Propostas)</a:t>
              </a:r>
            </a:p>
          </p:txBody>
        </p:sp>
      </p:grpSp>
      <p:grpSp>
        <p:nvGrpSpPr>
          <p:cNvPr id="5" name="Agrupar 5">
            <a:extLst>
              <a:ext uri="{FF2B5EF4-FFF2-40B4-BE49-F238E27FC236}">
                <a16:creationId xmlns:a16="http://schemas.microsoft.com/office/drawing/2014/main" id="{844F6575-1384-91AA-4F81-5684C6612B6D}"/>
              </a:ext>
            </a:extLst>
          </p:cNvPr>
          <p:cNvGrpSpPr/>
          <p:nvPr/>
        </p:nvGrpSpPr>
        <p:grpSpPr>
          <a:xfrm>
            <a:off x="1981200" y="2927174"/>
            <a:ext cx="5856690" cy="6102526"/>
            <a:chOff x="1028703" y="1460088"/>
            <a:chExt cx="4626688" cy="51090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F2F11E-364A-CED2-5352-DE9298CDFFA7}"/>
                </a:ext>
              </a:extLst>
            </p:cNvPr>
            <p:cNvSpPr/>
            <p:nvPr/>
          </p:nvSpPr>
          <p:spPr>
            <a:xfrm>
              <a:off x="1028703" y="2183988"/>
              <a:ext cx="3514725" cy="3497580"/>
            </a:xfrm>
            <a:prstGeom prst="ellipse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BD3B9-86EF-C56E-5664-48374B3B0245}"/>
                </a:ext>
              </a:extLst>
            </p:cNvPr>
            <p:cNvSpPr txBox="1"/>
            <p:nvPr/>
          </p:nvSpPr>
          <p:spPr>
            <a:xfrm>
              <a:off x="1595997" y="2856656"/>
              <a:ext cx="2209800" cy="168608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6000" noProof="0" dirty="0">
                  <a:solidFill>
                    <a:schemeClr val="bg1"/>
                  </a:solidFill>
                </a:rPr>
                <a:t>Três Pilares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870B11-2A05-00F3-FCD5-D9C672C8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38527" y="1460088"/>
              <a:ext cx="1664416" cy="1664415"/>
            </a:xfrm>
            <a:custGeom>
              <a:avLst/>
              <a:gdLst>
                <a:gd name="connsiteX0" fmla="*/ 885825 w 1771651"/>
                <a:gd name="connsiteY0" fmla="*/ 0 h 1771650"/>
                <a:gd name="connsiteX1" fmla="*/ 1771651 w 1771651"/>
                <a:gd name="connsiteY1" fmla="*/ 885825 h 1771650"/>
                <a:gd name="connsiteX2" fmla="*/ 885825 w 1771651"/>
                <a:gd name="connsiteY2" fmla="*/ 1771650 h 1771650"/>
                <a:gd name="connsiteX3" fmla="*/ 0 w 1771651"/>
                <a:gd name="connsiteY3" fmla="*/ 885825 h 1771650"/>
                <a:gd name="connsiteX4" fmla="*/ 885825 w 1771651"/>
                <a:gd name="connsiteY4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1" h="1771650">
                  <a:moveTo>
                    <a:pt x="885825" y="0"/>
                  </a:moveTo>
                  <a:cubicBezTo>
                    <a:pt x="1375054" y="0"/>
                    <a:pt x="1771651" y="396597"/>
                    <a:pt x="1771651" y="885825"/>
                  </a:cubicBezTo>
                  <a:cubicBezTo>
                    <a:pt x="1771651" y="1375054"/>
                    <a:pt x="1375054" y="1771650"/>
                    <a:pt x="885825" y="1771650"/>
                  </a:cubicBezTo>
                  <a:cubicBezTo>
                    <a:pt x="396597" y="1771650"/>
                    <a:pt x="0" y="1375054"/>
                    <a:pt x="0" y="885825"/>
                  </a:cubicBezTo>
                  <a:cubicBezTo>
                    <a:pt x="0" y="396597"/>
                    <a:pt x="396597" y="0"/>
                    <a:pt x="885825" y="0"/>
                  </a:cubicBezTo>
                  <a:close/>
                </a:path>
              </a:pathLst>
            </a:custGeom>
          </p:spPr>
        </p:pic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868F055B-1027-2B0A-9D13-06A36FA3B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0975" y="3159215"/>
              <a:ext cx="1664416" cy="1664415"/>
            </a:xfrm>
            <a:custGeom>
              <a:avLst/>
              <a:gdLst>
                <a:gd name="connsiteX0" fmla="*/ 885825 w 1771651"/>
                <a:gd name="connsiteY0" fmla="*/ 0 h 1771650"/>
                <a:gd name="connsiteX1" fmla="*/ 1771651 w 1771651"/>
                <a:gd name="connsiteY1" fmla="*/ 885825 h 1771650"/>
                <a:gd name="connsiteX2" fmla="*/ 885825 w 1771651"/>
                <a:gd name="connsiteY2" fmla="*/ 1771650 h 1771650"/>
                <a:gd name="connsiteX3" fmla="*/ 0 w 1771651"/>
                <a:gd name="connsiteY3" fmla="*/ 885825 h 1771650"/>
                <a:gd name="connsiteX4" fmla="*/ 885825 w 1771651"/>
                <a:gd name="connsiteY4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1" h="1771650">
                  <a:moveTo>
                    <a:pt x="885825" y="0"/>
                  </a:moveTo>
                  <a:cubicBezTo>
                    <a:pt x="1375054" y="0"/>
                    <a:pt x="1771651" y="396597"/>
                    <a:pt x="1771651" y="885825"/>
                  </a:cubicBezTo>
                  <a:cubicBezTo>
                    <a:pt x="1771651" y="1375054"/>
                    <a:pt x="1375054" y="1771650"/>
                    <a:pt x="885825" y="1771650"/>
                  </a:cubicBezTo>
                  <a:cubicBezTo>
                    <a:pt x="396597" y="1771650"/>
                    <a:pt x="0" y="1375054"/>
                    <a:pt x="0" y="885825"/>
                  </a:cubicBezTo>
                  <a:cubicBezTo>
                    <a:pt x="0" y="396597"/>
                    <a:pt x="396597" y="0"/>
                    <a:pt x="885825" y="0"/>
                  </a:cubicBezTo>
                  <a:close/>
                </a:path>
              </a:pathLst>
            </a:custGeom>
          </p:spPr>
        </p:pic>
        <p:pic>
          <p:nvPicPr>
            <p:cNvPr id="10" name="Picture 30">
              <a:extLst>
                <a:ext uri="{FF2B5EF4-FFF2-40B4-BE49-F238E27FC236}">
                  <a16:creationId xmlns:a16="http://schemas.microsoft.com/office/drawing/2014/main" id="{58365FB0-7AD1-4A85-A937-0E4D736ED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38527" y="4904685"/>
              <a:ext cx="1664416" cy="1664415"/>
            </a:xfrm>
            <a:custGeom>
              <a:avLst/>
              <a:gdLst>
                <a:gd name="connsiteX0" fmla="*/ 885825 w 1771651"/>
                <a:gd name="connsiteY0" fmla="*/ 0 h 1771650"/>
                <a:gd name="connsiteX1" fmla="*/ 1771651 w 1771651"/>
                <a:gd name="connsiteY1" fmla="*/ 885825 h 1771650"/>
                <a:gd name="connsiteX2" fmla="*/ 885825 w 1771651"/>
                <a:gd name="connsiteY2" fmla="*/ 1771650 h 1771650"/>
                <a:gd name="connsiteX3" fmla="*/ 0 w 1771651"/>
                <a:gd name="connsiteY3" fmla="*/ 885825 h 1771650"/>
                <a:gd name="connsiteX4" fmla="*/ 885825 w 1771651"/>
                <a:gd name="connsiteY4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1" h="1771650">
                  <a:moveTo>
                    <a:pt x="885825" y="0"/>
                  </a:moveTo>
                  <a:cubicBezTo>
                    <a:pt x="1375054" y="0"/>
                    <a:pt x="1771651" y="396597"/>
                    <a:pt x="1771651" y="885825"/>
                  </a:cubicBezTo>
                  <a:cubicBezTo>
                    <a:pt x="1771651" y="1375054"/>
                    <a:pt x="1375054" y="1771650"/>
                    <a:pt x="885825" y="1771650"/>
                  </a:cubicBezTo>
                  <a:cubicBezTo>
                    <a:pt x="396597" y="1771650"/>
                    <a:pt x="0" y="1375054"/>
                    <a:pt x="0" y="885825"/>
                  </a:cubicBezTo>
                  <a:cubicBezTo>
                    <a:pt x="0" y="396597"/>
                    <a:pt x="396597" y="0"/>
                    <a:pt x="885825" y="0"/>
                  </a:cubicBezTo>
                  <a:close/>
                </a:path>
              </a:pathLst>
            </a:custGeom>
          </p:spPr>
        </p:pic>
        <p:sp>
          <p:nvSpPr>
            <p:cNvPr id="11" name="CaixaDeTexto 2">
              <a:extLst>
                <a:ext uri="{FF2B5EF4-FFF2-40B4-BE49-F238E27FC236}">
                  <a16:creationId xmlns:a16="http://schemas.microsoft.com/office/drawing/2014/main" id="{AA88141B-1828-A856-94E0-EB4E919FEAE6}"/>
                </a:ext>
              </a:extLst>
            </p:cNvPr>
            <p:cNvSpPr txBox="1"/>
            <p:nvPr/>
          </p:nvSpPr>
          <p:spPr>
            <a:xfrm>
              <a:off x="3621805" y="1501597"/>
              <a:ext cx="1396388" cy="149448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200" noProof="0" dirty="0">
                  <a:solidFill>
                    <a:schemeClr val="bg2">
                      <a:lumMod val="10000"/>
                    </a:schemeClr>
                  </a:solidFill>
                </a:rPr>
                <a:t>Nova </a:t>
              </a:r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Parceria</a:t>
              </a:r>
              <a:r>
                <a:rPr lang="pt-PT" sz="2200" noProof="0" dirty="0">
                  <a:solidFill>
                    <a:schemeClr val="bg2">
                      <a:lumMod val="10000"/>
                    </a:schemeClr>
                  </a:solidFill>
                </a:rPr>
                <a:t> com os</a:t>
              </a:r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 Operadores Económicos</a:t>
              </a:r>
            </a:p>
          </p:txBody>
        </p:sp>
        <p:sp>
          <p:nvSpPr>
            <p:cNvPr id="12" name="CaixaDeTexto 35">
              <a:extLst>
                <a:ext uri="{FF2B5EF4-FFF2-40B4-BE49-F238E27FC236}">
                  <a16:creationId xmlns:a16="http://schemas.microsoft.com/office/drawing/2014/main" id="{58270B04-E4BD-2E3D-627A-5FFDBDD18FA9}"/>
                </a:ext>
              </a:extLst>
            </p:cNvPr>
            <p:cNvSpPr txBox="1"/>
            <p:nvPr/>
          </p:nvSpPr>
          <p:spPr>
            <a:xfrm>
              <a:off x="4055064" y="3229229"/>
              <a:ext cx="1578764" cy="149448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Controlos Aduaneiros</a:t>
              </a:r>
            </a:p>
            <a:p>
              <a:pPr algn="ctr"/>
              <a:r>
                <a:rPr lang="pt-PT" sz="2200" noProof="0" dirty="0">
                  <a:solidFill>
                    <a:schemeClr val="bg2">
                      <a:lumMod val="10000"/>
                    </a:schemeClr>
                  </a:solidFill>
                </a:rPr>
                <a:t>Abordagem mais </a:t>
              </a:r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Inteligente</a:t>
              </a:r>
            </a:p>
          </p:txBody>
        </p:sp>
        <p:sp>
          <p:nvSpPr>
            <p:cNvPr id="13" name="CaixaDeTexto 36">
              <a:extLst>
                <a:ext uri="{FF2B5EF4-FFF2-40B4-BE49-F238E27FC236}">
                  <a16:creationId xmlns:a16="http://schemas.microsoft.com/office/drawing/2014/main" id="{820605F4-9980-9FDA-2935-9A8E0C78A09E}"/>
                </a:ext>
              </a:extLst>
            </p:cNvPr>
            <p:cNvSpPr txBox="1"/>
            <p:nvPr/>
          </p:nvSpPr>
          <p:spPr>
            <a:xfrm>
              <a:off x="3467953" y="5045929"/>
              <a:ext cx="1664415" cy="121104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Comércio Eletrónico</a:t>
              </a:r>
            </a:p>
            <a:p>
              <a:pPr algn="ctr"/>
              <a:r>
                <a:rPr lang="pt-PT" sz="2200" noProof="0" dirty="0">
                  <a:solidFill>
                    <a:schemeClr val="bg2">
                      <a:lumMod val="10000"/>
                    </a:schemeClr>
                  </a:solidFill>
                </a:rPr>
                <a:t>Abordagem </a:t>
              </a:r>
              <a:r>
                <a:rPr lang="pt-PT" sz="2200" b="1" noProof="0" dirty="0">
                  <a:solidFill>
                    <a:schemeClr val="bg2">
                      <a:lumMod val="10000"/>
                    </a:schemeClr>
                  </a:solidFill>
                </a:rPr>
                <a:t>Modernizada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41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AA4D-810D-E416-A5E0-0F5ADAB8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A982B5-7E74-464C-FDFE-922DD8943B54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6CAAD96-4E61-429C-D477-F2B374DAD5AF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F99BF8-2EE1-6A79-961B-47D61D984405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444849-97E6-6653-BD3A-0DF5D9E69D86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3AD2AD0C-802B-FB72-26EB-6B7E8C7C2207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3D76F5-C0A3-0670-5668-3A6CC2A0161F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329E80-0DC5-43E2-CE0C-AA451549F2DF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B456B112-7FE7-F07F-E5A0-F8F02E0F1B03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2004A3F-7504-BBFD-3345-305FA88760B0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CC9D243-4258-D2D7-17C0-E65D98D84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AB54A320-28F7-C2A7-B6DE-16D10BC4E52A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A4B44-8944-C90E-E845-3D84F48DDF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7CF6C8-5545-B12C-51CD-F07B7175F724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5015C2-0C3C-A0CD-9CC1-C7A6EDC36E50}"/>
              </a:ext>
            </a:extLst>
          </p:cNvPr>
          <p:cNvGrpSpPr/>
          <p:nvPr/>
        </p:nvGrpSpPr>
        <p:grpSpPr>
          <a:xfrm>
            <a:off x="6376905" y="1698848"/>
            <a:ext cx="10666207" cy="8392718"/>
            <a:chOff x="1393269" y="4901928"/>
            <a:chExt cx="3021115" cy="49381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01E10E-2960-110C-0FA7-1BA7415CB4BC}"/>
                </a:ext>
              </a:extLst>
            </p:cNvPr>
            <p:cNvSpPr txBox="1"/>
            <p:nvPr/>
          </p:nvSpPr>
          <p:spPr>
            <a:xfrm>
              <a:off x="1480684" y="5790963"/>
              <a:ext cx="2933700" cy="404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pt-PT" sz="2400" noProof="0" dirty="0">
                  <a:solidFill>
                    <a:schemeClr val="bg2">
                      <a:lumMod val="10000"/>
                    </a:schemeClr>
                  </a:solidFill>
                </a:rPr>
                <a:t>Discriminação positiva de operadores económicos qualificados como “</a:t>
              </a:r>
              <a:r>
                <a:rPr lang="pt-PT" sz="2400" b="1" i="1" noProof="0" dirty="0">
                  <a:solidFill>
                    <a:schemeClr val="bg2">
                      <a:lumMod val="10000"/>
                    </a:schemeClr>
                  </a:solidFill>
                </a:rPr>
                <a:t>confiáveis e transparentes</a:t>
              </a:r>
              <a:r>
                <a:rPr lang="pt-PT" sz="2400" noProof="0" dirty="0">
                  <a:solidFill>
                    <a:schemeClr val="bg2">
                      <a:lumMod val="10000"/>
                    </a:schemeClr>
                  </a:solidFill>
                </a:rPr>
                <a:t>” – aqueles que:</a:t>
              </a:r>
            </a:p>
            <a:p>
              <a:pPr marL="628650" lvl="1" indent="-171450">
                <a:lnSpc>
                  <a:spcPct val="150000"/>
                </a:lnSpc>
                <a:buFontTx/>
                <a:buChar char="-"/>
              </a:pPr>
              <a:r>
                <a:rPr lang="pt-PT" sz="2400" noProof="0" dirty="0">
                  <a:solidFill>
                    <a:schemeClr val="bg2">
                      <a:lumMod val="10000"/>
                    </a:schemeClr>
                  </a:solidFill>
                </a:rPr>
                <a:t> Garantirem às autoridades aduaneiras acesso, em tempo real, aos registos de conformidade e de circulação de bens </a:t>
              </a:r>
            </a:p>
            <a:p>
              <a:pPr marL="628650" lvl="1" indent="-171450">
                <a:lnSpc>
                  <a:spcPct val="150000"/>
                </a:lnSpc>
                <a:buFontTx/>
                <a:buChar char="-"/>
              </a:pPr>
              <a:endParaRPr lang="pt-PT" sz="2400" noProof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628650" lvl="1" indent="-171450">
                <a:lnSpc>
                  <a:spcPct val="150000"/>
                </a:lnSpc>
                <a:buFontTx/>
                <a:buChar char="-"/>
              </a:pPr>
              <a:r>
                <a:rPr lang="pt-PT" sz="2400" noProof="0" dirty="0">
                  <a:solidFill>
                    <a:schemeClr val="bg2">
                      <a:lumMod val="10000"/>
                    </a:schemeClr>
                  </a:solidFill>
                </a:rPr>
                <a:t>Disponham de sistemas e processos de controlo interno robustos e confiáveis 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endParaRPr lang="pt-PT" sz="2400" noProof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pt-PT" sz="2400" noProof="0" dirty="0">
                  <a:solidFill>
                    <a:schemeClr val="bg2">
                      <a:lumMod val="10000"/>
                    </a:schemeClr>
                  </a:solidFill>
                </a:rPr>
                <a:t>Desafio de aplicabilidade a todos os operadores “confiáveis e que atuam em conformidade”, designadamente as pequenas e médias empresas (mais de 95% das empresas na União Europeia…)</a:t>
              </a:r>
            </a:p>
            <a:p>
              <a:pPr>
                <a:lnSpc>
                  <a:spcPct val="150000"/>
                </a:lnSpc>
              </a:pPr>
              <a:endParaRPr lang="pt-PT" sz="1600" noProof="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endParaRPr>
            </a:p>
            <a:p>
              <a:pPr>
                <a:lnSpc>
                  <a:spcPct val="150000"/>
                </a:lnSpc>
              </a:pPr>
              <a:endParaRPr lang="pt-PT" sz="1600" noProof="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8CCFB7-9238-B8D1-91E8-CC60394EF5AB}"/>
                </a:ext>
              </a:extLst>
            </p:cNvPr>
            <p:cNvSpPr txBox="1"/>
            <p:nvPr/>
          </p:nvSpPr>
          <p:spPr>
            <a:xfrm>
              <a:off x="1393269" y="4901928"/>
              <a:ext cx="2933700" cy="179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PT" sz="2800" b="1" u="sng" noProof="0" dirty="0">
                  <a:solidFill>
                    <a:schemeClr val="bg2">
                      <a:lumMod val="10000"/>
                    </a:schemeClr>
                  </a:solidFill>
                </a:rPr>
                <a:t>Novo Patamar de Parceria entre Operadores Económicos e Autoridades Aduaneiras</a:t>
              </a:r>
            </a:p>
            <a:p>
              <a:pPr algn="ctr">
                <a:lnSpc>
                  <a:spcPct val="150000"/>
                </a:lnSpc>
              </a:pPr>
              <a:endParaRPr lang="pt-PT" sz="2800" b="1" u="sng" noProof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pt-PT" sz="2800" b="1" u="sng" noProof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pt-PT" b="1" u="sng" noProof="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43DC8455-3D1E-1E74-2C48-02A135A37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4B6BFE-1085-E2AC-FBC0-B597801040E7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</p:spTree>
    <p:extLst>
      <p:ext uri="{BB962C8B-B14F-4D97-AF65-F5344CB8AC3E}">
        <p14:creationId xmlns:p14="http://schemas.microsoft.com/office/powerpoint/2010/main" val="252806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AAAE3-2950-6E4C-D1AF-A0CABA85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5A6DB-3CCD-19E5-7673-812E9D645FC2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F9E838D4-E9F1-F281-B1A9-552DEB4B36B6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CCF7E-9F23-FB94-D1A9-F1F5D9663341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46D480-4C4D-0781-1962-5A4BABF3187A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D48462F7-3C5D-A2B1-E347-5206EB70B5BE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3619B94-9425-B875-8635-3E94FAD8A35E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D3D611-E2F0-73D5-2C54-CEDBAC30BB7A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79BCDF71-5BFE-9E11-9FFF-D4E35276151C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DB88EE5-0900-1E77-CCEC-F4C333EA2304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E6BEFE4-2250-9827-2A25-D87E59818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7459B58E-1177-F36A-6677-88CEA7F385B6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611E78-F7A7-CAB5-442D-B34DAAA9363A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847CE0-188B-C214-7859-2FA6193D5B13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114FC297-B58F-AFEB-0350-523D7817A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913095-D30D-0246-4C3B-62A78C4213DF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E5CEC-C62D-776C-7798-47BB9BED1772}"/>
              </a:ext>
            </a:extLst>
          </p:cNvPr>
          <p:cNvSpPr txBox="1"/>
          <p:nvPr/>
        </p:nvSpPr>
        <p:spPr>
          <a:xfrm>
            <a:off x="6544521" y="2328563"/>
            <a:ext cx="11057679" cy="705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Progressiva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mudança de paradigma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De um sistema baseado em declarações aduaneiras (“remessa”) para um sistema baseado em dados (“cadeia de abastecimento”):</a:t>
            </a: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>
              <a:lnSpc>
                <a:spcPct val="150000"/>
              </a:lnSpc>
              <a:tabLst>
                <a:tab pos="736600" algn="l"/>
              </a:tabLst>
            </a:pP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Plataforma de Dados Aduaneiros da UE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: de utilização voluntária pelos operadores económicos a partir de 2032 (março) e previsão de utilização obrigatória a partir de 2038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De um contexto de autorização de saída pelas autoridades aduaneiras para um sistema de autorização de saída pelos operadores económicos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Redução de burocracia e formalidades com impacto em tempo de desembaraço aduaneiro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03275-D1C5-637B-E4C1-6187121FC31D}"/>
              </a:ext>
            </a:extLst>
          </p:cNvPr>
          <p:cNvSpPr txBox="1"/>
          <p:nvPr/>
        </p:nvSpPr>
        <p:spPr>
          <a:xfrm>
            <a:off x="6934200" y="1801968"/>
            <a:ext cx="933919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O que será</a:t>
            </a: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 (potencialmente) melhor para as empresas?</a:t>
            </a:r>
          </a:p>
        </p:txBody>
      </p:sp>
    </p:spTree>
    <p:extLst>
      <p:ext uri="{BB962C8B-B14F-4D97-AF65-F5344CB8AC3E}">
        <p14:creationId xmlns:p14="http://schemas.microsoft.com/office/powerpoint/2010/main" val="45716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C262-7051-9B20-E652-F691D79E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47904-E8C0-589D-83FB-77F436BB08E0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E3DAF9AA-8A48-1367-D9A0-CE05B92EAAC3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240EE8-D900-EA55-233F-AFD87C752219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8C7F38A-E142-9773-B4DE-F6FAD8DF7F3D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F7C00E1A-F0E6-94FC-DB1C-8CB4F8889F77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49EF9F-BBCC-C440-1726-042B5ECB3E1C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AFF8F-AEB8-FE54-26FE-876274530DA2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80B33FDF-500D-1343-B758-7554C6E910BB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3B53D49-18E9-83E2-C326-B65AF87EF359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E9356F8-83B4-D073-1CA9-76D2D2E33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6BDE349F-5C5D-5AC1-0BD6-2EF64BAC1EE4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50969E1-D1AB-72CA-2FF8-F283DDB3DA06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E1D8D1-ED00-7A61-5FB8-A99C42A4492B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C80A9A7A-AA0C-61CC-F285-9753B9376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79A0F6-7426-9527-3EBC-E604C86B0EE7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AF141-BB8A-683B-F614-8F7DFD38C4B9}"/>
              </a:ext>
            </a:extLst>
          </p:cNvPr>
          <p:cNvSpPr txBox="1"/>
          <p:nvPr/>
        </p:nvSpPr>
        <p:spPr>
          <a:xfrm>
            <a:off x="6123986" y="2478757"/>
            <a:ext cx="11221627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Estatuto de “confiança e controlo” 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(“</a:t>
            </a:r>
            <a:r>
              <a:rPr lang="pt-PT" sz="2400" b="1" i="1" noProof="0" dirty="0">
                <a:solidFill>
                  <a:schemeClr val="bg2">
                    <a:lumMod val="10000"/>
                  </a:schemeClr>
                </a:solidFill>
              </a:rPr>
              <a:t>Trust </a:t>
            </a:r>
            <a:r>
              <a:rPr lang="pt-PT" sz="2400" b="1" i="1" noProof="0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pt-PT" sz="2400" b="1" i="1" noProof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2400" b="1" i="1" noProof="0" dirty="0" err="1">
                <a:solidFill>
                  <a:schemeClr val="bg2">
                    <a:lumMod val="10000"/>
                  </a:schemeClr>
                </a:solidFill>
              </a:rPr>
              <a:t>Check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”) potenciará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privilégios adicionais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Possibilidade de “autorização própria de saída” dos bens (“em nome da alfândega”), sem intervenção ativa das autoridades aduaneiras </a:t>
            </a:r>
          </a:p>
          <a:p>
            <a:pPr lvl="1">
              <a:lnSpc>
                <a:spcPct val="150000"/>
              </a:lnSpc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Diferimento do pagamento da dívida aduaneira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Substituição do regime de trânsito da União por fiscalização aduaneira</a:t>
            </a:r>
          </a:p>
          <a:p>
            <a:pPr lvl="1">
              <a:lnSpc>
                <a:spcPct val="150000"/>
              </a:lnSpc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Cumprimento das obrigações aduaneiras perante as autoridades aduaneiras do Estado-Membro de estabelecimento – condição de autorização de utilização do sistema de desalfandegamento centralizado</a:t>
            </a: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3B579-CC6A-7068-3049-2541ED39C274}"/>
              </a:ext>
            </a:extLst>
          </p:cNvPr>
          <p:cNvSpPr txBox="1"/>
          <p:nvPr/>
        </p:nvSpPr>
        <p:spPr>
          <a:xfrm>
            <a:off x="6934200" y="1806906"/>
            <a:ext cx="933919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O que será</a:t>
            </a: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 (potencialmente) melhor para as empresas?</a:t>
            </a:r>
          </a:p>
        </p:txBody>
      </p:sp>
    </p:spTree>
    <p:extLst>
      <p:ext uri="{BB962C8B-B14F-4D97-AF65-F5344CB8AC3E}">
        <p14:creationId xmlns:p14="http://schemas.microsoft.com/office/powerpoint/2010/main" val="175970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A913-FA5C-FC49-B798-4FAA8066D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60BCB-AED3-7E89-EC44-E25B9E94760C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2C9DBD3D-539C-DC7E-169F-4D8D2671E09B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4EC03A-0830-0793-FE9A-3337AB3BE929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62E871B-2132-13D8-D31D-0B7C044DFD85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2B42D9F0-F28E-E9C7-3430-B5F4079EF097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B431C7-B82E-CBA7-9FB4-1EEAFE4FA3A5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92E01-77E4-E163-F62E-37758957C7FA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4DEDDEBC-EEE1-AA2A-C9D3-95D3F9348A5E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4F13F89-EBB4-4122-74FA-4FCB7C42399C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7D1F085-8F6D-9858-9CE1-0CE7C09D8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3BD0BCA4-72EE-6161-0112-610BF90362C0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B4DA5F-4564-575B-E4D1-26E43C4DCED2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6A16A-FF83-B9CA-46A7-674F6F6F61F2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741CF5B9-2741-EC35-9197-713313351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7CC23E5-0EDC-F2AB-3A0B-12167CCB03DE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2A9C8-2DDC-0CA7-33CA-2CAF448BCDA0}"/>
              </a:ext>
            </a:extLst>
          </p:cNvPr>
          <p:cNvSpPr txBox="1"/>
          <p:nvPr/>
        </p:nvSpPr>
        <p:spPr>
          <a:xfrm>
            <a:off x="5728490" y="2286746"/>
            <a:ext cx="12037658" cy="705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“Hoje” a decisão de obtenção da certificação de Operador Económico Autorizado depende (mais) de uma avaliação “custo-benefício” e adesão “voluntária” pelas empresas</a:t>
            </a: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Os benefícios de facilitação 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de comércio internacional e conexos com simplificações aduaneiras autorizadas a </a:t>
            </a:r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Operadores Económicos Autorizados 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não têm vindo a ser unanimemente percecionados pelas empresas, particularmente as pequenas e médias, como justificando o esforço e custos associados à obtenção (e manutenção) do estatuto 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As perdas de competitividade e de facilitação de operador económico que decida não obter o estatuto de “</a:t>
            </a:r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Operador de Confiança e Controlado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” perspetivam-se como  potencialmente maiores (quando comparadas com o cenário de não obtenção do estatuto de Operador Económico Autorizado)</a:t>
            </a: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9A467-6199-20F1-1159-C76486891B26}"/>
              </a:ext>
            </a:extLst>
          </p:cNvPr>
          <p:cNvSpPr txBox="1"/>
          <p:nvPr/>
        </p:nvSpPr>
        <p:spPr>
          <a:xfrm>
            <a:off x="6917140" y="1760151"/>
            <a:ext cx="96353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Qual será o “preço </a:t>
            </a:r>
            <a:r>
              <a:rPr lang="pt-PT" sz="2800" b="1" u="sng" noProof="0" dirty="0" err="1">
                <a:solidFill>
                  <a:schemeClr val="bg2">
                    <a:lumMod val="10000"/>
                  </a:schemeClr>
                </a:solidFill>
              </a:rPr>
              <a:t>potencial”para</a:t>
            </a: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 os operadores económicos?</a:t>
            </a:r>
          </a:p>
        </p:txBody>
      </p:sp>
    </p:spTree>
    <p:extLst>
      <p:ext uri="{BB962C8B-B14F-4D97-AF65-F5344CB8AC3E}">
        <p14:creationId xmlns:p14="http://schemas.microsoft.com/office/powerpoint/2010/main" val="153855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3241-4D6D-A3A8-714F-BCE40318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CB17E-1A00-E24C-4D7C-EB5039DF9E35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24E71A-2D93-15B9-3AA7-4BF7599AB0C3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2F602-495B-C6BB-D8C2-994653B3BF6C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2CCBF4A-2FAB-C215-8527-6818992C8B2F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78D5ABA9-7254-BECB-B667-54835E6E1DE7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0EC0FE-BEC8-A6BF-D6DD-94E71A7E568F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F5077-B2A0-AA2E-AA9C-643ED8A0940A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EA968FB4-4408-0D7C-8CBB-C919DB114B59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6EE9F0C-3AAA-5517-BE68-6A3DE3ACCB33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04F9804-049C-122D-E7D5-CD04EC7E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00471CC7-3192-8883-137F-B0123E94360F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FD5B94A-0884-81F4-1D04-462CD649F3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CC1FC7-FE37-832A-D599-B6BC920F697B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C7CDDD6F-7F4B-AF5A-386B-32CC66CA0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456F14B-545C-0138-DA8B-CC3DADA4EC90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5644C-1C40-813C-9748-829C73637BB4}"/>
              </a:ext>
            </a:extLst>
          </p:cNvPr>
          <p:cNvSpPr txBox="1"/>
          <p:nvPr/>
        </p:nvSpPr>
        <p:spPr>
          <a:xfrm>
            <a:off x="5686211" y="2311735"/>
            <a:ext cx="11826511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Critérios e condições para atribuição do estatuto de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Operador de Confiança e Controlado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baseiam-se nos aplicáveis ao estatuto de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Operador Económico Autorizado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t-PT" sz="2400" u="sng" noProof="0" dirty="0">
                <a:solidFill>
                  <a:schemeClr val="bg2">
                    <a:lumMod val="10000"/>
                  </a:schemeClr>
                </a:solidFill>
              </a:rPr>
              <a:t>MAS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 vão além desses critérios: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IT/sistemas e interfaces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Procedimentos internos de controlo aduaneiro</a:t>
            </a:r>
          </a:p>
          <a:p>
            <a:pPr lvl="2">
              <a:lnSpc>
                <a:spcPct val="150000"/>
              </a:lnSpc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Necessidade de recursos materiais e humanos (qualificados)</a:t>
            </a:r>
          </a:p>
          <a:p>
            <a:pPr lvl="2">
              <a:lnSpc>
                <a:spcPct val="150000"/>
              </a:lnSpc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9300" lvl="2" indent="-2841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Empresas com o estatuto de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Operador Económico Autorizado 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não garantem, por si só, a observância dos requisitos (adicionais) para a habilitação como </a:t>
            </a:r>
            <a:r>
              <a:rPr lang="pt-PT" sz="2400" b="1" noProof="0" dirty="0">
                <a:solidFill>
                  <a:schemeClr val="bg2">
                    <a:lumMod val="10000"/>
                  </a:schemeClr>
                </a:solidFill>
              </a:rPr>
              <a:t>Operador de Confiança e Controlado</a:t>
            </a:r>
            <a:r>
              <a:rPr lang="pt-PT" sz="2400" noProof="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00FA8-62AB-2291-CF4A-DDE715000870}"/>
              </a:ext>
            </a:extLst>
          </p:cNvPr>
          <p:cNvSpPr txBox="1"/>
          <p:nvPr/>
        </p:nvSpPr>
        <p:spPr>
          <a:xfrm>
            <a:off x="6629400" y="1639884"/>
            <a:ext cx="96353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O que devem as empresas </a:t>
            </a: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avaliar e ponderar?</a:t>
            </a:r>
            <a:endParaRPr lang="pt-PT" sz="2800" b="1" u="sng" noProof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4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A519D-F23A-01C2-9E15-8193C503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6A2427-57C4-819E-9138-B9F6EEF03A44}"/>
              </a:ext>
            </a:extLst>
          </p:cNvPr>
          <p:cNvSpPr/>
          <p:nvPr/>
        </p:nvSpPr>
        <p:spPr>
          <a:xfrm>
            <a:off x="11125200" y="12700"/>
            <a:ext cx="7162800" cy="139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DCA4305-9D6A-D603-7340-CDD01A449665}"/>
              </a:ext>
            </a:extLst>
          </p:cNvPr>
          <p:cNvSpPr/>
          <p:nvPr/>
        </p:nvSpPr>
        <p:spPr>
          <a:xfrm>
            <a:off x="634179" y="741329"/>
            <a:ext cx="2272131" cy="877042"/>
          </a:xfrm>
          <a:prstGeom prst="chevron">
            <a:avLst>
              <a:gd name="adj" fmla="val 4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D474A8-46EF-D1E4-6448-85ECBC81540A}"/>
              </a:ext>
            </a:extLst>
          </p:cNvPr>
          <p:cNvGrpSpPr/>
          <p:nvPr/>
        </p:nvGrpSpPr>
        <p:grpSpPr>
          <a:xfrm>
            <a:off x="1219200" y="1050916"/>
            <a:ext cx="1918688" cy="877042"/>
            <a:chOff x="8396565" y="2070165"/>
            <a:chExt cx="1918688" cy="87704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24AF24-E18B-B5CD-E229-B8060000A29E}"/>
                </a:ext>
              </a:extLst>
            </p:cNvPr>
            <p:cNvSpPr/>
            <p:nvPr/>
          </p:nvSpPr>
          <p:spPr>
            <a:xfrm>
              <a:off x="8396565" y="2070165"/>
              <a:ext cx="1918688" cy="877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noProof="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AAE25400-1B79-2D5B-01B3-FF1D72378BAF}"/>
                </a:ext>
              </a:extLst>
            </p:cNvPr>
            <p:cNvSpPr txBox="1"/>
            <p:nvPr/>
          </p:nvSpPr>
          <p:spPr>
            <a:xfrm>
              <a:off x="8422253" y="2095853"/>
              <a:ext cx="1867312" cy="82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1" kern="1200" noProof="0" dirty="0"/>
                <a:t> Reforma Aduaneira da União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5A6189-9559-7C1C-1989-85BCAB74ECD9}"/>
              </a:ext>
            </a:extLst>
          </p:cNvPr>
          <p:cNvSpPr txBox="1"/>
          <p:nvPr/>
        </p:nvSpPr>
        <p:spPr>
          <a:xfrm>
            <a:off x="1033207" y="4924426"/>
            <a:ext cx="25412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PT" sz="1400" noProof="0" dirty="0">
                <a:solidFill>
                  <a:schemeClr val="bg1"/>
                </a:solidFill>
                <a:latin typeface="Raleway" panose="020B0503030101060003" pitchFamily="34" charset="0"/>
              </a:rPr>
              <a:t>New </a:t>
            </a:r>
            <a:r>
              <a:rPr lang="pt-PT" sz="1400" b="1" noProof="0" dirty="0">
                <a:solidFill>
                  <a:schemeClr val="bg1"/>
                </a:solidFill>
                <a:latin typeface="Raleway" panose="020B0503030101060003" pitchFamily="34" charset="0"/>
              </a:rPr>
              <a:t>STATUS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A2754F-1A44-00BA-57BC-8F902AA7DB20}"/>
              </a:ext>
            </a:extLst>
          </p:cNvPr>
          <p:cNvGrpSpPr/>
          <p:nvPr/>
        </p:nvGrpSpPr>
        <p:grpSpPr>
          <a:xfrm>
            <a:off x="1553510" y="3221093"/>
            <a:ext cx="4041933" cy="4022219"/>
            <a:chOff x="601257" y="1417890"/>
            <a:chExt cx="4041933" cy="4022219"/>
          </a:xfrm>
          <a:solidFill>
            <a:srgbClr val="00B0F0"/>
          </a:solidFill>
        </p:grpSpPr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id="{522A39DF-4901-8290-B09B-19DE28A59493}"/>
                </a:ext>
              </a:extLst>
            </p:cNvPr>
            <p:cNvGrpSpPr/>
            <p:nvPr/>
          </p:nvGrpSpPr>
          <p:grpSpPr>
            <a:xfrm>
              <a:off x="601257" y="1417890"/>
              <a:ext cx="4041933" cy="4022219"/>
              <a:chOff x="1028703" y="2183988"/>
              <a:chExt cx="3514725" cy="34975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9951B04-DC9A-DF8A-4989-E53470385A0F}"/>
                  </a:ext>
                </a:extLst>
              </p:cNvPr>
              <p:cNvSpPr/>
              <p:nvPr/>
            </p:nvSpPr>
            <p:spPr>
              <a:xfrm>
                <a:off x="1028703" y="2183988"/>
                <a:ext cx="3514725" cy="3497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BF3CD24-A4BF-4A10-8132-4B555A116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53857" y="2837329"/>
                <a:ext cx="1664416" cy="1664415"/>
              </a:xfrm>
              <a:custGeom>
                <a:avLst/>
                <a:gdLst>
                  <a:gd name="connsiteX0" fmla="*/ 885825 w 1771651"/>
                  <a:gd name="connsiteY0" fmla="*/ 0 h 1771650"/>
                  <a:gd name="connsiteX1" fmla="*/ 1771651 w 1771651"/>
                  <a:gd name="connsiteY1" fmla="*/ 885825 h 1771650"/>
                  <a:gd name="connsiteX2" fmla="*/ 885825 w 1771651"/>
                  <a:gd name="connsiteY2" fmla="*/ 1771650 h 1771650"/>
                  <a:gd name="connsiteX3" fmla="*/ 0 w 1771651"/>
                  <a:gd name="connsiteY3" fmla="*/ 885825 h 1771650"/>
                  <a:gd name="connsiteX4" fmla="*/ 885825 w 1771651"/>
                  <a:gd name="connsiteY4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1" h="1771650">
                    <a:moveTo>
                      <a:pt x="885825" y="0"/>
                    </a:moveTo>
                    <a:cubicBezTo>
                      <a:pt x="1375054" y="0"/>
                      <a:pt x="1771651" y="396597"/>
                      <a:pt x="1771651" y="885825"/>
                    </a:cubicBezTo>
                    <a:cubicBezTo>
                      <a:pt x="1771651" y="1375054"/>
                      <a:pt x="1375054" y="1771650"/>
                      <a:pt x="885825" y="1771650"/>
                    </a:cubicBezTo>
                    <a:cubicBezTo>
                      <a:pt x="396597" y="1771650"/>
                      <a:pt x="0" y="1375054"/>
                      <a:pt x="0" y="885825"/>
                    </a:cubicBezTo>
                    <a:cubicBezTo>
                      <a:pt x="0" y="396597"/>
                      <a:pt x="396597" y="0"/>
                      <a:pt x="885825" y="0"/>
                    </a:cubicBezTo>
                    <a:close/>
                  </a:path>
                </a:pathLst>
              </a:custGeom>
              <a:grpFill/>
            </p:spPr>
          </p:pic>
          <p:sp>
            <p:nvSpPr>
              <p:cNvPr id="27" name="CaixaDeTexto 2">
                <a:extLst>
                  <a:ext uri="{FF2B5EF4-FFF2-40B4-BE49-F238E27FC236}">
                    <a16:creationId xmlns:a16="http://schemas.microsoft.com/office/drawing/2014/main" id="{123EF116-F008-26B5-E288-AE6559E2C6AD}"/>
                  </a:ext>
                </a:extLst>
              </p:cNvPr>
              <p:cNvSpPr txBox="1"/>
              <p:nvPr/>
            </p:nvSpPr>
            <p:spPr>
              <a:xfrm>
                <a:off x="1874928" y="3074624"/>
                <a:ext cx="1859039" cy="104376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pt-PT" sz="2400" b="1" noProof="0" dirty="0">
                    <a:solidFill>
                      <a:schemeClr val="bg2">
                        <a:lumMod val="10000"/>
                      </a:schemeClr>
                    </a:solidFill>
                  </a:rPr>
                  <a:t>Operador de Confiança e Controlado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F00B50-0BF7-9CD9-2404-918AF7AC77A1}"/>
                </a:ext>
              </a:extLst>
            </p:cNvPr>
            <p:cNvCxnSpPr>
              <a:cxnSpLocks/>
            </p:cNvCxnSpPr>
            <p:nvPr/>
          </p:nvCxnSpPr>
          <p:spPr>
            <a:xfrm>
              <a:off x="2622224" y="3612369"/>
              <a:ext cx="0" cy="79472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6D6F39-697A-008F-4331-B334DB6031A0}"/>
                </a:ext>
              </a:extLst>
            </p:cNvPr>
            <p:cNvSpPr txBox="1"/>
            <p:nvPr/>
          </p:nvSpPr>
          <p:spPr>
            <a:xfrm>
              <a:off x="1351589" y="4468291"/>
              <a:ext cx="2541270" cy="461665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pt-PT" sz="2400" noProof="0" dirty="0">
                  <a:solidFill>
                    <a:schemeClr val="bg1"/>
                  </a:solidFill>
                </a:rPr>
                <a:t>Novo </a:t>
              </a:r>
              <a:r>
                <a:rPr lang="pt-PT" sz="2400" b="1" noProof="0" dirty="0">
                  <a:solidFill>
                    <a:schemeClr val="bg1"/>
                  </a:solidFill>
                </a:rPr>
                <a:t>ESTATUTO</a:t>
              </a:r>
            </a:p>
          </p:txBody>
        </p:sp>
      </p:grp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8371D93B-D037-1763-B6FA-58C0E0C42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521852" y="8224690"/>
            <a:ext cx="2105821" cy="16701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902A26-CADD-8C5B-E8BA-3B93AAFAB811}"/>
              </a:ext>
            </a:extLst>
          </p:cNvPr>
          <p:cNvSpPr txBox="1"/>
          <p:nvPr/>
        </p:nvSpPr>
        <p:spPr>
          <a:xfrm>
            <a:off x="11734800" y="20336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noProof="0" dirty="0">
                <a:solidFill>
                  <a:schemeClr val="bg1"/>
                </a:solidFill>
              </a:rPr>
              <a:t>XVII REUNIÃO MUNDIAL DE DIREITO ADUANEIRO - PORTO, PORTUGAL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6C67A-BE6C-DFCF-7763-318D7E602C7C}"/>
              </a:ext>
            </a:extLst>
          </p:cNvPr>
          <p:cNvSpPr txBox="1"/>
          <p:nvPr/>
        </p:nvSpPr>
        <p:spPr>
          <a:xfrm>
            <a:off x="5756923" y="2506429"/>
            <a:ext cx="11826511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1600" noProof="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Até 2037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: (previsão inicial, entretanto revista…) autorizações do estatuto de Operador Económico Autorizado – e simplificações aduaneiras associadas - seriam reavaliadas no contexto em que os respetivos titulares não fossem elegíveis para o estatuto de Operador de Confiança e Controlado</a:t>
            </a:r>
          </a:p>
          <a:p>
            <a:pPr lvl="1">
              <a:lnSpc>
                <a:spcPct val="150000"/>
              </a:lnSpc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9300" lvl="2" indent="-2841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Novos requisitos 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afetarão diretamente os operadores económicos, mesmo aqueles que tenham delegado em terceiros o cumprimento das obrigações aduaneiras:</a:t>
            </a:r>
          </a:p>
          <a:p>
            <a:pPr marL="1206500" lvl="3" indent="-2841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Sistemas e interfaces de interação com as autoridades aduaneiras, </a:t>
            </a:r>
          </a:p>
          <a:p>
            <a:pPr marL="1206500" lvl="3" indent="-2841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Fornecimento de informação em tempo real, </a:t>
            </a:r>
          </a:p>
          <a:p>
            <a:pPr marL="1206500" lvl="3" indent="-2841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</a:rPr>
              <a:t>Plataforma de dados aduaneiros da UE</a:t>
            </a: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pt-PT" sz="2400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4FB24-C8F5-03D0-81C8-D66EF637CA69}"/>
              </a:ext>
            </a:extLst>
          </p:cNvPr>
          <p:cNvSpPr txBox="1"/>
          <p:nvPr/>
        </p:nvSpPr>
        <p:spPr>
          <a:xfrm>
            <a:off x="6629400" y="1834578"/>
            <a:ext cx="96353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u="sng" noProof="0" dirty="0">
                <a:solidFill>
                  <a:schemeClr val="bg2">
                    <a:lumMod val="10000"/>
                  </a:schemeClr>
                </a:solidFill>
              </a:rPr>
              <a:t>O que devem as empresas </a:t>
            </a:r>
            <a:r>
              <a:rPr lang="pt-PT" sz="2800" b="1" u="sng" dirty="0">
                <a:solidFill>
                  <a:schemeClr val="bg2">
                    <a:lumMod val="10000"/>
                  </a:schemeClr>
                </a:solidFill>
              </a:rPr>
              <a:t>avaliar e ponderar?</a:t>
            </a:r>
            <a:endParaRPr lang="pt-PT" sz="2800" b="1" u="sng" noProof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1364</Words>
  <Application>Microsoft Office PowerPoint</Application>
  <PresentationFormat>Custom</PresentationFormat>
  <Paragraphs>165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Symbol</vt:lpstr>
      <vt:lpstr>Arial</vt:lpstr>
      <vt:lpstr>Calibri</vt:lpstr>
      <vt:lpstr>Raleway</vt:lpstr>
      <vt:lpstr>Aptos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PORTO 2025</dc:title>
  <dc:creator>Loureiro de Sousa, Gabriela</dc:creator>
  <cp:lastModifiedBy>Loureiro de Sousa, Gabriela</cp:lastModifiedBy>
  <cp:revision>4</cp:revision>
  <dcterms:created xsi:type="dcterms:W3CDTF">2006-08-16T00:00:00Z</dcterms:created>
  <dcterms:modified xsi:type="dcterms:W3CDTF">2025-09-04T18:08:28Z</dcterms:modified>
  <dc:identifier>DAGrljsL3fw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791f77-3d39-4d72-9277-ac879ec799ed_Enabled">
    <vt:lpwstr>true</vt:lpwstr>
  </property>
  <property fmtid="{D5CDD505-2E9C-101B-9397-08002B2CF9AE}" pid="3" name="MSIP_Label_36791f77-3d39-4d72-9277-ac879ec799ed_SetDate">
    <vt:lpwstr>2025-08-28T07:28:55Z</vt:lpwstr>
  </property>
  <property fmtid="{D5CDD505-2E9C-101B-9397-08002B2CF9AE}" pid="4" name="MSIP_Label_36791f77-3d39-4d72-9277-ac879ec799ed_Method">
    <vt:lpwstr>Standard</vt:lpwstr>
  </property>
  <property fmtid="{D5CDD505-2E9C-101B-9397-08002B2CF9AE}" pid="5" name="MSIP_Label_36791f77-3d39-4d72-9277-ac879ec799ed_Name">
    <vt:lpwstr>restricted-default</vt:lpwstr>
  </property>
  <property fmtid="{D5CDD505-2E9C-101B-9397-08002B2CF9AE}" pid="6" name="MSIP_Label_36791f77-3d39-4d72-9277-ac879ec799ed_SiteId">
    <vt:lpwstr>254ba93e-1f6f-48f3-90e6-e2766664b477</vt:lpwstr>
  </property>
  <property fmtid="{D5CDD505-2E9C-101B-9397-08002B2CF9AE}" pid="7" name="MSIP_Label_36791f77-3d39-4d72-9277-ac879ec799ed_ActionId">
    <vt:lpwstr>c90c8676-efa0-448f-b79b-a0cf6e823eaf</vt:lpwstr>
  </property>
  <property fmtid="{D5CDD505-2E9C-101B-9397-08002B2CF9AE}" pid="8" name="MSIP_Label_36791f77-3d39-4d72-9277-ac879ec799ed_ContentBits">
    <vt:lpwstr>0</vt:lpwstr>
  </property>
  <property fmtid="{D5CDD505-2E9C-101B-9397-08002B2CF9AE}" pid="9" name="MSIP_Label_36791f77-3d39-4d72-9277-ac879ec799ed_Tag">
    <vt:lpwstr>10, 3, 0, 1</vt:lpwstr>
  </property>
</Properties>
</file>