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82" r:id="rId6"/>
    <p:sldId id="261" r:id="rId7"/>
    <p:sldId id="262" r:id="rId8"/>
    <p:sldId id="263" r:id="rId9"/>
    <p:sldId id="283" r:id="rId10"/>
    <p:sldId id="264" r:id="rId11"/>
    <p:sldId id="265" r:id="rId12"/>
    <p:sldId id="267" r:id="rId13"/>
    <p:sldId id="268" r:id="rId14"/>
    <p:sldId id="266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75" r:id="rId25"/>
    <p:sldId id="274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EA5A1-552E-BF79-C430-AEBE680B1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50E7C6-492C-B96D-15FA-9CD91F288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464C6-D05D-1846-9D48-C00C7893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C5A5F-1F68-221D-B56E-A1B5B8CD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C77EB6-59CD-FE05-CDE5-6ECE7BD8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10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E72FC-B952-B421-A74F-DD788957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65B285-9157-62E6-2403-C893E7849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ACEE5-D4A8-B20D-D38E-B54B11EA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4E4647-4D03-ED3D-7378-A5928279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25EE4E-420A-11E9-A5AB-B4A9E903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91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DB484D-0D61-A524-E39A-FF3622A57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BC3DF2-A4CD-972A-4781-1E7081E7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6C149-4C67-5ADB-BD7D-24D28639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A3B44-A9D0-E0AC-57E3-F960F28F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AF89E-6A03-37BE-C202-B4B31F69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72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478FA-9BC0-468D-1903-2D26B4D9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B0DE76-763C-94EB-8662-68E53ED2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D967C-FFDF-3B6B-B6A6-2576DCCF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DD6490-A954-EBCC-1A7A-9761F6A8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8B3BB-F537-9366-3DD6-0C861AE8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7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24A6-8EAB-A398-E5BE-E29A2546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DDDFBE-573A-36C3-AB0F-121817B5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1991D-88CD-C21D-5153-1CD0C42A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86B62-CA96-8394-BAF9-60B4A55D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B0221-1E4A-BA9D-A29D-69B492C2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04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B5A42-A243-159C-A3A7-1CB0F066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57D1E-439F-599C-917C-3DA316C03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7A5D74-F167-74F7-7634-731E0B7A2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EF74E5-A434-C67B-A6A2-74B37CEA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087393-DAD9-638B-FC4C-010EB628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3E4B8-699E-63C5-9775-6ACFF02B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771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C14B4-B60D-2B43-1004-CE310262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EF541-493B-4771-98CD-4F977B2F9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1AE90-DFE3-5AB5-3FDE-026487CCB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982262-28A3-FDD7-970B-245A0D1CE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D3420B-0805-5456-7337-C66CE66A2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8F96E0-78C7-5F64-BFD3-E9CF5CFD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10E171-7788-F009-7ED4-CE3AE1A0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E0F2F7-EC6F-BFF8-C845-F96E11FF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21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43DDE-0C57-D66D-821E-19B7EB53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59BFF6-C3F8-9BF2-E031-FCF1F421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10584E-38DB-5D47-3661-D9083936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A7716B-BFB3-FE96-E65F-FE8E7739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189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E67734-626C-5ED9-BCA2-9084DFA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39CCB3-0701-8608-5192-560E21C6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97CDAB-7954-1A90-24AE-054B519C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478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40356-4FBF-D5CF-FB8A-F530395C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14997-3D90-A3C4-42F4-263E364C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185100-E649-BE23-7C88-3E2B7A443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E7959D-10FE-B67A-6B1A-F638B85E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5FA9B-BD33-9F42-D476-5053D2A9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749D8F-85CC-39CA-D773-914EA95C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27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3D06B-5C14-AEB8-5CFC-423E5F5B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F1A992-F569-3317-11F3-1B6309176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3745E-C24C-1B96-EA7C-C781B6A95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3B6776-3C00-6B55-5AC7-A9B34559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2F31AB-63B6-7B9D-1A7B-AA5D3F13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A446FC-F30A-AD81-3BD7-C59725AF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3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FD0662-B4CA-8F03-0C64-DFD9C228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840916-2779-87DA-C3E3-49AA3FF27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FA5EC-9481-FE66-739A-25FEA16BD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300F-CA38-4DBD-94A8-B60BBADB48A9}" type="datetimeFigureOut">
              <a:rPr lang="es-CO" smtClean="0"/>
              <a:t>27/09/2023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2311C8-33E3-7B1E-AA46-EA61DC1C4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E403C0-73DD-7323-0F0C-0A9598AA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0FC3-6A99-4434-B2EF-96AE3B76B7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71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o.gamboa_alder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o.gamboa-alder@hot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89FBD-BC20-B04F-9EE8-3124AA2A6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5" y="245285"/>
            <a:ext cx="9144000" cy="2387600"/>
          </a:xfrm>
        </p:spPr>
        <p:txBody>
          <a:bodyPr>
            <a:normAutofit/>
          </a:bodyPr>
          <a:lstStyle/>
          <a:p>
            <a:r>
              <a:rPr lang="es-CO" sz="4000" b="1" dirty="0">
                <a:solidFill>
                  <a:srgbClr val="0070C0"/>
                </a:solidFill>
              </a:rPr>
              <a:t>XVI WORLD LAW CUSTOMS MEETING</a:t>
            </a:r>
            <a:br>
              <a:rPr lang="es-CO" sz="3200" dirty="0"/>
            </a:br>
            <a:br>
              <a:rPr lang="es-CO" sz="3200" dirty="0"/>
            </a:br>
            <a:r>
              <a:rPr lang="es-CO" sz="2800" b="1" dirty="0">
                <a:solidFill>
                  <a:srgbClr val="FF0000"/>
                </a:solidFill>
              </a:rPr>
              <a:t>CUSTOMS IN TIMES OF GLOBAL CHANGE</a:t>
            </a:r>
            <a:br>
              <a:rPr lang="es-CO" sz="2000" b="1" dirty="0">
                <a:solidFill>
                  <a:srgbClr val="FF0000"/>
                </a:solidFill>
              </a:rPr>
            </a:br>
            <a:br>
              <a:rPr lang="es-CO" sz="2000" b="1" dirty="0">
                <a:solidFill>
                  <a:srgbClr val="FF0000"/>
                </a:solidFill>
              </a:rPr>
            </a:br>
            <a:endParaRPr lang="es-CO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3F2C02-23BA-5367-972C-EA0187D6C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25" y="2967556"/>
            <a:ext cx="9227975" cy="2061643"/>
          </a:xfrm>
        </p:spPr>
        <p:txBody>
          <a:bodyPr>
            <a:normAutofit fontScale="25000" lnSpcReduction="20000"/>
          </a:bodyPr>
          <a:lstStyle/>
          <a:p>
            <a:r>
              <a:rPr lang="en-GB" sz="14400" b="1" dirty="0">
                <a:solidFill>
                  <a:schemeClr val="accent1">
                    <a:lumMod val="75000"/>
                  </a:schemeClr>
                </a:solidFill>
              </a:rPr>
              <a:t>THE WTO TRADE FACILITATON </a:t>
            </a:r>
            <a:r>
              <a:rPr lang="es-CO" sz="14400" b="1" dirty="0">
                <a:solidFill>
                  <a:schemeClr val="accent1">
                    <a:lumMod val="75000"/>
                  </a:schemeClr>
                </a:solidFill>
              </a:rPr>
              <a:t>AGREEMENT:</a:t>
            </a:r>
          </a:p>
          <a:p>
            <a:r>
              <a:rPr lang="es-CO" sz="14400" b="1" dirty="0">
                <a:solidFill>
                  <a:schemeClr val="accent1">
                    <a:lumMod val="75000"/>
                  </a:schemeClr>
                </a:solidFill>
              </a:rPr>
              <a:t>STATUS OF IMPLEMENTATION</a:t>
            </a:r>
          </a:p>
          <a:p>
            <a:endParaRPr lang="es-CO" sz="11200" u="sng" dirty="0"/>
          </a:p>
          <a:p>
            <a:r>
              <a:rPr lang="es-CO" sz="11200" u="sng" dirty="0"/>
              <a:t>Panel 1:</a:t>
            </a:r>
            <a:r>
              <a:rPr lang="es-CO" sz="11200" dirty="0"/>
              <a:t> </a:t>
            </a:r>
            <a:r>
              <a:rPr lang="en-GB" sz="11200" dirty="0"/>
              <a:t>Worldwide Topics Review</a:t>
            </a:r>
          </a:p>
          <a:p>
            <a:endParaRPr lang="es-CO" sz="14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6400" b="1" dirty="0">
                <a:solidFill>
                  <a:schemeClr val="accent1">
                    <a:lumMod val="75000"/>
                  </a:schemeClr>
                </a:solidFill>
              </a:rPr>
              <a:t>Speaker: Alejandro Gamboa Alder</a:t>
            </a:r>
          </a:p>
          <a:p>
            <a:r>
              <a:rPr lang="es-CO" sz="64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alejandro.gamboa-alder@hotmail.com</a:t>
            </a:r>
            <a:r>
              <a:rPr lang="es-CO" sz="6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s-CO" sz="6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CO" sz="6400" b="1" dirty="0">
                <a:solidFill>
                  <a:schemeClr val="bg2">
                    <a:lumMod val="25000"/>
                  </a:schemeClr>
                </a:solidFill>
              </a:rPr>
              <a:t>27 -29 </a:t>
            </a:r>
            <a:r>
              <a:rPr lang="es-CO" sz="6400" b="1" dirty="0" err="1">
                <a:solidFill>
                  <a:schemeClr val="bg2">
                    <a:lumMod val="25000"/>
                  </a:schemeClr>
                </a:solidFill>
              </a:rPr>
              <a:t>September</a:t>
            </a:r>
            <a:r>
              <a:rPr lang="es-CO" sz="6400" b="1" dirty="0">
                <a:solidFill>
                  <a:schemeClr val="bg2">
                    <a:lumMod val="25000"/>
                  </a:schemeClr>
                </a:solidFill>
              </a:rPr>
              <a:t>, 2023</a:t>
            </a:r>
            <a:br>
              <a:rPr lang="es-CO" sz="6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CO" sz="6400" b="1" dirty="0" err="1">
                <a:solidFill>
                  <a:schemeClr val="bg2">
                    <a:lumMod val="25000"/>
                  </a:schemeClr>
                </a:solidFill>
              </a:rPr>
              <a:t>Berlin</a:t>
            </a:r>
            <a:r>
              <a:rPr lang="es-CO" sz="64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sz="6400" b="1" dirty="0" err="1">
                <a:solidFill>
                  <a:schemeClr val="bg2">
                    <a:lumMod val="25000"/>
                  </a:schemeClr>
                </a:solidFill>
              </a:rPr>
              <a:t>Germany</a:t>
            </a:r>
            <a:endParaRPr lang="es-CO" sz="6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F425-7F15-EDCB-E6B0-2B4B76CC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84E24D-583E-0F76-8989-26FD0AB69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319" y="1968759"/>
            <a:ext cx="10481518" cy="3640495"/>
          </a:xfrm>
        </p:spPr>
      </p:pic>
    </p:spTree>
    <p:extLst>
      <p:ext uri="{BB962C8B-B14F-4D97-AF65-F5344CB8AC3E}">
        <p14:creationId xmlns:p14="http://schemas.microsoft.com/office/powerpoint/2010/main" val="202084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F425-7F15-EDCB-E6B0-2B4B76CC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8E74ED1-3B7F-07E4-FEC5-6843C7A9E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414" y="2146041"/>
            <a:ext cx="10514813" cy="3629608"/>
          </a:xfrm>
        </p:spPr>
      </p:pic>
    </p:spTree>
    <p:extLst>
      <p:ext uri="{BB962C8B-B14F-4D97-AF65-F5344CB8AC3E}">
        <p14:creationId xmlns:p14="http://schemas.microsoft.com/office/powerpoint/2010/main" val="67150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F425-7F15-EDCB-E6B0-2B4B76CC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FE61745-FAE7-B712-0517-4839A94C2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66" y="1782147"/>
            <a:ext cx="11384868" cy="4394718"/>
          </a:xfrm>
        </p:spPr>
      </p:pic>
    </p:spTree>
    <p:extLst>
      <p:ext uri="{BB962C8B-B14F-4D97-AF65-F5344CB8AC3E}">
        <p14:creationId xmlns:p14="http://schemas.microsoft.com/office/powerpoint/2010/main" val="6760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F425-7F15-EDCB-E6B0-2B4B76CC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18AA6C4-86CE-540A-608C-6F17BD6FA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16" y="1739188"/>
            <a:ext cx="11254496" cy="4458185"/>
          </a:xfrm>
        </p:spPr>
      </p:pic>
    </p:spTree>
    <p:extLst>
      <p:ext uri="{BB962C8B-B14F-4D97-AF65-F5344CB8AC3E}">
        <p14:creationId xmlns:p14="http://schemas.microsoft.com/office/powerpoint/2010/main" val="188125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F425-7F15-EDCB-E6B0-2B4B76CC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1C71E48-8D59-294A-38DE-0B4587A85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3325"/>
            <a:ext cx="10644317" cy="4467516"/>
          </a:xfrm>
        </p:spPr>
      </p:pic>
    </p:spTree>
    <p:extLst>
      <p:ext uri="{BB962C8B-B14F-4D97-AF65-F5344CB8AC3E}">
        <p14:creationId xmlns:p14="http://schemas.microsoft.com/office/powerpoint/2010/main" val="314617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F425-7F15-EDCB-E6B0-2B4B76CC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24833EF-6F60-C030-812C-308D2798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579" y="1690688"/>
            <a:ext cx="11078965" cy="4802187"/>
          </a:xfrm>
        </p:spPr>
      </p:pic>
    </p:spTree>
    <p:extLst>
      <p:ext uri="{BB962C8B-B14F-4D97-AF65-F5344CB8AC3E}">
        <p14:creationId xmlns:p14="http://schemas.microsoft.com/office/powerpoint/2010/main" val="411691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F425-7F15-EDCB-E6B0-2B4B76CC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4D43510-E994-8D26-E44B-EC980197B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1444068"/>
            <a:ext cx="9548583" cy="5048807"/>
          </a:xfrm>
        </p:spPr>
      </p:pic>
    </p:spTree>
    <p:extLst>
      <p:ext uri="{BB962C8B-B14F-4D97-AF65-F5344CB8AC3E}">
        <p14:creationId xmlns:p14="http://schemas.microsoft.com/office/powerpoint/2010/main" val="5040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1A3AE-ADC0-B9A3-228B-D5721D51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Tools to boost the implementation commitments of developing and Least developed countries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A0632-DE61-6F32-BCDC-8FBB92B9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The WTO Committee on TF: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Experience sharing, best practices, thematic discussions, crosscutting issues, transit procedures (since May 2018 a stand-alone issue)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Exchange of experiences on COVID  customs related procedures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Dedicated sessions on TA and Capacity building (art. 21.4): </a:t>
            </a:r>
          </a:p>
          <a:p>
            <a:pPr lvl="2"/>
            <a:r>
              <a:rPr lang="en-GB" dirty="0"/>
              <a:t>Problems in applying the TFA, </a:t>
            </a:r>
          </a:p>
          <a:p>
            <a:pPr lvl="2"/>
            <a:r>
              <a:rPr lang="en-GB" dirty="0"/>
              <a:t>progress in the provision of TA + CB</a:t>
            </a:r>
          </a:p>
          <a:p>
            <a:pPr lvl="2"/>
            <a:r>
              <a:rPr lang="en-GB" dirty="0"/>
              <a:t> Exchange of experiences</a:t>
            </a:r>
          </a:p>
          <a:p>
            <a:pPr lvl="2"/>
            <a:r>
              <a:rPr lang="en-GB" dirty="0"/>
              <a:t>Review of the TA notifications submitted by developed Members</a:t>
            </a:r>
          </a:p>
          <a:p>
            <a:pPr marL="447675" lvl="2" indent="466725"/>
            <a:endParaRPr lang="en-GB" dirty="0"/>
          </a:p>
          <a:p>
            <a:pPr marL="895350" lvl="2" indent="-447675"/>
            <a:r>
              <a:rPr lang="en-GB" sz="2400" dirty="0"/>
              <a:t>Art. 23.1.6 (quadrennial reviews: 1</a:t>
            </a:r>
            <a:r>
              <a:rPr lang="en-GB" sz="2400" baseline="30000" dirty="0"/>
              <a:t>st</a:t>
            </a:r>
            <a:r>
              <a:rPr lang="en-GB" sz="2400" dirty="0"/>
              <a:t> in 2022 (see report in G/TFA/2), next in 2026</a:t>
            </a:r>
          </a:p>
          <a:p>
            <a:pPr marL="895350" lvl="2" indent="-447675"/>
            <a:endParaRPr lang="en-GB" sz="2400" dirty="0"/>
          </a:p>
          <a:p>
            <a:pPr marL="895350" lvl="2" indent="-447675"/>
            <a:r>
              <a:rPr lang="en-GB" sz="2400" dirty="0"/>
              <a:t>Specific trade concerns (Kyrgyz Rep vs Kazakhstan and  Ukraine vs Russian Federation on transit procedures)</a:t>
            </a:r>
          </a:p>
        </p:txBody>
      </p:sp>
    </p:spTree>
    <p:extLst>
      <p:ext uri="{BB962C8B-B14F-4D97-AF65-F5344CB8AC3E}">
        <p14:creationId xmlns:p14="http://schemas.microsoft.com/office/powerpoint/2010/main" val="391804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1A3AE-ADC0-B9A3-228B-D5721D51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6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Tools to boost the implementation commitments of developing and Least developed countries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A0632-DE61-6F32-BCDC-8FBB92B9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69"/>
            <a:ext cx="10515600" cy="4766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TECHNICAL ASSISTANCE</a:t>
            </a:r>
          </a:p>
          <a:p>
            <a:r>
              <a:rPr lang="en-GB" u="sng" dirty="0"/>
              <a:t>IOs technical assistance</a:t>
            </a:r>
            <a:r>
              <a:rPr lang="en-GB" dirty="0"/>
              <a:t>: WTO TA Plan + </a:t>
            </a:r>
            <a:r>
              <a:rPr lang="en-GB" dirty="0" err="1"/>
              <a:t>TFAFacility</a:t>
            </a:r>
            <a:r>
              <a:rPr lang="en-GB" dirty="0"/>
              <a:t>, WCO, UNCTAD, ITC, UPU, OCDE, SELA, SIECA, ALADI, COMESA, FAO, Int Atomic Energy Agency, IMF, OEA, etc</a:t>
            </a:r>
          </a:p>
          <a:p>
            <a:endParaRPr lang="en-GB" u="sng" dirty="0"/>
          </a:p>
          <a:p>
            <a:r>
              <a:rPr lang="en-GB" u="sng" dirty="0"/>
              <a:t>Donors and agencies</a:t>
            </a:r>
            <a:r>
              <a:rPr lang="en-GB" dirty="0"/>
              <a:t>: </a:t>
            </a:r>
            <a:r>
              <a:rPr lang="en-GB" b="0" i="0" dirty="0">
                <a:effectLst/>
                <a:latin typeface="Fira Sans" panose="020F0502020204030204" pitchFamily="34" charset="0"/>
              </a:rPr>
              <a:t>African and Asian Development Banks, IADB, WBG, </a:t>
            </a:r>
            <a:r>
              <a:rPr lang="en-GB" dirty="0"/>
              <a:t>USAID, US Dept. of Commerce, EU, SECO, Danish International Development Agency, Swedish Int. Coop. Agency, </a:t>
            </a:r>
            <a:r>
              <a:rPr lang="en-GB" dirty="0">
                <a:solidFill>
                  <a:srgbClr val="0070C0"/>
                </a:solidFill>
              </a:rPr>
              <a:t>German International Development Agency</a:t>
            </a:r>
            <a:r>
              <a:rPr lang="en-GB" dirty="0"/>
              <a:t>, Japan Int Coop. Agency, Ottawa Group, Australia, Canada, Senegal, Côte d’Ivoire, UK, etc</a:t>
            </a:r>
          </a:p>
          <a:p>
            <a:endParaRPr lang="en-GB" dirty="0"/>
          </a:p>
          <a:p>
            <a:r>
              <a:rPr lang="en-GB" u="sng" dirty="0"/>
              <a:t>Others</a:t>
            </a:r>
            <a:r>
              <a:rPr lang="en-GB" dirty="0"/>
              <a:t>: Commercial Law Development Program, GFA, Médecins sans Frontières, Global Alliance for TF, etc</a:t>
            </a:r>
          </a:p>
          <a:p>
            <a:endParaRPr lang="en-GB" dirty="0"/>
          </a:p>
          <a:p>
            <a:pPr lvl="2"/>
            <a:r>
              <a:rPr lang="en-GB" sz="4200" dirty="0">
                <a:solidFill>
                  <a:srgbClr val="00B050"/>
                </a:solidFill>
              </a:rPr>
              <a:t>For a total of 53 donors or agencies providing 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40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6AF5E-F258-3EF0-447E-38CB569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Technical Assistance requested </a:t>
            </a:r>
            <a:r>
              <a:rPr lang="en-GB" sz="2400" dirty="0"/>
              <a:t>(source tfadatabase.org)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339E53-9440-A682-9398-3EB5968DB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6043"/>
            <a:ext cx="10628319" cy="4802187"/>
          </a:xfrm>
        </p:spPr>
      </p:pic>
    </p:spTree>
    <p:extLst>
      <p:ext uri="{BB962C8B-B14F-4D97-AF65-F5344CB8AC3E}">
        <p14:creationId xmlns:p14="http://schemas.microsoft.com/office/powerpoint/2010/main" val="239386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16840-80B5-B21A-AED1-ADDF12A7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63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History and General Features of the TFA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38EE8E-E673-4827-C668-737C860E7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Adopted in 2013 in Bali</a:t>
            </a:r>
          </a:p>
          <a:p>
            <a:endParaRPr lang="en-GB" dirty="0"/>
          </a:p>
          <a:p>
            <a:r>
              <a:rPr lang="en-GB" dirty="0"/>
              <a:t>Entered into forced: 22 February 2017</a:t>
            </a:r>
          </a:p>
          <a:p>
            <a:endParaRPr lang="en-GB" dirty="0"/>
          </a:p>
          <a:p>
            <a:r>
              <a:rPr lang="en-GB" dirty="0"/>
              <a:t>Three Sections: </a:t>
            </a:r>
          </a:p>
          <a:p>
            <a:pPr lvl="1"/>
            <a:r>
              <a:rPr lang="en-GB" dirty="0"/>
              <a:t>Section I: Substantive Provisions (Arts. 1 – 12)</a:t>
            </a:r>
          </a:p>
          <a:p>
            <a:pPr lvl="1"/>
            <a:r>
              <a:rPr lang="en-GB" dirty="0"/>
              <a:t>Section II: S&amp;D for Developing and LD Countries (Arts. 13 – 22)</a:t>
            </a:r>
          </a:p>
          <a:p>
            <a:pPr lvl="1"/>
            <a:r>
              <a:rPr lang="en-GB" dirty="0"/>
              <a:t>Section III: Institutional Arrangements: NCTF (Arts. 23 – 24)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18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6AF5E-F258-3EF0-447E-38CB569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Technical Assistance requested </a:t>
            </a:r>
            <a:r>
              <a:rPr lang="en-GB" sz="2400" dirty="0"/>
              <a:t>(source tfadatabase.org)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B275C9A-BAA6-16E4-715B-C77B76553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01" y="1898248"/>
            <a:ext cx="11079499" cy="4027990"/>
          </a:xfrm>
        </p:spPr>
      </p:pic>
    </p:spTree>
    <p:extLst>
      <p:ext uri="{BB962C8B-B14F-4D97-AF65-F5344CB8AC3E}">
        <p14:creationId xmlns:p14="http://schemas.microsoft.com/office/powerpoint/2010/main" val="374000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6AF5E-F258-3EF0-447E-38CB569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Technical Assistance requested </a:t>
            </a:r>
            <a:r>
              <a:rPr lang="en-GB" sz="2400" dirty="0"/>
              <a:t>(source tfadatabase.org)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1701C0B-0FA5-1913-E530-F2DC20C62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9066"/>
            <a:ext cx="10515600" cy="3004456"/>
          </a:xfrm>
        </p:spPr>
      </p:pic>
    </p:spTree>
    <p:extLst>
      <p:ext uri="{BB962C8B-B14F-4D97-AF65-F5344CB8AC3E}">
        <p14:creationId xmlns:p14="http://schemas.microsoft.com/office/powerpoint/2010/main" val="104920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6AF5E-F258-3EF0-447E-38CB569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Technical Assistance requested </a:t>
            </a:r>
            <a:r>
              <a:rPr lang="en-GB" sz="2400" dirty="0"/>
              <a:t>(source tfadatabase.org)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06031EEC-B2FC-9A3A-B89A-14B0B4DA2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9534"/>
            <a:ext cx="10622630" cy="3559382"/>
          </a:xfrm>
        </p:spPr>
      </p:pic>
    </p:spTree>
    <p:extLst>
      <p:ext uri="{BB962C8B-B14F-4D97-AF65-F5344CB8AC3E}">
        <p14:creationId xmlns:p14="http://schemas.microsoft.com/office/powerpoint/2010/main" val="1106312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6AF5E-F258-3EF0-447E-38CB569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Technical Assistance requested </a:t>
            </a:r>
            <a:r>
              <a:rPr lang="en-GB" sz="2400" dirty="0"/>
              <a:t>(source tfadatabase.org)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A6D94-D735-4647-6BCC-CCF458A55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CA7F03-2530-9CE3-6C68-0C3A4265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503"/>
            <a:ext cx="12192000" cy="46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5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F058B-55DC-CF1F-CD67-046D070F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Challenges and difficulties faced by donors, Developing and Least developed countries to provide/receive 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DC434A-14B1-1DBA-26E5-086AE0020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Gap between donors and beneficiaries of TA</a:t>
            </a:r>
          </a:p>
          <a:p>
            <a:r>
              <a:rPr lang="en-GB" dirty="0"/>
              <a:t>Lack of clarity as regards the identification of the specific measures notified under category C</a:t>
            </a:r>
          </a:p>
          <a:p>
            <a:r>
              <a:rPr lang="en-GB" dirty="0"/>
              <a:t>Wide offer of TA and multiple agencies offering same kind of TA with funds from IOs and other agencies</a:t>
            </a:r>
          </a:p>
          <a:p>
            <a:r>
              <a:rPr lang="en-GB" dirty="0"/>
              <a:t>Lack of coordination among the national authorities when requesting TA</a:t>
            </a:r>
          </a:p>
          <a:p>
            <a:r>
              <a:rPr lang="en-GB" dirty="0"/>
              <a:t>Offers subjected to the priorities of the donors</a:t>
            </a:r>
          </a:p>
          <a:p>
            <a:r>
              <a:rPr lang="en-GB" dirty="0"/>
              <a:t>Lack of political and administrative continuity and leadership</a:t>
            </a:r>
          </a:p>
          <a:p>
            <a:r>
              <a:rPr lang="en-GB" dirty="0"/>
              <a:t>Ensure the sustainability of the project </a:t>
            </a:r>
          </a:p>
          <a:p>
            <a:r>
              <a:rPr lang="en-GB" dirty="0"/>
              <a:t>Lack of clarity as regards who will implement what and lack of identification of the national counterparts</a:t>
            </a:r>
          </a:p>
          <a:p>
            <a:r>
              <a:rPr lang="en-GB" dirty="0"/>
              <a:t>Lack of involvement of the private sector</a:t>
            </a:r>
          </a:p>
          <a:p>
            <a:pPr marL="0" indent="0">
              <a:buNone/>
            </a:pPr>
            <a:r>
              <a:rPr lang="en-GB" sz="1200" dirty="0"/>
              <a:t>(Source: Third LA meeting of the NCTF – Report)</a:t>
            </a:r>
          </a:p>
          <a:p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713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1A3AE-ADC0-B9A3-228B-D5721D51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NCTF: the best engine to boost, apply and make effective the implementation of the substantive provisions of the WTO TFA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A0632-DE61-6F32-BCDC-8FBB92B9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Most Members have established and implemented their NCTF or are implementing them in accordance with Art. 23.2 of the TFA</a:t>
            </a:r>
          </a:p>
          <a:p>
            <a:r>
              <a:rPr lang="en-GB" dirty="0"/>
              <a:t>Different structures, composition and functioning</a:t>
            </a:r>
          </a:p>
          <a:p>
            <a:r>
              <a:rPr lang="en-GB" dirty="0"/>
              <a:t>Some involved the private sector with diverse functions. Others not.</a:t>
            </a:r>
          </a:p>
          <a:p>
            <a:r>
              <a:rPr lang="en-GB" dirty="0"/>
              <a:t>Some have established “local NCTF” at the border</a:t>
            </a:r>
          </a:p>
          <a:p>
            <a:r>
              <a:rPr lang="en-GB" dirty="0"/>
              <a:t>Some have designed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working methods</a:t>
            </a:r>
            <a:r>
              <a:rPr lang="en-GB" dirty="0"/>
              <a:t>,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road maps </a:t>
            </a:r>
            <a:r>
              <a:rPr lang="en-GB" b="1" dirty="0">
                <a:solidFill>
                  <a:srgbClr val="00B050"/>
                </a:solidFill>
              </a:rPr>
              <a:t>and measurement and monitoring systems</a:t>
            </a:r>
          </a:p>
          <a:p>
            <a:r>
              <a:rPr lang="en-GB" dirty="0"/>
              <a:t>Some have a limited legal structure that not allow them to adapt to different circumstances</a:t>
            </a:r>
          </a:p>
          <a:p>
            <a:r>
              <a:rPr lang="en-GB" dirty="0"/>
              <a:t>Some </a:t>
            </a:r>
            <a:r>
              <a:rPr lang="en-GB" dirty="0">
                <a:solidFill>
                  <a:srgbClr val="FF0000"/>
                </a:solidFill>
              </a:rPr>
              <a:t>have not yet identified </a:t>
            </a:r>
            <a:r>
              <a:rPr lang="en-GB" dirty="0"/>
              <a:t>all the border agencies and import/export and transit procedures</a:t>
            </a:r>
          </a:p>
          <a:p>
            <a:r>
              <a:rPr lang="en-GB" b="1" dirty="0">
                <a:solidFill>
                  <a:srgbClr val="00B050"/>
                </a:solidFill>
              </a:rPr>
              <a:t>Some coordinate all the TA requests and monitor these TA activities</a:t>
            </a:r>
          </a:p>
          <a:p>
            <a:r>
              <a:rPr lang="en-GB" b="1" dirty="0">
                <a:solidFill>
                  <a:srgbClr val="00B050"/>
                </a:solidFill>
              </a:rPr>
              <a:t>Some have the full support of the upper administrative authorities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2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12A5-F4AB-CD7E-9C03-DEA16A3E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71819"/>
            <a:ext cx="11084767" cy="857185"/>
          </a:xfrm>
        </p:spPr>
        <p:txBody>
          <a:bodyPr>
            <a:normAutofit/>
          </a:bodyPr>
          <a:lstStyle/>
          <a:p>
            <a:r>
              <a:rPr lang="en-GB" sz="3200" u="sng" dirty="0"/>
              <a:t>Evaluation of the implementation of the TFA</a:t>
            </a:r>
            <a:r>
              <a:rPr lang="en-GB" sz="3200" dirty="0"/>
              <a:t>:</a:t>
            </a:r>
            <a:br>
              <a:rPr lang="en-GB" sz="3200" dirty="0"/>
            </a:br>
            <a:r>
              <a:rPr lang="en-GB" sz="1100" dirty="0">
                <a:solidFill>
                  <a:schemeClr val="accent1"/>
                </a:solidFill>
              </a:rPr>
              <a:t>Conclusions reached at the Third Meeting of LATAM’s NCTF, Montevideo, Uruguay May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6F18-44D5-C034-AE09-DB569737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954653"/>
          </a:xfrm>
        </p:spPr>
        <p:txBody>
          <a:bodyPr>
            <a:normAutofit/>
          </a:bodyPr>
          <a:lstStyle/>
          <a:p>
            <a:pPr lvl="1" algn="just"/>
            <a:endParaRPr lang="en-GB" dirty="0"/>
          </a:p>
          <a:p>
            <a:pPr lvl="1" algn="just"/>
            <a:r>
              <a:rPr lang="en-GB" dirty="0"/>
              <a:t>Although there are many measurement tools </a:t>
            </a:r>
            <a:r>
              <a:rPr lang="en-GB" sz="1600" dirty="0"/>
              <a:t>(WCO, UNCTAD, GEA, OEDC</a:t>
            </a:r>
            <a:r>
              <a:rPr lang="en-GB" dirty="0"/>
              <a:t>), it’s not always easy to identify the various aspects to be measured</a:t>
            </a:r>
          </a:p>
          <a:p>
            <a:pPr lvl="1" algn="just"/>
            <a:r>
              <a:rPr lang="en-GB" dirty="0"/>
              <a:t>Focus in measuring the improvements of compliance with the TFA, rather than in the in the measurement of the impact of the implementation</a:t>
            </a:r>
          </a:p>
          <a:p>
            <a:pPr lvl="1" algn="just"/>
            <a:r>
              <a:rPr lang="en-GB" dirty="0"/>
              <a:t>Lack of clarity as to what and how to measure, apart from the customs issues</a:t>
            </a:r>
          </a:p>
          <a:p>
            <a:pPr lvl="1" algn="just"/>
            <a:r>
              <a:rPr lang="en-GB" dirty="0"/>
              <a:t>Lack of clarity about the type of information available and its use to see whether the TFA obligations are being fulfilled </a:t>
            </a:r>
          </a:p>
          <a:p>
            <a:pPr lvl="1" algn="just"/>
            <a:r>
              <a:rPr lang="en-GB" dirty="0"/>
              <a:t>Movement of HRs, and officers in charge of many areas</a:t>
            </a:r>
          </a:p>
          <a:p>
            <a:pPr lvl="1" algn="just"/>
            <a:r>
              <a:rPr lang="en-GB" dirty="0"/>
              <a:t>Lack of support and resources to improve and promote digitalization in different institutions and use of non-compatible technologies </a:t>
            </a:r>
          </a:p>
          <a:p>
            <a:pPr lvl="1" algn="just"/>
            <a:r>
              <a:rPr lang="en-GB" dirty="0"/>
              <a:t>Reluctancy to changes and difficulties to fully engage the private sector </a:t>
            </a:r>
          </a:p>
          <a:p>
            <a:pPr lvl="2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35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12A5-F4AB-CD7E-9C03-DEA16A3E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71819"/>
            <a:ext cx="11084767" cy="857185"/>
          </a:xfrm>
        </p:spPr>
        <p:txBody>
          <a:bodyPr>
            <a:normAutofit/>
          </a:bodyPr>
          <a:lstStyle/>
          <a:p>
            <a:r>
              <a:rPr lang="en-GB" sz="3200" u="sng" dirty="0"/>
              <a:t>Digitalization of the import, export and transit procedures</a:t>
            </a:r>
            <a:r>
              <a:rPr lang="en-GB" sz="3200" dirty="0"/>
              <a:t>:</a:t>
            </a:r>
            <a:br>
              <a:rPr lang="en-GB" sz="3200" dirty="0"/>
            </a:br>
            <a:r>
              <a:rPr lang="en-GB" sz="1100" dirty="0">
                <a:solidFill>
                  <a:schemeClr val="accent1"/>
                </a:solidFill>
              </a:rPr>
              <a:t>Conclusions reached at the Third Meeting of LATAM’s NCTF, Montevideo, Uruguay May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6F18-44D5-C034-AE09-DB569737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954653"/>
          </a:xfrm>
        </p:spPr>
        <p:txBody>
          <a:bodyPr>
            <a:normAutofit fontScale="92500"/>
          </a:bodyPr>
          <a:lstStyle/>
          <a:p>
            <a:pPr lvl="1" algn="just"/>
            <a:r>
              <a:rPr lang="en-GB" dirty="0"/>
              <a:t>Significant investments to put in place IT tools for import, export and transit procedures, including AI</a:t>
            </a:r>
          </a:p>
          <a:p>
            <a:pPr lvl="1" algn="just"/>
            <a:r>
              <a:rPr lang="en-GB" dirty="0"/>
              <a:t>Positive results when implemented in parallel with a re-engineering of the import, export and transit procedures to eliminate or reduce unnecessary aspects, including the reduction of the intervention of officers</a:t>
            </a:r>
          </a:p>
          <a:p>
            <a:pPr lvl="1" algn="just"/>
            <a:r>
              <a:rPr lang="en-GB" dirty="0"/>
              <a:t>However, not all of the areas and institutions advance at the same pace</a:t>
            </a:r>
          </a:p>
          <a:p>
            <a:pPr lvl="1" algn="just"/>
            <a:r>
              <a:rPr lang="en-GB" dirty="0"/>
              <a:t>Some automation processes are old, and it has not been easy to replace or modernize them or to allow them to inter-operate with other systems</a:t>
            </a:r>
          </a:p>
          <a:p>
            <a:pPr lvl="1" algn="just"/>
            <a:r>
              <a:rPr lang="en-GB" dirty="0"/>
              <a:t>Not all the processes are revised and improved at the same pace</a:t>
            </a:r>
          </a:p>
          <a:p>
            <a:pPr lvl="1" algn="just"/>
            <a:r>
              <a:rPr lang="en-GB" dirty="0"/>
              <a:t>Lack of a legislative framework to adapt and adopt new technologies</a:t>
            </a:r>
          </a:p>
          <a:p>
            <a:pPr lvl="1" algn="just"/>
            <a:r>
              <a:rPr lang="en-GB" dirty="0"/>
              <a:t>Lack of continuity in the digitalization processes</a:t>
            </a:r>
          </a:p>
          <a:p>
            <a:pPr lvl="1" algn="just"/>
            <a:r>
              <a:rPr lang="en-GB" dirty="0"/>
              <a:t>Lack of identification as to the leadership in the process of digital transformation</a:t>
            </a:r>
          </a:p>
          <a:p>
            <a:pPr lvl="1" algn="just"/>
            <a:r>
              <a:rPr lang="en-GB" dirty="0"/>
              <a:t>E-commerce processes, activities and stakeholders not included in the discussion nor in the NCTF   </a:t>
            </a:r>
          </a:p>
        </p:txBody>
      </p:sp>
    </p:spTree>
    <p:extLst>
      <p:ext uri="{BB962C8B-B14F-4D97-AF65-F5344CB8AC3E}">
        <p14:creationId xmlns:p14="http://schemas.microsoft.com/office/powerpoint/2010/main" val="383785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12A5-F4AB-CD7E-9C03-DEA16A3E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71819"/>
            <a:ext cx="11084767" cy="857185"/>
          </a:xfrm>
        </p:spPr>
        <p:txBody>
          <a:bodyPr>
            <a:normAutofit/>
          </a:bodyPr>
          <a:lstStyle/>
          <a:p>
            <a:r>
              <a:rPr lang="en-GB" sz="3200" dirty="0"/>
              <a:t>Risk management and treatment of expedited shipments:</a:t>
            </a:r>
            <a:br>
              <a:rPr lang="en-GB" sz="3200" dirty="0"/>
            </a:br>
            <a:r>
              <a:rPr lang="en-GB" sz="1100" dirty="0">
                <a:solidFill>
                  <a:schemeClr val="accent1"/>
                </a:solidFill>
              </a:rPr>
              <a:t>Conclusions reached at the Third Meeting of LATAM’s NCTF, Montevideo, Uruguay May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6F18-44D5-C034-AE09-DB569737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954653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en-GB" dirty="0"/>
              <a:t>Some countries have introduced pre-arrival processes to facilitate risk management, and simplified and automated procedures for expedited shipments </a:t>
            </a:r>
          </a:p>
          <a:p>
            <a:pPr lvl="1" algn="just"/>
            <a:r>
              <a:rPr lang="en-GB" dirty="0"/>
              <a:t>Important investments in non-intrusive inspection such as scanners, software, methodologies and training of HRs </a:t>
            </a:r>
          </a:p>
          <a:p>
            <a:pPr lvl="1" algn="just"/>
            <a:r>
              <a:rPr lang="en-GB" dirty="0"/>
              <a:t>However, there is a lack of advanced, clear and complete electronic information</a:t>
            </a:r>
          </a:p>
          <a:p>
            <a:pPr lvl="1" algn="just"/>
            <a:r>
              <a:rPr lang="en-GB" dirty="0"/>
              <a:t>Many processes still being manual </a:t>
            </a:r>
          </a:p>
          <a:p>
            <a:pPr lvl="1" algn="just"/>
            <a:r>
              <a:rPr lang="en-GB" dirty="0"/>
              <a:t>Increase of non-expert senders (sellers) using incomplete or erroneous data</a:t>
            </a:r>
          </a:p>
          <a:p>
            <a:pPr lvl="1" algn="just"/>
            <a:r>
              <a:rPr lang="en-GB" dirty="0"/>
              <a:t>Lack of a good scheme for authorized operators</a:t>
            </a:r>
          </a:p>
          <a:p>
            <a:pPr lvl="1" algn="just"/>
            <a:r>
              <a:rPr lang="en-GB" dirty="0"/>
              <a:t>Difficulties to deal with the new business models which consolidate various packages in a single container, being delivered later as expedited shipments without having received pre-arrival documentation</a:t>
            </a:r>
          </a:p>
          <a:p>
            <a:pPr lvl="1" algn="just"/>
            <a:r>
              <a:rPr lang="en-GB" dirty="0"/>
              <a:t>Under valuation practices to benefit from the </a:t>
            </a:r>
            <a:r>
              <a:rPr lang="en-GB" i="1" dirty="0"/>
              <a:t>de minimis </a:t>
            </a:r>
            <a:r>
              <a:rPr lang="en-GB" dirty="0"/>
              <a:t>threshold and circumvention of other non-tariff barriers</a:t>
            </a:r>
          </a:p>
          <a:p>
            <a:pPr lvl="1" algn="just"/>
            <a:r>
              <a:rPr lang="en-GB" dirty="0"/>
              <a:t>Lack of coordination among the different authorities at the border</a:t>
            </a:r>
          </a:p>
          <a:p>
            <a:pPr lvl="1" algn="just"/>
            <a:r>
              <a:rPr lang="en-GB" dirty="0"/>
              <a:t>Complexity and lack of information about the different fees and charges</a:t>
            </a:r>
          </a:p>
          <a:p>
            <a:pPr lvl="1" algn="just"/>
            <a:r>
              <a:rPr lang="en-GB" dirty="0"/>
              <a:t>Difficulties in acknowledging thar risk management and trade facilitation are complementary but not opposite.  </a:t>
            </a:r>
          </a:p>
        </p:txBody>
      </p:sp>
    </p:spTree>
    <p:extLst>
      <p:ext uri="{BB962C8B-B14F-4D97-AF65-F5344CB8AC3E}">
        <p14:creationId xmlns:p14="http://schemas.microsoft.com/office/powerpoint/2010/main" val="3539150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E9F9-E70E-2BB4-9DD9-800F9A28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FD9E-C537-AEEE-4E22-F01263B4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ONE THING IS ONE THING, </a:t>
            </a:r>
            <a:r>
              <a:rPr lang="en-GB" b="1" dirty="0">
                <a:solidFill>
                  <a:srgbClr val="C00000"/>
                </a:solidFill>
              </a:rPr>
              <a:t>BUT</a:t>
            </a:r>
            <a:r>
              <a:rPr lang="en-GB" dirty="0">
                <a:solidFill>
                  <a:schemeClr val="accent1"/>
                </a:solidFill>
              </a:rPr>
              <a:t> ANOTHER THING IS ANOTHER THING: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TO MONITOR THE COMPLIANCE WITH AN OBLIGATION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IS NOT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B050"/>
                </a:solidFill>
              </a:rPr>
              <a:t>TO MEASURE THE EFFICACY OR THE DEVELOPMENT OF THE ACTIONS AND INITIATIVES ADOPTED TO ATTEND SUCH OBLIGATION</a:t>
            </a:r>
          </a:p>
        </p:txBody>
      </p:sp>
    </p:spTree>
    <p:extLst>
      <p:ext uri="{BB962C8B-B14F-4D97-AF65-F5344CB8AC3E}">
        <p14:creationId xmlns:p14="http://schemas.microsoft.com/office/powerpoint/2010/main" val="422710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F60FD-599B-9B92-56F6-A039A918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0" y="365125"/>
            <a:ext cx="10420739" cy="763879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Transparency and Notifications</a:t>
            </a:r>
            <a:endParaRPr lang="en-GB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9221E-5D4E-2D23-5A63-7FB00355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 developing and least developed countries:</a:t>
            </a:r>
          </a:p>
          <a:p>
            <a:pPr lvl="1"/>
            <a:r>
              <a:rPr lang="en-GB" dirty="0"/>
              <a:t>Categories A, B and C</a:t>
            </a:r>
          </a:p>
          <a:p>
            <a:pPr marL="0" lvl="1" indent="187325"/>
            <a:endParaRPr lang="en-GB" dirty="0"/>
          </a:p>
          <a:p>
            <a:pPr marL="0" lvl="1" indent="187325"/>
            <a:r>
              <a:rPr lang="en-GB" dirty="0"/>
              <a:t>For ALL WTO Members:</a:t>
            </a:r>
          </a:p>
          <a:p>
            <a:pPr marL="457200" lvl="2" indent="187325"/>
            <a:r>
              <a:rPr lang="en-GB" dirty="0"/>
              <a:t>Publication: Art. 1.4</a:t>
            </a:r>
          </a:p>
          <a:p>
            <a:pPr marL="457200" lvl="2" indent="187325"/>
            <a:r>
              <a:rPr lang="en-GB" dirty="0"/>
              <a:t>Operation of the SW: Art. 10.4.3</a:t>
            </a:r>
          </a:p>
          <a:p>
            <a:pPr marL="457200" lvl="2" indent="187325"/>
            <a:r>
              <a:rPr lang="en-GB" dirty="0"/>
              <a:t>Use of customs brokers: Art. 10.6</a:t>
            </a:r>
          </a:p>
          <a:p>
            <a:pPr marL="457200" lvl="2" indent="187325"/>
            <a:r>
              <a:rPr lang="en-GB" dirty="0"/>
              <a:t>Contact point for exchange o information (customs cooperation): Art. 12.2.2 </a:t>
            </a:r>
          </a:p>
          <a:p>
            <a:pPr marL="457200" lvl="2" indent="187325"/>
            <a:endParaRPr lang="en-GB" dirty="0"/>
          </a:p>
          <a:p>
            <a:pPr marL="0" lvl="1" indent="187325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640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16E8-9ACF-AFB4-5FC2-0AC2CA38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4725-BF9F-3F43-B852-0CAC90FF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b="1" i="1" dirty="0">
                <a:solidFill>
                  <a:srgbClr val="0070C0"/>
                </a:solidFill>
              </a:rPr>
              <a:t>MANY THANKS</a:t>
            </a:r>
          </a:p>
          <a:p>
            <a:pPr marL="0" indent="0" algn="ctr">
              <a:buNone/>
            </a:pPr>
            <a:endParaRPr lang="en-GB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b="1" i="1" dirty="0">
                <a:solidFill>
                  <a:srgbClr val="0070C0"/>
                </a:solidFill>
              </a:rPr>
              <a:t>MUCHAS GRACIAS</a:t>
            </a:r>
          </a:p>
          <a:p>
            <a:pPr marL="0" indent="0" algn="ctr">
              <a:buNone/>
            </a:pPr>
            <a:endParaRPr lang="en-GB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b="1" i="1" dirty="0">
                <a:solidFill>
                  <a:srgbClr val="0070C0"/>
                </a:solidFill>
              </a:rPr>
              <a:t>Alejandro Gamboa-Alder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  <a:hlinkClick r:id="rId2"/>
              </a:rPr>
              <a:t>E-mail: alejandro.gamboa-alder@hotmail.com</a:t>
            </a:r>
            <a:endParaRPr lang="en-GB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4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F60FD-599B-9B92-56F6-A039A918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0" y="365125"/>
            <a:ext cx="10420739" cy="763879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Transparency and Notifications</a:t>
            </a:r>
            <a:endParaRPr lang="en-GB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9221E-5D4E-2D23-5A63-7FB00355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lvl="1" indent="187325"/>
            <a:r>
              <a:rPr lang="en-GB" dirty="0"/>
              <a:t> </a:t>
            </a:r>
          </a:p>
          <a:p>
            <a:pPr marL="457200" lvl="2" indent="187325"/>
            <a:endParaRPr lang="en-GB" dirty="0"/>
          </a:p>
          <a:p>
            <a:pPr marL="0" lvl="1" indent="187325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83E6CA-BB7F-22BA-9D06-AB8B3302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1352939"/>
            <a:ext cx="11930857" cy="48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EB65-DDAD-ECA4-0DBB-0F6F605B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Implementation Commitments and other relevant data on the TFA: where to find them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9A9A-18DF-3870-D8DC-6A2824343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1073150" lvl="3" indent="0">
              <a:buNone/>
            </a:pPr>
            <a:endParaRPr lang="en-GB" dirty="0"/>
          </a:p>
          <a:p>
            <a:pPr marL="1073150" lvl="3" indent="0">
              <a:buNone/>
            </a:pPr>
            <a:r>
              <a:rPr lang="en-GB" sz="5400" b="1" dirty="0">
                <a:solidFill>
                  <a:srgbClr val="00B050"/>
                </a:solidFill>
              </a:rPr>
              <a:t>https://www.tfadatabase.org/</a:t>
            </a:r>
          </a:p>
        </p:txBody>
      </p:sp>
    </p:spTree>
    <p:extLst>
      <p:ext uri="{BB962C8B-B14F-4D97-AF65-F5344CB8AC3E}">
        <p14:creationId xmlns:p14="http://schemas.microsoft.com/office/powerpoint/2010/main" val="113284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B1D20-A4FD-5948-4434-5B619C79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37E71D-7157-2B82-5270-AE92E7DED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570" y="2713402"/>
            <a:ext cx="9464860" cy="2575783"/>
          </a:xfrm>
        </p:spPr>
      </p:pic>
    </p:spTree>
    <p:extLst>
      <p:ext uri="{BB962C8B-B14F-4D97-AF65-F5344CB8AC3E}">
        <p14:creationId xmlns:p14="http://schemas.microsoft.com/office/powerpoint/2010/main" val="284051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4FDE-849C-674B-0067-46BA4404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2112BBD-3468-AB26-BAE5-91980F764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962" y="1825625"/>
            <a:ext cx="9334075" cy="4351338"/>
          </a:xfrm>
        </p:spPr>
      </p:pic>
    </p:spTree>
    <p:extLst>
      <p:ext uri="{BB962C8B-B14F-4D97-AF65-F5344CB8AC3E}">
        <p14:creationId xmlns:p14="http://schemas.microsoft.com/office/powerpoint/2010/main" val="272475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CEC14-BECF-DC6F-397D-B6F94A2B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A86D-0DC1-B8EA-1BE2-9663DAE0F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53637-2094-24D6-1925-0155D3BC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1" y="1825624"/>
            <a:ext cx="10398343" cy="41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3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CEC14-BECF-DC6F-397D-B6F94A2B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IMPLEMENTATION OF THE TFA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(Source: tfadatabase.org)</a:t>
            </a:r>
            <a:endParaRPr lang="en-GB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68CA63CC-A3E4-ADC7-3F35-065AC8818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292" y="1825625"/>
            <a:ext cx="7458745" cy="4781720"/>
          </a:xfrm>
        </p:spPr>
      </p:pic>
    </p:spTree>
    <p:extLst>
      <p:ext uri="{BB962C8B-B14F-4D97-AF65-F5344CB8AC3E}">
        <p14:creationId xmlns:p14="http://schemas.microsoft.com/office/powerpoint/2010/main" val="3173790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Widescreen</PresentationFormat>
  <Paragraphs>148</Paragraphs>
  <Slides>30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Fira Sans</vt:lpstr>
      <vt:lpstr>Tema de Office</vt:lpstr>
      <vt:lpstr>XVI WORLD LAW CUSTOMS MEETING  CUSTOMS IN TIMES OF GLOBAL CHANGE  </vt:lpstr>
      <vt:lpstr>History and General Features of the TFA</vt:lpstr>
      <vt:lpstr>Transparency and Notifications</vt:lpstr>
      <vt:lpstr>Transparency and Notifications</vt:lpstr>
      <vt:lpstr>Implementation Commitments and other relevant data on the TFA: where to find them ….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IMPLEMENTATION OF THE TFA (Source: tfadatabase.org)</vt:lpstr>
      <vt:lpstr>Tools to boost the implementation commitments of developing and Least developed countries </vt:lpstr>
      <vt:lpstr>Tools to boost the implementation commitments of developing and Least developed countries </vt:lpstr>
      <vt:lpstr>Technical Assistance requested (source tfadatabase.org) </vt:lpstr>
      <vt:lpstr>Technical Assistance requested (source tfadatabase.org) </vt:lpstr>
      <vt:lpstr>Technical Assistance requested (source tfadatabase.org) </vt:lpstr>
      <vt:lpstr>Technical Assistance requested (source tfadatabase.org) </vt:lpstr>
      <vt:lpstr>Technical Assistance requested (source tfadatabase.org) </vt:lpstr>
      <vt:lpstr>Challenges and difficulties faced by donors, Developing and Least developed countries to provide/receive TA </vt:lpstr>
      <vt:lpstr>NCTF: the best engine to boost, apply and make effective the implementation of the substantive provisions of the WTO TFA</vt:lpstr>
      <vt:lpstr>Evaluation of the implementation of the TFA: Conclusions reached at the Third Meeting of LATAM’s NCTF, Montevideo, Uruguay May 2023</vt:lpstr>
      <vt:lpstr>Digitalization of the import, export and transit procedures: Conclusions reached at the Third Meeting of LATAM’s NCTF, Montevideo, Uruguay May 2023</vt:lpstr>
      <vt:lpstr>Risk management and treatment of expedited shipments: Conclusions reached at the Third Meeting of LATAM’s NCTF, Montevideo, Uruguay May 2023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 WORLD LAW CUSTOMS MEETING  CUSTOMS IN TIMES OF GLOBAL CHANGE</dc:title>
  <dc:creator>Alexandre Gamboa</dc:creator>
  <cp:lastModifiedBy>Alexandre Gamboa</cp:lastModifiedBy>
  <cp:revision>10</cp:revision>
  <dcterms:created xsi:type="dcterms:W3CDTF">2023-09-26T18:03:27Z</dcterms:created>
  <dcterms:modified xsi:type="dcterms:W3CDTF">2023-09-27T23:16:55Z</dcterms:modified>
</cp:coreProperties>
</file>