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72" r:id="rId4"/>
    <p:sldId id="258" r:id="rId5"/>
    <p:sldId id="260" r:id="rId6"/>
    <p:sldId id="264" r:id="rId7"/>
    <p:sldId id="265" r:id="rId8"/>
    <p:sldId id="267" r:id="rId9"/>
    <p:sldId id="271" r:id="rId10"/>
    <p:sldId id="269" r:id="rId11"/>
    <p:sldId id="270" r:id="rId12"/>
    <p:sldId id="268" r:id="rId13"/>
    <p:sldId id="257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24F64-6D60-4007-9C57-677025161F4C}" v="93" dt="2025-08-14T12:28:27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 autoAdjust="0"/>
    <p:restoredTop sz="94558" autoAdjust="0"/>
  </p:normalViewPr>
  <p:slideViewPr>
    <p:cSldViewPr>
      <p:cViewPr varScale="1">
        <p:scale>
          <a:sx n="80" d="100"/>
          <a:sy n="80" d="100"/>
        </p:scale>
        <p:origin x="99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fm.salazar@arola.com" TargetMode="Externa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9002669" y="-339266"/>
            <a:ext cx="9055956" cy="8229600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3" name="Group 13"/>
          <p:cNvGrpSpPr/>
          <p:nvPr/>
        </p:nvGrpSpPr>
        <p:grpSpPr>
          <a:xfrm>
            <a:off x="9805702" y="291238"/>
            <a:ext cx="7908037" cy="6795970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6204" y="0"/>
              <a:ext cx="800393" cy="698500"/>
            </a:xfrm>
            <a:custGeom>
              <a:avLst/>
              <a:gdLst/>
              <a:ahLst/>
              <a:cxnLst/>
              <a:rect l="l" t="t" r="r" b="b"/>
              <a:pathLst>
                <a:path w="800393" h="698500">
                  <a:moveTo>
                    <a:pt x="790349" y="377174"/>
                  </a:moveTo>
                  <a:lnTo>
                    <a:pt x="619643" y="670576"/>
                  </a:lnTo>
                  <a:cubicBezTo>
                    <a:pt x="609584" y="687864"/>
                    <a:pt x="591091" y="698500"/>
                    <a:pt x="571089" y="698500"/>
                  </a:cubicBezTo>
                  <a:lnTo>
                    <a:pt x="229303" y="698500"/>
                  </a:lnTo>
                  <a:cubicBezTo>
                    <a:pt x="209301" y="698500"/>
                    <a:pt x="190808" y="687864"/>
                    <a:pt x="180749" y="670576"/>
                  </a:cubicBezTo>
                  <a:lnTo>
                    <a:pt x="10043" y="377174"/>
                  </a:lnTo>
                  <a:cubicBezTo>
                    <a:pt x="0" y="359913"/>
                    <a:pt x="0" y="338587"/>
                    <a:pt x="10043" y="321326"/>
                  </a:cubicBezTo>
                  <a:lnTo>
                    <a:pt x="180749" y="27924"/>
                  </a:lnTo>
                  <a:cubicBezTo>
                    <a:pt x="190808" y="10636"/>
                    <a:pt x="209301" y="0"/>
                    <a:pt x="229303" y="0"/>
                  </a:cubicBezTo>
                  <a:lnTo>
                    <a:pt x="571089" y="0"/>
                  </a:lnTo>
                  <a:cubicBezTo>
                    <a:pt x="591091" y="0"/>
                    <a:pt x="609584" y="10636"/>
                    <a:pt x="619643" y="27924"/>
                  </a:cubicBezTo>
                  <a:lnTo>
                    <a:pt x="790349" y="321326"/>
                  </a:lnTo>
                  <a:cubicBezTo>
                    <a:pt x="800392" y="338587"/>
                    <a:pt x="800392" y="359913"/>
                    <a:pt x="790349" y="37717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391573" y="746863"/>
            <a:ext cx="6723237" cy="5965993"/>
            <a:chOff x="0" y="0"/>
            <a:chExt cx="4346359" cy="3856825"/>
          </a:xfrm>
        </p:grpSpPr>
        <p:sp>
          <p:nvSpPr>
            <p:cNvPr id="17" name="Freeform 1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3"/>
              <a:stretch>
                <a:fillRect l="-22144" r="-2214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9526592" y="4858699"/>
            <a:ext cx="5973371" cy="5428301"/>
          </a:xfrm>
          <a:custGeom>
            <a:avLst/>
            <a:gdLst/>
            <a:ahLst/>
            <a:cxnLst/>
            <a:rect l="l" t="t" r="r" b="b"/>
            <a:pathLst>
              <a:path w="5973371" h="5428301">
                <a:moveTo>
                  <a:pt x="0" y="0"/>
                </a:moveTo>
                <a:lnTo>
                  <a:pt x="5973372" y="0"/>
                </a:lnTo>
                <a:lnTo>
                  <a:pt x="5973372" y="5428301"/>
                </a:lnTo>
                <a:lnTo>
                  <a:pt x="0" y="5428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5" name="Group 25"/>
          <p:cNvGrpSpPr/>
          <p:nvPr/>
        </p:nvGrpSpPr>
        <p:grpSpPr>
          <a:xfrm>
            <a:off x="9736201" y="5164741"/>
            <a:ext cx="5357059" cy="460372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0545" y="0"/>
              <a:ext cx="791709" cy="698500"/>
            </a:xfrm>
            <a:custGeom>
              <a:avLst/>
              <a:gdLst/>
              <a:ahLst/>
              <a:cxnLst/>
              <a:rect l="l" t="t" r="r" b="b"/>
              <a:pathLst>
                <a:path w="791709" h="698500">
                  <a:moveTo>
                    <a:pt x="774638" y="396717"/>
                  </a:moveTo>
                  <a:lnTo>
                    <a:pt x="626672" y="651033"/>
                  </a:lnTo>
                  <a:cubicBezTo>
                    <a:pt x="609574" y="680421"/>
                    <a:pt x="578138" y="698500"/>
                    <a:pt x="544138" y="698500"/>
                  </a:cubicBezTo>
                  <a:lnTo>
                    <a:pt x="247572" y="698500"/>
                  </a:lnTo>
                  <a:cubicBezTo>
                    <a:pt x="213572" y="698500"/>
                    <a:pt x="182136" y="680421"/>
                    <a:pt x="165038" y="651033"/>
                  </a:cubicBezTo>
                  <a:lnTo>
                    <a:pt x="17072" y="396717"/>
                  </a:lnTo>
                  <a:cubicBezTo>
                    <a:pt x="0" y="367375"/>
                    <a:pt x="0" y="331125"/>
                    <a:pt x="17072" y="301783"/>
                  </a:cubicBezTo>
                  <a:lnTo>
                    <a:pt x="165038" y="47467"/>
                  </a:lnTo>
                  <a:cubicBezTo>
                    <a:pt x="182136" y="18079"/>
                    <a:pt x="213572" y="0"/>
                    <a:pt x="247572" y="0"/>
                  </a:cubicBezTo>
                  <a:lnTo>
                    <a:pt x="544138" y="0"/>
                  </a:lnTo>
                  <a:cubicBezTo>
                    <a:pt x="578138" y="0"/>
                    <a:pt x="609574" y="18079"/>
                    <a:pt x="626672" y="47467"/>
                  </a:cubicBezTo>
                  <a:lnTo>
                    <a:pt x="774638" y="301783"/>
                  </a:lnTo>
                  <a:cubicBezTo>
                    <a:pt x="791710" y="331125"/>
                    <a:pt x="791710" y="367375"/>
                    <a:pt x="774638" y="39671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0165464" y="5488650"/>
            <a:ext cx="4479483" cy="3974955"/>
            <a:chOff x="0" y="0"/>
            <a:chExt cx="4346359" cy="3856825"/>
          </a:xfrm>
        </p:grpSpPr>
        <p:sp>
          <p:nvSpPr>
            <p:cNvPr id="29" name="Freeform 29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4"/>
              <a:stretch>
                <a:fillRect l="-17738" r="-1773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91F0CDF-4A62-238F-9A5B-7ACE88282BAB}"/>
              </a:ext>
            </a:extLst>
          </p:cNvPr>
          <p:cNvSpPr txBox="1"/>
          <p:nvPr/>
        </p:nvSpPr>
        <p:spPr>
          <a:xfrm>
            <a:off x="229375" y="85143"/>
            <a:ext cx="1111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4000" b="1" dirty="0">
                <a:solidFill>
                  <a:srgbClr val="002060"/>
                </a:solidFill>
              </a:rPr>
              <a:t>XVII REUNIÓN MUNDIAL DE DERECHO ADUANERO </a:t>
            </a:r>
          </a:p>
          <a:p>
            <a:pPr algn="ctr"/>
            <a:r>
              <a:rPr lang="en-MX" sz="4000" b="1" dirty="0">
                <a:solidFill>
                  <a:srgbClr val="002060"/>
                </a:solidFill>
              </a:rPr>
              <a:t>OPORTO, PORTUGAL 2025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E00D76-AF90-5433-09BD-8D0AD929CF5F}"/>
              </a:ext>
            </a:extLst>
          </p:cNvPr>
          <p:cNvSpPr txBox="1"/>
          <p:nvPr/>
        </p:nvSpPr>
        <p:spPr>
          <a:xfrm>
            <a:off x="927087" y="7689793"/>
            <a:ext cx="696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2060"/>
                </a:solidFill>
              </a:rPr>
              <a:t>FERNANDO SALAZAR</a:t>
            </a:r>
            <a:endParaRPr lang="en-MX" sz="40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F64CE9-C754-50CA-126A-FC05790D95A4}"/>
              </a:ext>
            </a:extLst>
          </p:cNvPr>
          <p:cNvSpPr txBox="1"/>
          <p:nvPr/>
        </p:nvSpPr>
        <p:spPr>
          <a:xfrm>
            <a:off x="14339923" y="8874176"/>
            <a:ext cx="3948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600" b="1" dirty="0">
                <a:solidFill>
                  <a:srgbClr val="002060"/>
                </a:solidFill>
              </a:rPr>
              <a:t>3-5 Septiembre</a:t>
            </a:r>
          </a:p>
          <a:p>
            <a:pPr algn="ctr"/>
            <a:r>
              <a:rPr lang="en-MX" sz="3600" b="1" dirty="0">
                <a:solidFill>
                  <a:srgbClr val="002060"/>
                </a:solidFill>
              </a:rPr>
              <a:t>2025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0541E6-84FE-A501-6C0C-208D549DDA6F}"/>
              </a:ext>
            </a:extLst>
          </p:cNvPr>
          <p:cNvSpPr txBox="1"/>
          <p:nvPr/>
        </p:nvSpPr>
        <p:spPr>
          <a:xfrm>
            <a:off x="1084765" y="2320549"/>
            <a:ext cx="69603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2060"/>
                </a:solidFill>
              </a:rPr>
              <a:t>La Inteligencia Artificial ¿herramienta eficaz, certera y segura para la determinación y la verificación</a:t>
            </a:r>
          </a:p>
          <a:p>
            <a:pPr algn="ctr"/>
            <a:r>
              <a:rPr lang="es-ES" sz="4000" b="1" dirty="0">
                <a:solidFill>
                  <a:srgbClr val="002060"/>
                </a:solidFill>
              </a:rPr>
              <a:t>de la clasificación arancelaria, el origen y la valoración aduanera de las mercancías?</a:t>
            </a:r>
            <a:endParaRPr lang="en-MX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9887C-AC55-BF4E-1F5B-30E24ED6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F2F00A-1C8D-DEA3-A213-DCCB3FC93F2D}"/>
              </a:ext>
            </a:extLst>
          </p:cNvPr>
          <p:cNvSpPr/>
          <p:nvPr/>
        </p:nvSpPr>
        <p:spPr>
          <a:xfrm>
            <a:off x="0" y="0"/>
            <a:ext cx="8915400" cy="139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E03E3-BB0C-6029-3F05-637E883A0A5A}"/>
              </a:ext>
            </a:extLst>
          </p:cNvPr>
          <p:cNvSpPr txBox="1"/>
          <p:nvPr/>
        </p:nvSpPr>
        <p:spPr>
          <a:xfrm>
            <a:off x="76199" y="190668"/>
            <a:ext cx="876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5F6BB9-09EF-72BA-39A4-B3D9B8378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446" y="1190533"/>
            <a:ext cx="9236657" cy="806776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C3AAD55-AB5A-40D9-E3DA-F3053BD90B21}"/>
              </a:ext>
            </a:extLst>
          </p:cNvPr>
          <p:cNvSpPr/>
          <p:nvPr/>
        </p:nvSpPr>
        <p:spPr>
          <a:xfrm>
            <a:off x="8915400" y="7886700"/>
            <a:ext cx="7162800" cy="1600200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Un grupo de hombres sonriendo&#10;&#10;El contenido generado por IA puede ser incorrecto.">
            <a:extLst>
              <a:ext uri="{FF2B5EF4-FFF2-40B4-BE49-F238E27FC236}">
                <a16:creationId xmlns:a16="http://schemas.microsoft.com/office/drawing/2014/main" id="{5D678475-FFF8-BA39-50CA-5B02365A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97" y="1628839"/>
            <a:ext cx="5664200" cy="84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19B7B-B51A-AC79-6B42-CCDAE8DD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559358-A459-20A8-5E31-8A88BDAD8B21}"/>
              </a:ext>
            </a:extLst>
          </p:cNvPr>
          <p:cNvSpPr/>
          <p:nvPr/>
        </p:nvSpPr>
        <p:spPr>
          <a:xfrm>
            <a:off x="0" y="0"/>
            <a:ext cx="8915400" cy="139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192DF-15F9-F559-C32A-E734C2FD3369}"/>
              </a:ext>
            </a:extLst>
          </p:cNvPr>
          <p:cNvSpPr txBox="1"/>
          <p:nvPr/>
        </p:nvSpPr>
        <p:spPr>
          <a:xfrm>
            <a:off x="76199" y="190668"/>
            <a:ext cx="876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D55E83-8B7E-A97F-853B-9A2531ECB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22949"/>
            <a:ext cx="8229600" cy="50810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D4629B3-9BBD-06BD-7F95-F03E48841C74}"/>
              </a:ext>
            </a:extLst>
          </p:cNvPr>
          <p:cNvSpPr txBox="1"/>
          <p:nvPr/>
        </p:nvSpPr>
        <p:spPr>
          <a:xfrm>
            <a:off x="8991599" y="419100"/>
            <a:ext cx="930197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900" dirty="0"/>
              <a:t>1️⃣ </a:t>
            </a:r>
            <a:r>
              <a:rPr lang="es-ES" sz="1900" b="1" dirty="0"/>
              <a:t>Cálculo del valor en aduana</a:t>
            </a:r>
          </a:p>
          <a:p>
            <a:pPr>
              <a:buNone/>
            </a:pPr>
            <a:r>
              <a:rPr lang="es-ES" sz="1900" dirty="0"/>
              <a:t>Base: valor de transacción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900" dirty="0"/>
              <a:t>Precio unitario: 50 €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900" dirty="0"/>
              <a:t>Cantidad: 100 </a:t>
            </a:r>
            <a:r>
              <a:rPr lang="es-ES" sz="1900" dirty="0" err="1"/>
              <a:t>uds</a:t>
            </a:r>
            <a:endParaRPr lang="es-ES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1900" dirty="0"/>
              <a:t>Subtotal factura: 50 × 100 = 5.000 €</a:t>
            </a:r>
          </a:p>
          <a:p>
            <a:pPr>
              <a:buNone/>
            </a:pPr>
            <a:r>
              <a:rPr lang="es-ES" sz="1900" dirty="0"/>
              <a:t>Incoterm CIF Madrid</a:t>
            </a:r>
          </a:p>
          <a:p>
            <a:pPr>
              <a:buNone/>
            </a:pPr>
            <a:r>
              <a:rPr lang="es-ES" sz="1900" dirty="0"/>
              <a:t>CIF significa que el precio incluye coste + seguro + flete internacional hasta el puerto/aeropuerto de destino (Madrid).</a:t>
            </a:r>
            <a:br>
              <a:rPr lang="es-ES" sz="1900" dirty="0"/>
            </a:br>
            <a:r>
              <a:rPr lang="es-ES" sz="1900" dirty="0"/>
              <a:t>Por tanto, los 200 € de transporte ya están incluidos en el precio total, y no hay que sumarlos otra vez.</a:t>
            </a:r>
          </a:p>
          <a:p>
            <a:pPr>
              <a:buNone/>
            </a:pPr>
            <a:r>
              <a:rPr lang="es-ES" sz="1900" dirty="0"/>
              <a:t>Ajustes a añadir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900" dirty="0"/>
              <a:t>Comisión al maestro japonés: 150 € (comisión de corretaje no exceptuada).</a:t>
            </a:r>
          </a:p>
          <a:p>
            <a:pPr>
              <a:buNone/>
            </a:pPr>
            <a:r>
              <a:rPr lang="es-ES" sz="1900" dirty="0"/>
              <a:t>Valor en aduana = Precio factura + ajustes</a:t>
            </a:r>
            <a:br>
              <a:rPr lang="es-ES" sz="1900" dirty="0"/>
            </a:br>
            <a:r>
              <a:rPr lang="es-ES" sz="1900" dirty="0"/>
              <a:t>= 5.000 € + 150 € = 5.150 €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E14618-5123-80AE-FDD0-56E7A9AF8D8A}"/>
              </a:ext>
            </a:extLst>
          </p:cNvPr>
          <p:cNvSpPr txBox="1"/>
          <p:nvPr/>
        </p:nvSpPr>
        <p:spPr>
          <a:xfrm>
            <a:off x="8889380" y="4623555"/>
            <a:ext cx="918860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900" dirty="0"/>
              <a:t>2️⃣ </a:t>
            </a:r>
            <a:r>
              <a:rPr lang="es-ES" sz="1900" b="1" dirty="0"/>
              <a:t>Clasificación arancelaria estimada</a:t>
            </a:r>
          </a:p>
          <a:p>
            <a:pPr>
              <a:buNone/>
            </a:pPr>
            <a:r>
              <a:rPr lang="es-ES" sz="1900" dirty="0"/>
              <a:t>Los kimonos de artes marciales suelen clasificarse en el código HS 6211.43 (</a:t>
            </a:r>
            <a:r>
              <a:rPr lang="es-ES" sz="1900" i="1" dirty="0"/>
              <a:t>Prendas de vestir de fibras sintéticas para hombres o niños</a:t>
            </a:r>
            <a:r>
              <a:rPr lang="es-ES" sz="1900" dirty="0"/>
              <a:t>).</a:t>
            </a:r>
            <a:br>
              <a:rPr lang="es-ES" sz="1900" dirty="0"/>
            </a:br>
            <a:r>
              <a:rPr lang="es-ES" sz="1900" b="1" dirty="0"/>
              <a:t>En el TARIC, este código tiene para importaciones desde Japón: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900" b="1" dirty="0"/>
              <a:t>Arancel ad </a:t>
            </a:r>
            <a:r>
              <a:rPr lang="es-ES" sz="1900" b="1" dirty="0" err="1"/>
              <a:t>valorem</a:t>
            </a:r>
            <a:r>
              <a:rPr lang="es-ES" sz="1900" b="1" dirty="0"/>
              <a:t>: 12% (tipo de Nación Más Favorecida – NMF).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900" b="1" dirty="0"/>
              <a:t>IVA en España: 21%.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A091EB-9B2B-19BD-62D5-2475C727DD97}"/>
              </a:ext>
            </a:extLst>
          </p:cNvPr>
          <p:cNvSpPr txBox="1"/>
          <p:nvPr/>
        </p:nvSpPr>
        <p:spPr>
          <a:xfrm>
            <a:off x="8915400" y="6602208"/>
            <a:ext cx="91886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900" b="1" dirty="0"/>
              <a:t>3️⃣ Cálculo de derechos de aduana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900" dirty="0"/>
              <a:t>Derechos de aduana = Valor en aduana × 12% = 5.150 € × 0,12 = </a:t>
            </a:r>
            <a:r>
              <a:rPr lang="es-ES" sz="1900" b="1" dirty="0"/>
              <a:t>618 €</a:t>
            </a:r>
            <a:endParaRPr lang="es-ES" sz="19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AF6054-A142-30DD-D106-DED40CC1684F}"/>
              </a:ext>
            </a:extLst>
          </p:cNvPr>
          <p:cNvSpPr txBox="1"/>
          <p:nvPr/>
        </p:nvSpPr>
        <p:spPr>
          <a:xfrm>
            <a:off x="8915400" y="7410122"/>
            <a:ext cx="918860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900" b="1" dirty="0"/>
              <a:t>4️⃣ Cálculo de la base imponible de IVA</a:t>
            </a:r>
          </a:p>
          <a:p>
            <a:pPr>
              <a:buNone/>
            </a:pPr>
            <a:r>
              <a:rPr lang="es-ES" sz="1900" dirty="0"/>
              <a:t>Base IVA = Valor en aduana + Derechos de aduana + transporte y seguro interior en la UE (si los hubiera)</a:t>
            </a:r>
            <a:br>
              <a:rPr lang="es-ES" sz="1900" dirty="0"/>
            </a:br>
            <a:r>
              <a:rPr lang="es-ES" sz="1900" dirty="0"/>
              <a:t>En este caso no hay transporte interior, así que:= 5.150 € + 618 € = </a:t>
            </a:r>
            <a:r>
              <a:rPr lang="es-ES" sz="1900" b="1" dirty="0"/>
              <a:t>5.768 €</a:t>
            </a:r>
            <a:endParaRPr lang="es-ES" sz="19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BAC73C2-19BC-6E60-D8D8-4B91A4CE2735}"/>
              </a:ext>
            </a:extLst>
          </p:cNvPr>
          <p:cNvSpPr txBox="1"/>
          <p:nvPr/>
        </p:nvSpPr>
        <p:spPr>
          <a:xfrm>
            <a:off x="8915400" y="8933617"/>
            <a:ext cx="91886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900" b="1" dirty="0"/>
              <a:t>5️⃣ Cálculo del IVA</a:t>
            </a:r>
          </a:p>
          <a:p>
            <a:pPr>
              <a:buNone/>
            </a:pPr>
            <a:r>
              <a:rPr lang="pt-BR" sz="1900" dirty="0"/>
              <a:t>IVA = 5.768 € × 21% = </a:t>
            </a:r>
            <a:r>
              <a:rPr lang="pt-BR" sz="1900" b="1" dirty="0"/>
              <a:t>1.211,28 €</a:t>
            </a: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3036412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8446-F60D-9A95-6F32-F86F7A718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B49BA-93C1-7D45-6E4E-CF973C74EEC1}"/>
              </a:ext>
            </a:extLst>
          </p:cNvPr>
          <p:cNvSpPr/>
          <p:nvPr/>
        </p:nvSpPr>
        <p:spPr>
          <a:xfrm>
            <a:off x="0" y="0"/>
            <a:ext cx="8915400" cy="139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731D9-482D-F91D-2A2A-68DB186EA065}"/>
              </a:ext>
            </a:extLst>
          </p:cNvPr>
          <p:cNvSpPr txBox="1"/>
          <p:nvPr/>
        </p:nvSpPr>
        <p:spPr>
          <a:xfrm>
            <a:off x="76199" y="190668"/>
            <a:ext cx="876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160F221-DA47-A0B6-013A-D3D4B11B5AF7}"/>
              </a:ext>
            </a:extLst>
          </p:cNvPr>
          <p:cNvSpPr txBox="1"/>
          <p:nvPr/>
        </p:nvSpPr>
        <p:spPr>
          <a:xfrm>
            <a:off x="-914400" y="1396999"/>
            <a:ext cx="110749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dirty="0"/>
              <a:t>¿Y TODO ESO LO HACE SOLO?</a:t>
            </a:r>
          </a:p>
          <a:p>
            <a:pPr algn="ctr"/>
            <a:r>
              <a:rPr lang="es-ES" sz="9600" dirty="0"/>
              <a:t>CLARO QUE SI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A277F6A-AC69-5C6B-6DA5-6C0FEFBCF28C}"/>
              </a:ext>
            </a:extLst>
          </p:cNvPr>
          <p:cNvGrpSpPr/>
          <p:nvPr/>
        </p:nvGrpSpPr>
        <p:grpSpPr>
          <a:xfrm>
            <a:off x="228600" y="952500"/>
            <a:ext cx="16814912" cy="8904000"/>
            <a:chOff x="228600" y="952500"/>
            <a:chExt cx="16814912" cy="8904000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70D4730-2025-9989-9A79-4BD1520B7423}"/>
                </a:ext>
              </a:extLst>
            </p:cNvPr>
            <p:cNvSpPr txBox="1"/>
            <p:nvPr/>
          </p:nvSpPr>
          <p:spPr>
            <a:xfrm>
              <a:off x="228600" y="7732842"/>
              <a:ext cx="1107495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600" dirty="0"/>
                <a:t>YO EN ESTA VIDA SOLO ME FIO DE MI MADRE</a:t>
              </a:r>
            </a:p>
          </p:txBody>
        </p:sp>
        <p:pic>
          <p:nvPicPr>
            <p:cNvPr id="8" name="Imagen 7" descr="Una persona con una maleta en frente de un edificio&#10;&#10;El contenido generado por IA puede ser incorrecto.">
              <a:extLst>
                <a:ext uri="{FF2B5EF4-FFF2-40B4-BE49-F238E27FC236}">
                  <a16:creationId xmlns:a16="http://schemas.microsoft.com/office/drawing/2014/main" id="{927B0AD1-6925-B4BD-C182-B4EC0D843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400" y="952500"/>
              <a:ext cx="5842112" cy="8763168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72E77F9-C20C-33F1-DA68-81C3E687BF58}"/>
              </a:ext>
            </a:extLst>
          </p:cNvPr>
          <p:cNvSpPr txBox="1"/>
          <p:nvPr/>
        </p:nvSpPr>
        <p:spPr>
          <a:xfrm>
            <a:off x="-660678" y="5996950"/>
            <a:ext cx="137670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dirty="0"/>
              <a:t>¿Y NOS PODEMOS FIAR?</a:t>
            </a:r>
          </a:p>
        </p:txBody>
      </p:sp>
    </p:spTree>
    <p:extLst>
      <p:ext uri="{BB962C8B-B14F-4D97-AF65-F5344CB8AC3E}">
        <p14:creationId xmlns:p14="http://schemas.microsoft.com/office/powerpoint/2010/main" val="35612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-10800000">
            <a:off x="16776854" y="308492"/>
            <a:ext cx="1084133" cy="1261537"/>
            <a:chOff x="0" y="0"/>
            <a:chExt cx="1445511" cy="168204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0398333" y="3832623"/>
            <a:ext cx="7102478" cy="6454377"/>
          </a:xfrm>
          <a:custGeom>
            <a:avLst/>
            <a:gdLst/>
            <a:ahLst/>
            <a:cxnLst/>
            <a:rect l="l" t="t" r="r" b="b"/>
            <a:pathLst>
              <a:path w="7102478" h="6454377">
                <a:moveTo>
                  <a:pt x="0" y="0"/>
                </a:moveTo>
                <a:lnTo>
                  <a:pt x="7102478" y="0"/>
                </a:lnTo>
                <a:lnTo>
                  <a:pt x="7102478" y="6454377"/>
                </a:lnTo>
                <a:lnTo>
                  <a:pt x="0" y="6454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7" name="Group 17"/>
          <p:cNvGrpSpPr/>
          <p:nvPr/>
        </p:nvGrpSpPr>
        <p:grpSpPr>
          <a:xfrm>
            <a:off x="9477932" y="3421219"/>
            <a:ext cx="7506561" cy="6450951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10100" y="0"/>
              <a:ext cx="792599" cy="698500"/>
            </a:xfrm>
            <a:custGeom>
              <a:avLst/>
              <a:gdLst/>
              <a:ahLst/>
              <a:cxnLst/>
              <a:rect l="l" t="t" r="r" b="b"/>
              <a:pathLst>
                <a:path w="792599" h="698500">
                  <a:moveTo>
                    <a:pt x="776248" y="394714"/>
                  </a:moveTo>
                  <a:lnTo>
                    <a:pt x="625952" y="653036"/>
                  </a:lnTo>
                  <a:cubicBezTo>
                    <a:pt x="609575" y="681184"/>
                    <a:pt x="579466" y="698500"/>
                    <a:pt x="546901" y="698500"/>
                  </a:cubicBezTo>
                  <a:lnTo>
                    <a:pt x="245699" y="698500"/>
                  </a:lnTo>
                  <a:cubicBezTo>
                    <a:pt x="213134" y="698500"/>
                    <a:pt x="183025" y="681184"/>
                    <a:pt x="166648" y="653036"/>
                  </a:cubicBezTo>
                  <a:lnTo>
                    <a:pt x="16352" y="394714"/>
                  </a:lnTo>
                  <a:cubicBezTo>
                    <a:pt x="0" y="366610"/>
                    <a:pt x="0" y="331890"/>
                    <a:pt x="16352" y="303786"/>
                  </a:cubicBezTo>
                  <a:lnTo>
                    <a:pt x="166648" y="45464"/>
                  </a:lnTo>
                  <a:cubicBezTo>
                    <a:pt x="183025" y="17316"/>
                    <a:pt x="213134" y="0"/>
                    <a:pt x="245699" y="0"/>
                  </a:cubicBezTo>
                  <a:lnTo>
                    <a:pt x="546901" y="0"/>
                  </a:lnTo>
                  <a:cubicBezTo>
                    <a:pt x="579466" y="0"/>
                    <a:pt x="609575" y="17316"/>
                    <a:pt x="625952" y="45464"/>
                  </a:cubicBezTo>
                  <a:lnTo>
                    <a:pt x="776248" y="303786"/>
                  </a:lnTo>
                  <a:cubicBezTo>
                    <a:pt x="792600" y="331890"/>
                    <a:pt x="792600" y="366610"/>
                    <a:pt x="776248" y="3947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059960" y="3832623"/>
            <a:ext cx="6342505" cy="5628143"/>
            <a:chOff x="0" y="0"/>
            <a:chExt cx="4346359" cy="3856825"/>
          </a:xfrm>
        </p:grpSpPr>
        <p:sp>
          <p:nvSpPr>
            <p:cNvPr id="21" name="Freeform 21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3"/>
              <a:stretch>
                <a:fillRect l="-16470" r="-1647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520751" y="18673"/>
            <a:ext cx="5545092" cy="5039102"/>
          </a:xfrm>
          <a:custGeom>
            <a:avLst/>
            <a:gdLst/>
            <a:ahLst/>
            <a:cxnLst/>
            <a:rect l="l" t="t" r="r" b="b"/>
            <a:pathLst>
              <a:path w="5545092" h="5039102">
                <a:moveTo>
                  <a:pt x="0" y="0"/>
                </a:moveTo>
                <a:lnTo>
                  <a:pt x="5545092" y="0"/>
                </a:lnTo>
                <a:lnTo>
                  <a:pt x="5545092" y="5039102"/>
                </a:lnTo>
                <a:lnTo>
                  <a:pt x="0" y="5039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3" name="Group 23"/>
          <p:cNvGrpSpPr/>
          <p:nvPr/>
        </p:nvGrpSpPr>
        <p:grpSpPr>
          <a:xfrm>
            <a:off x="12051651" y="560219"/>
            <a:ext cx="5142392" cy="4419243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10407" y="0"/>
              <a:ext cx="791985" cy="698500"/>
            </a:xfrm>
            <a:custGeom>
              <a:avLst/>
              <a:gdLst/>
              <a:ahLst/>
              <a:cxnLst/>
              <a:rect l="l" t="t" r="r" b="b"/>
              <a:pathLst>
                <a:path w="791985" h="698500">
                  <a:moveTo>
                    <a:pt x="775137" y="396096"/>
                  </a:moveTo>
                  <a:lnTo>
                    <a:pt x="626449" y="651654"/>
                  </a:lnTo>
                  <a:cubicBezTo>
                    <a:pt x="609574" y="680657"/>
                    <a:pt x="578550" y="698500"/>
                    <a:pt x="544995" y="698500"/>
                  </a:cubicBezTo>
                  <a:lnTo>
                    <a:pt x="246991" y="698500"/>
                  </a:lnTo>
                  <a:cubicBezTo>
                    <a:pt x="213436" y="698500"/>
                    <a:pt x="182412" y="680657"/>
                    <a:pt x="165537" y="651654"/>
                  </a:cubicBezTo>
                  <a:lnTo>
                    <a:pt x="16849" y="396096"/>
                  </a:lnTo>
                  <a:cubicBezTo>
                    <a:pt x="0" y="367138"/>
                    <a:pt x="0" y="331362"/>
                    <a:pt x="16849" y="302404"/>
                  </a:cubicBezTo>
                  <a:lnTo>
                    <a:pt x="165537" y="46846"/>
                  </a:lnTo>
                  <a:cubicBezTo>
                    <a:pt x="182412" y="17843"/>
                    <a:pt x="213436" y="0"/>
                    <a:pt x="246991" y="0"/>
                  </a:cubicBezTo>
                  <a:lnTo>
                    <a:pt x="544995" y="0"/>
                  </a:lnTo>
                  <a:cubicBezTo>
                    <a:pt x="578550" y="0"/>
                    <a:pt x="609574" y="17843"/>
                    <a:pt x="626449" y="46846"/>
                  </a:cubicBezTo>
                  <a:lnTo>
                    <a:pt x="775137" y="302404"/>
                  </a:lnTo>
                  <a:cubicBezTo>
                    <a:pt x="791986" y="331362"/>
                    <a:pt x="791986" y="367138"/>
                    <a:pt x="775137" y="39609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2494123" y="880876"/>
            <a:ext cx="4257448" cy="3777928"/>
            <a:chOff x="0" y="0"/>
            <a:chExt cx="4346359" cy="3856825"/>
          </a:xfrm>
        </p:grpSpPr>
        <p:sp>
          <p:nvSpPr>
            <p:cNvPr id="27" name="Freeform 2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4"/>
              <a:stretch>
                <a:fillRect l="-16470" r="-1647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B3B104-5698-053D-FF63-A2055117ABA7}"/>
              </a:ext>
            </a:extLst>
          </p:cNvPr>
          <p:cNvSpPr txBox="1"/>
          <p:nvPr/>
        </p:nvSpPr>
        <p:spPr>
          <a:xfrm>
            <a:off x="1318575" y="2651778"/>
            <a:ext cx="6960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4400" b="1" dirty="0">
                <a:solidFill>
                  <a:srgbClr val="002060"/>
                </a:solidFill>
              </a:rPr>
              <a:t>¡MUCHAS GRACIAS!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1F6D1-4B40-B6A1-B847-63DEC895A044}"/>
              </a:ext>
            </a:extLst>
          </p:cNvPr>
          <p:cNvSpPr txBox="1"/>
          <p:nvPr/>
        </p:nvSpPr>
        <p:spPr>
          <a:xfrm>
            <a:off x="301005" y="4767984"/>
            <a:ext cx="84694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2060"/>
                </a:solidFill>
              </a:rPr>
              <a:t>Fernando Salazar</a:t>
            </a:r>
          </a:p>
          <a:p>
            <a:pPr algn="ctr"/>
            <a:endParaRPr lang="es-ES" sz="4400" b="1" dirty="0">
              <a:solidFill>
                <a:srgbClr val="002060"/>
              </a:solidFill>
            </a:endParaRPr>
          </a:p>
          <a:p>
            <a:pPr algn="ctr"/>
            <a:r>
              <a:rPr lang="es-ES" sz="4400" b="1" dirty="0">
                <a:solidFill>
                  <a:srgbClr val="002060"/>
                </a:solidFill>
              </a:rPr>
              <a:t>Tfno. +34 682 88 65 83</a:t>
            </a:r>
          </a:p>
          <a:p>
            <a:pPr algn="ctr"/>
            <a:r>
              <a:rPr lang="es-ES" sz="4400" b="1" dirty="0">
                <a:solidFill>
                  <a:srgbClr val="002060"/>
                </a:solidFill>
              </a:rPr>
              <a:t>Email: </a:t>
            </a:r>
            <a:r>
              <a:rPr lang="es-ES" sz="4400" b="1" dirty="0">
                <a:solidFill>
                  <a:srgbClr val="002060"/>
                </a:solidFill>
                <a:hlinkClick r:id="rId5"/>
              </a:rPr>
              <a:t>fm.salazar@arola.com</a:t>
            </a:r>
            <a:endParaRPr lang="es-ES" sz="4400" b="1" dirty="0">
              <a:solidFill>
                <a:srgbClr val="002060"/>
              </a:solidFill>
            </a:endParaRPr>
          </a:p>
          <a:p>
            <a:pPr algn="ctr"/>
            <a:r>
              <a:rPr lang="es-ES" sz="4400" b="1" dirty="0">
                <a:solidFill>
                  <a:srgbClr val="002060"/>
                </a:solidFill>
              </a:rPr>
              <a:t>academia@fundacionaduanera.org</a:t>
            </a:r>
            <a:endParaRPr lang="en-MX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CDD21-1B41-82AA-A419-EDAB91A1F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9DE066F-943D-3F67-A77C-C4E3083AD7E0}"/>
              </a:ext>
            </a:extLst>
          </p:cNvPr>
          <p:cNvSpPr/>
          <p:nvPr/>
        </p:nvSpPr>
        <p:spPr>
          <a:xfrm>
            <a:off x="0" y="0"/>
            <a:ext cx="18288000" cy="952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D1305-28D9-4052-78F8-4A391CFD2C21}"/>
              </a:ext>
            </a:extLst>
          </p:cNvPr>
          <p:cNvSpPr txBox="1"/>
          <p:nvPr/>
        </p:nvSpPr>
        <p:spPr>
          <a:xfrm>
            <a:off x="0" y="190500"/>
            <a:ext cx="1828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68919C-9699-27B6-8B36-515872ACEA7B}"/>
              </a:ext>
            </a:extLst>
          </p:cNvPr>
          <p:cNvSpPr txBox="1"/>
          <p:nvPr/>
        </p:nvSpPr>
        <p:spPr>
          <a:xfrm>
            <a:off x="2770855" y="1156939"/>
            <a:ext cx="12854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/>
              <a:t>¿PUEDEN COLABORAR IA Y ADUANAS PARA UN PROCESO ADUANERO MEJOR?</a:t>
            </a:r>
          </a:p>
        </p:txBody>
      </p:sp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A7954217-3083-EFA8-69AA-851DA45F6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0930" y="2628900"/>
            <a:ext cx="7530670" cy="753067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E4078A4-36C9-B13D-0D0D-FF64C5CBFF5C}"/>
              </a:ext>
            </a:extLst>
          </p:cNvPr>
          <p:cNvSpPr txBox="1"/>
          <p:nvPr/>
        </p:nvSpPr>
        <p:spPr>
          <a:xfrm>
            <a:off x="12898058" y="8664204"/>
            <a:ext cx="5399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rgbClr val="FF0000"/>
                </a:solidFill>
              </a:rPr>
              <a:t>YO CREO QUE SÍ.</a:t>
            </a:r>
          </a:p>
        </p:txBody>
      </p:sp>
    </p:spTree>
    <p:extLst>
      <p:ext uri="{BB962C8B-B14F-4D97-AF65-F5344CB8AC3E}">
        <p14:creationId xmlns:p14="http://schemas.microsoft.com/office/powerpoint/2010/main" val="326970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A79AB-5C57-F4AB-0E2E-BDA0AE5D7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8CD7B36-24F9-E537-C11C-2B425EF6B708}"/>
              </a:ext>
            </a:extLst>
          </p:cNvPr>
          <p:cNvSpPr/>
          <p:nvPr/>
        </p:nvSpPr>
        <p:spPr>
          <a:xfrm>
            <a:off x="0" y="0"/>
            <a:ext cx="18288000" cy="952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895EA-DE4D-C999-6B4F-C5C38100E7B9}"/>
              </a:ext>
            </a:extLst>
          </p:cNvPr>
          <p:cNvSpPr txBox="1"/>
          <p:nvPr/>
        </p:nvSpPr>
        <p:spPr>
          <a:xfrm>
            <a:off x="0" y="190500"/>
            <a:ext cx="1828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pic>
        <p:nvPicPr>
          <p:cNvPr id="7" name="Imagen 6" descr="Imagen que contiene hombre, foto, viendo, vistiendo&#10;&#10;El contenido generado por IA puede ser incorrecto.">
            <a:extLst>
              <a:ext uri="{FF2B5EF4-FFF2-40B4-BE49-F238E27FC236}">
                <a16:creationId xmlns:a16="http://schemas.microsoft.com/office/drawing/2014/main" id="{577738F9-EA79-22CC-2663-C4823E425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06500"/>
            <a:ext cx="13335000" cy="889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593A4DE-9FED-5D7E-0AA1-02D40DD620D8}"/>
              </a:ext>
            </a:extLst>
          </p:cNvPr>
          <p:cNvSpPr txBox="1"/>
          <p:nvPr/>
        </p:nvSpPr>
        <p:spPr>
          <a:xfrm>
            <a:off x="13662102" y="3066008"/>
            <a:ext cx="4419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/>
              <a:t>"Dar el ejemplo no es la principal manera de influir sobre los demás; es la única manera."</a:t>
            </a:r>
          </a:p>
        </p:txBody>
      </p:sp>
    </p:spTree>
    <p:extLst>
      <p:ext uri="{BB962C8B-B14F-4D97-AF65-F5344CB8AC3E}">
        <p14:creationId xmlns:p14="http://schemas.microsoft.com/office/powerpoint/2010/main" val="966955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0FEACB-569F-9E58-93A4-587E13719FC4}"/>
              </a:ext>
            </a:extLst>
          </p:cNvPr>
          <p:cNvSpPr/>
          <p:nvPr/>
        </p:nvSpPr>
        <p:spPr>
          <a:xfrm>
            <a:off x="9829800" y="0"/>
            <a:ext cx="8458200" cy="139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A75C33-A6D7-37E8-3AB5-B613A89826E9}"/>
              </a:ext>
            </a:extLst>
          </p:cNvPr>
          <p:cNvSpPr txBox="1"/>
          <p:nvPr/>
        </p:nvSpPr>
        <p:spPr>
          <a:xfrm>
            <a:off x="9753600" y="190668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543130A-5433-E8E5-D06D-45CDC678F721}"/>
              </a:ext>
            </a:extLst>
          </p:cNvPr>
          <p:cNvSpPr txBox="1"/>
          <p:nvPr/>
        </p:nvSpPr>
        <p:spPr>
          <a:xfrm>
            <a:off x="737332" y="192932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PREGUNTA HECHA A LA IA SOBRE CLASIFICACIÓN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5779D2-5BB9-0709-F680-7395E779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72" y="2400300"/>
            <a:ext cx="7319731" cy="3048000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93A608E3-D31F-1589-180B-301087E94FF9}"/>
              </a:ext>
            </a:extLst>
          </p:cNvPr>
          <p:cNvGrpSpPr/>
          <p:nvPr/>
        </p:nvGrpSpPr>
        <p:grpSpPr>
          <a:xfrm>
            <a:off x="1828800" y="7124700"/>
            <a:ext cx="9448800" cy="2028713"/>
            <a:chOff x="1828800" y="7124700"/>
            <a:chExt cx="9448800" cy="202871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9B7CF9C-CFA6-8B44-624C-94B15D83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0" y="7124700"/>
              <a:ext cx="9448800" cy="2028713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1DD128EA-5874-90BB-5895-E2B0D9F7B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6910" y="7353300"/>
              <a:ext cx="1495570" cy="445926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88F30E2-5F7B-C731-7ABB-032F058E1566}"/>
              </a:ext>
            </a:extLst>
          </p:cNvPr>
          <p:cNvGrpSpPr/>
          <p:nvPr/>
        </p:nvGrpSpPr>
        <p:grpSpPr>
          <a:xfrm>
            <a:off x="9195532" y="3888512"/>
            <a:ext cx="8754600" cy="2509975"/>
            <a:chOff x="9195532" y="3888512"/>
            <a:chExt cx="8754600" cy="250997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BE262E1-8824-6F48-605E-D684DC204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5532" y="3888512"/>
              <a:ext cx="8754600" cy="250997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5D70104-41B8-DB70-03FA-32F7F36F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68706" y="4055458"/>
              <a:ext cx="709712" cy="781159"/>
            </a:xfrm>
            <a:prstGeom prst="rect">
              <a:avLst/>
            </a:prstGeom>
          </p:spPr>
        </p:pic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92E691EA-97E9-0EE0-324D-AD915E7E6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2400300"/>
            <a:ext cx="895167" cy="102007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5AF37EB-7EBB-D9B1-7902-E45575887D1A}"/>
              </a:ext>
            </a:extLst>
          </p:cNvPr>
          <p:cNvSpPr/>
          <p:nvPr/>
        </p:nvSpPr>
        <p:spPr>
          <a:xfrm>
            <a:off x="3277495" y="2237188"/>
            <a:ext cx="51816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2B86A0E-4A4C-6D4E-37B4-AA815F0F18C8}"/>
              </a:ext>
            </a:extLst>
          </p:cNvPr>
          <p:cNvSpPr/>
          <p:nvPr/>
        </p:nvSpPr>
        <p:spPr>
          <a:xfrm>
            <a:off x="11483747" y="3669036"/>
            <a:ext cx="6194653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49102BB-1B12-E5E6-690C-83965AB679CE}"/>
              </a:ext>
            </a:extLst>
          </p:cNvPr>
          <p:cNvSpPr/>
          <p:nvPr/>
        </p:nvSpPr>
        <p:spPr>
          <a:xfrm>
            <a:off x="2362201" y="6765466"/>
            <a:ext cx="6442982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41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0FEACB-569F-9E58-93A4-587E13719FC4}"/>
              </a:ext>
            </a:extLst>
          </p:cNvPr>
          <p:cNvSpPr/>
          <p:nvPr/>
        </p:nvSpPr>
        <p:spPr>
          <a:xfrm>
            <a:off x="0" y="0"/>
            <a:ext cx="18288000" cy="952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A75C33-A6D7-37E8-3AB5-B613A89826E9}"/>
              </a:ext>
            </a:extLst>
          </p:cNvPr>
          <p:cNvSpPr txBox="1"/>
          <p:nvPr/>
        </p:nvSpPr>
        <p:spPr>
          <a:xfrm>
            <a:off x="0" y="190500"/>
            <a:ext cx="1828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35B654-CC0A-FA57-0618-2D6242636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52500"/>
            <a:ext cx="9205932" cy="1066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BAC4193-BC5A-06E1-9BCC-FFB4B37BE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71700"/>
            <a:ext cx="6781800" cy="76787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B117C3-7EDA-D04C-305B-7D75D3FD4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0" y="1179662"/>
            <a:ext cx="5943600" cy="90265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7C9CC66-DFF8-D71C-8C41-551DF445B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255" y="5533605"/>
            <a:ext cx="1495570" cy="44592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50E173D-67F0-4399-E7D5-80A269713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961" y="5223527"/>
            <a:ext cx="935542" cy="1066083"/>
          </a:xfrm>
          <a:prstGeom prst="rect">
            <a:avLst/>
          </a:prstGeom>
        </p:spPr>
      </p:pic>
      <p:pic>
        <p:nvPicPr>
          <p:cNvPr id="6" name="Imagen 5" descr="Imagen que contiene luz, edificio, verde, tabla&#10;&#10;El contenido generado por IA puede ser incorrecto.">
            <a:extLst>
              <a:ext uri="{FF2B5EF4-FFF2-40B4-BE49-F238E27FC236}">
                <a16:creationId xmlns:a16="http://schemas.microsoft.com/office/drawing/2014/main" id="{B5BACBF9-1D63-72E6-CDEA-8E51E6E7F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9825" y="7091310"/>
            <a:ext cx="2403244" cy="2403244"/>
          </a:xfrm>
          <a:prstGeom prst="rect">
            <a:avLst/>
          </a:prstGeom>
        </p:spPr>
      </p:pic>
      <p:pic>
        <p:nvPicPr>
          <p:cNvPr id="11" name="Imagen 10" descr="Un dibujo de una chimenea&#10;&#10;El contenido generado por IA puede ser incorrecto.">
            <a:extLst>
              <a:ext uri="{FF2B5EF4-FFF2-40B4-BE49-F238E27FC236}">
                <a16:creationId xmlns:a16="http://schemas.microsoft.com/office/drawing/2014/main" id="{CC4429F6-FDCD-A47B-0DD8-0CF4FAFA2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9287" y="214846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8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2CB0A-1A54-20AA-A282-6F427939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8EEDDC-1D56-1274-DFF7-EE83BF04BA1F}"/>
              </a:ext>
            </a:extLst>
          </p:cNvPr>
          <p:cNvSpPr/>
          <p:nvPr/>
        </p:nvSpPr>
        <p:spPr>
          <a:xfrm>
            <a:off x="0" y="0"/>
            <a:ext cx="8915400" cy="139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350AE-6C1A-0CFC-3ABF-3466B4E20B65}"/>
              </a:ext>
            </a:extLst>
          </p:cNvPr>
          <p:cNvSpPr txBox="1"/>
          <p:nvPr/>
        </p:nvSpPr>
        <p:spPr>
          <a:xfrm>
            <a:off x="76199" y="190668"/>
            <a:ext cx="876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FAB25A-DDE2-289D-F52C-9243FAEC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20200" y="788723"/>
            <a:ext cx="8973278" cy="171933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131856-62E2-ABA2-2B93-C68C4A25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32304"/>
            <a:ext cx="8915400" cy="71169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949A55-83A7-721C-7AD7-7E20B537B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387" y="4028877"/>
            <a:ext cx="8138924" cy="500082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EB48CF0-9A56-25EC-458E-10A0B08D0EE8}"/>
              </a:ext>
            </a:extLst>
          </p:cNvPr>
          <p:cNvSpPr txBox="1"/>
          <p:nvPr/>
        </p:nvSpPr>
        <p:spPr>
          <a:xfrm>
            <a:off x="9096739" y="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HABLEMOS CON LA IA DE ORIGEN</a:t>
            </a:r>
          </a:p>
        </p:txBody>
      </p:sp>
    </p:spTree>
    <p:extLst>
      <p:ext uri="{BB962C8B-B14F-4D97-AF65-F5344CB8AC3E}">
        <p14:creationId xmlns:p14="http://schemas.microsoft.com/office/powerpoint/2010/main" val="299056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6F083-64D1-5F42-D0F0-92F9B17D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B6F2EA-8244-ED25-4A1D-AF44173EE18A}"/>
              </a:ext>
            </a:extLst>
          </p:cNvPr>
          <p:cNvSpPr/>
          <p:nvPr/>
        </p:nvSpPr>
        <p:spPr>
          <a:xfrm>
            <a:off x="0" y="0"/>
            <a:ext cx="8915400" cy="139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C86AB-63D5-B1CF-CDAA-69A599E4A1D9}"/>
              </a:ext>
            </a:extLst>
          </p:cNvPr>
          <p:cNvSpPr txBox="1"/>
          <p:nvPr/>
        </p:nvSpPr>
        <p:spPr>
          <a:xfrm>
            <a:off x="76199" y="190668"/>
            <a:ext cx="876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A70082-3405-CCE9-8168-2098354BA2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6010"/>
          <a:stretch>
            <a:fillRect/>
          </a:stretch>
        </p:blipFill>
        <p:spPr>
          <a:xfrm>
            <a:off x="104077" y="1587668"/>
            <a:ext cx="8820029" cy="68324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4291DE8-AB54-3CA1-035D-519E36A01929}"/>
              </a:ext>
            </a:extLst>
          </p:cNvPr>
          <p:cNvSpPr/>
          <p:nvPr/>
        </p:nvSpPr>
        <p:spPr>
          <a:xfrm>
            <a:off x="104077" y="2108395"/>
            <a:ext cx="8277923" cy="4178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72F433-0DDE-4846-E9E2-3DC7FF69425B}"/>
              </a:ext>
            </a:extLst>
          </p:cNvPr>
          <p:cNvSpPr/>
          <p:nvPr/>
        </p:nvSpPr>
        <p:spPr>
          <a:xfrm>
            <a:off x="111512" y="6477168"/>
            <a:ext cx="8270488" cy="1942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20250814_1306_Tuna at Sunset_simple_compose_01k2m458a4fwj9pbhgpchs6vhn">
            <a:hlinkClick r:id="" action="ppaction://media"/>
            <a:extLst>
              <a:ext uri="{FF2B5EF4-FFF2-40B4-BE49-F238E27FC236}">
                <a16:creationId xmlns:a16="http://schemas.microsoft.com/office/drawing/2014/main" id="{F22B5EEC-78F9-5ADA-FED3-BBDE98CE9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495300"/>
            <a:ext cx="5342580" cy="356172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B60AC46-AAB8-80A5-BEEA-504B08AFF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896" y="4762500"/>
            <a:ext cx="8654279" cy="489244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776940A8-A1A1-5021-BA94-A8484A280F46}"/>
              </a:ext>
            </a:extLst>
          </p:cNvPr>
          <p:cNvSpPr/>
          <p:nvPr/>
        </p:nvSpPr>
        <p:spPr>
          <a:xfrm>
            <a:off x="9525000" y="6286500"/>
            <a:ext cx="8382000" cy="1295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DEA1692-8E72-DF40-8867-A0FFB2117C27}"/>
              </a:ext>
            </a:extLst>
          </p:cNvPr>
          <p:cNvSpPr/>
          <p:nvPr/>
        </p:nvSpPr>
        <p:spPr>
          <a:xfrm>
            <a:off x="9525000" y="8287380"/>
            <a:ext cx="8382000" cy="12954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7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B2486-1F90-1E5E-185A-493EE65D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6ADB5AD1-29C5-2FDF-3129-015B1D785196}"/>
              </a:ext>
            </a:extLst>
          </p:cNvPr>
          <p:cNvGrpSpPr/>
          <p:nvPr/>
        </p:nvGrpSpPr>
        <p:grpSpPr>
          <a:xfrm>
            <a:off x="9372600" y="-21373"/>
            <a:ext cx="8915400" cy="1397000"/>
            <a:chOff x="0" y="0"/>
            <a:chExt cx="8915400" cy="1397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41A92F-BA58-E0C2-76F1-4C850B2EE440}"/>
                </a:ext>
              </a:extLst>
            </p:cNvPr>
            <p:cNvSpPr/>
            <p:nvPr/>
          </p:nvSpPr>
          <p:spPr>
            <a:xfrm>
              <a:off x="0" y="0"/>
              <a:ext cx="8915400" cy="1397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34AEF9C-D69A-D16D-04B2-62BE06C16BDD}"/>
                </a:ext>
              </a:extLst>
            </p:cNvPr>
            <p:cNvSpPr txBox="1"/>
            <p:nvPr/>
          </p:nvSpPr>
          <p:spPr>
            <a:xfrm>
              <a:off x="76199" y="190668"/>
              <a:ext cx="87630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3000" b="1" dirty="0">
                  <a:solidFill>
                    <a:schemeClr val="bg1"/>
                  </a:solidFill>
                </a:rPr>
                <a:t>XVII REUNIÓN MUNDIAL DE DERECHO ADUANERO OPORTO, PORTUGAL 2025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B7B63CDA-B645-36B1-6407-6AE990EB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666"/>
          <a:stretch>
            <a:fillRect/>
          </a:stretch>
        </p:blipFill>
        <p:spPr>
          <a:xfrm>
            <a:off x="332678" y="467672"/>
            <a:ext cx="8305800" cy="935165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71E1914-7500-99C7-FF35-9A8A2DA6B8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876"/>
          <a:stretch>
            <a:fillRect/>
          </a:stretch>
        </p:blipFill>
        <p:spPr>
          <a:xfrm>
            <a:off x="9044553" y="3358162"/>
            <a:ext cx="8938647" cy="384273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9C31F67-AB33-4C90-B800-69D23736F042}"/>
              </a:ext>
            </a:extLst>
          </p:cNvPr>
          <p:cNvSpPr/>
          <p:nvPr/>
        </p:nvSpPr>
        <p:spPr>
          <a:xfrm>
            <a:off x="215591" y="59783"/>
            <a:ext cx="8305800" cy="1280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7ADC0B7-311D-8153-0A55-78E1710D2344}"/>
              </a:ext>
            </a:extLst>
          </p:cNvPr>
          <p:cNvSpPr/>
          <p:nvPr/>
        </p:nvSpPr>
        <p:spPr>
          <a:xfrm>
            <a:off x="187713" y="8538512"/>
            <a:ext cx="8305800" cy="1280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A5C135-A394-A572-ABC1-A9F5C1FC9175}"/>
              </a:ext>
            </a:extLst>
          </p:cNvPr>
          <p:cNvSpPr/>
          <p:nvPr/>
        </p:nvSpPr>
        <p:spPr>
          <a:xfrm>
            <a:off x="8985080" y="5920085"/>
            <a:ext cx="8693320" cy="1280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2628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86F7-F8FA-09FA-5D15-3238D4726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0C952D2-AB6A-B41E-3D88-319E984C8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6934"/>
          <a:stretch>
            <a:fillRect/>
          </a:stretch>
        </p:blipFill>
        <p:spPr>
          <a:xfrm>
            <a:off x="3096735" y="2689303"/>
            <a:ext cx="15191265" cy="2438399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4C04FB0-58B9-C776-997E-0C5A3446C1B5}"/>
              </a:ext>
            </a:extLst>
          </p:cNvPr>
          <p:cNvSpPr/>
          <p:nvPr/>
        </p:nvSpPr>
        <p:spPr>
          <a:xfrm>
            <a:off x="0" y="0"/>
            <a:ext cx="18288000" cy="952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DE7A1-5D9D-A641-42D9-417D0E2C2212}"/>
              </a:ext>
            </a:extLst>
          </p:cNvPr>
          <p:cNvSpPr txBox="1"/>
          <p:nvPr/>
        </p:nvSpPr>
        <p:spPr>
          <a:xfrm>
            <a:off x="0" y="190500"/>
            <a:ext cx="1828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REUNIÓN MUNDIAL DE DERECHO ADUANERO OPORTO, PORTUGAL 2025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1BE9CF-C803-62A6-2F5E-4E4DF5DA49CC}"/>
              </a:ext>
            </a:extLst>
          </p:cNvPr>
          <p:cNvSpPr txBox="1"/>
          <p:nvPr/>
        </p:nvSpPr>
        <p:spPr>
          <a:xfrm>
            <a:off x="533400" y="1153222"/>
            <a:ext cx="1760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PUES A VER SI NOS PUEDE AYUDAR TAMBIÉN CON EL VALOR EN ADUANA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9A93C8F-0416-DB7E-DB89-82C60B730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111" y="4914900"/>
            <a:ext cx="11525738" cy="5181600"/>
          </a:xfrm>
          <a:prstGeom prst="rect">
            <a:avLst/>
          </a:prstGeom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BB6EF186-59F9-5D67-5605-D73A4FF46E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04" r="10784"/>
          <a:stretch>
            <a:fillRect/>
          </a:stretch>
        </p:blipFill>
        <p:spPr>
          <a:xfrm>
            <a:off x="190936" y="2936516"/>
            <a:ext cx="6172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00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539</Words>
  <Application>Microsoft Macintosh PowerPoint</Application>
  <PresentationFormat>Custom</PresentationFormat>
  <Paragraphs>54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PORTO 2025</dc:title>
  <dc:creator>Fernando Miguel Salazar González</dc:creator>
  <cp:lastModifiedBy>ANDRES ROHDE PONCE</cp:lastModifiedBy>
  <cp:revision>7</cp:revision>
  <dcterms:created xsi:type="dcterms:W3CDTF">2006-08-16T00:00:00Z</dcterms:created>
  <dcterms:modified xsi:type="dcterms:W3CDTF">2025-08-14T15:57:29Z</dcterms:modified>
  <dc:identifier>DAGrljsL3fw</dc:identifier>
</cp:coreProperties>
</file>