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96" r:id="rId4"/>
    <p:sldId id="295" r:id="rId5"/>
    <p:sldId id="294" r:id="rId6"/>
    <p:sldId id="258" r:id="rId7"/>
    <p:sldId id="293" r:id="rId8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ial Rounded MT Bold" panose="020F0704030504030204" pitchFamily="34" charset="0"/>
      <p:regular r:id="rId14"/>
    </p:embeddedFont>
    <p:embeddedFont>
      <p:font typeface="Baskerville Old Face" panose="02020602080505020303" pitchFamily="18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476006H" initials="I" lastIdx="2" clrIdx="0">
    <p:extLst>
      <p:ext uri="{19B8F6BF-5375-455C-9EA6-DF929625EA0E}">
        <p15:presenceInfo xmlns:p15="http://schemas.microsoft.com/office/powerpoint/2012/main" userId="I476006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CF1"/>
    <a:srgbClr val="C2E3F4"/>
    <a:srgbClr val="CFB7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2" autoAdjust="0"/>
  </p:normalViewPr>
  <p:slideViewPr>
    <p:cSldViewPr>
      <p:cViewPr varScale="1">
        <p:scale>
          <a:sx n="77" d="100"/>
          <a:sy n="77" d="100"/>
        </p:scale>
        <p:origin x="3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87CC7-B534-469F-9CBF-942933EAC044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811B2-E3A3-49E4-B736-250DF7BC6C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16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C7891">
                <a:alpha val="100000"/>
              </a:srgbClr>
            </a:gs>
            <a:gs pos="33333">
              <a:srgbClr val="1C3F91">
                <a:alpha val="100000"/>
              </a:srgbClr>
            </a:gs>
            <a:gs pos="66667">
              <a:srgbClr val="182449">
                <a:alpha val="100000"/>
              </a:srgbClr>
            </a:gs>
            <a:gs pos="100000">
              <a:srgbClr val="070B17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17" name="Freeform 6"/>
          <p:cNvSpPr/>
          <p:nvPr/>
        </p:nvSpPr>
        <p:spPr>
          <a:xfrm>
            <a:off x="14472592" y="460866"/>
            <a:ext cx="3192838" cy="1441807"/>
          </a:xfrm>
          <a:custGeom>
            <a:avLst/>
            <a:gdLst/>
            <a:ahLst/>
            <a:cxnLst/>
            <a:rect l="l" t="t" r="r" b="b"/>
            <a:pathLst>
              <a:path w="3192838" h="1865150">
                <a:moveTo>
                  <a:pt x="0" y="0"/>
                </a:moveTo>
                <a:lnTo>
                  <a:pt x="3192838" y="0"/>
                </a:lnTo>
                <a:lnTo>
                  <a:pt x="3192838" y="1865149"/>
                </a:lnTo>
                <a:lnTo>
                  <a:pt x="0" y="186514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/>
            <a:stretch>
              <a:fillRect b="-29362"/>
            </a:stretch>
          </a:blipFill>
        </p:spPr>
      </p:sp>
      <p:sp>
        <p:nvSpPr>
          <p:cNvPr id="18" name="Freeform 6"/>
          <p:cNvSpPr/>
          <p:nvPr/>
        </p:nvSpPr>
        <p:spPr>
          <a:xfrm>
            <a:off x="14489815" y="1965326"/>
            <a:ext cx="3192838" cy="449936"/>
          </a:xfrm>
          <a:custGeom>
            <a:avLst/>
            <a:gdLst/>
            <a:ahLst/>
            <a:cxnLst/>
            <a:rect l="l" t="t" r="r" b="b"/>
            <a:pathLst>
              <a:path w="3192838" h="1865150">
                <a:moveTo>
                  <a:pt x="0" y="0"/>
                </a:moveTo>
                <a:lnTo>
                  <a:pt x="3192838" y="0"/>
                </a:lnTo>
                <a:lnTo>
                  <a:pt x="3192838" y="1865149"/>
                </a:lnTo>
                <a:lnTo>
                  <a:pt x="0" y="18651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biLevel thresh="25000"/>
            </a:blip>
            <a:srcRect/>
            <a:stretch>
              <a:fillRect t="-320448" b="5911"/>
            </a:stretch>
          </a:blipFill>
        </p:spPr>
      </p:sp>
      <p:grpSp>
        <p:nvGrpSpPr>
          <p:cNvPr id="15" name="Grupo 14"/>
          <p:cNvGrpSpPr/>
          <p:nvPr/>
        </p:nvGrpSpPr>
        <p:grpSpPr>
          <a:xfrm>
            <a:off x="623858" y="8882647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1" name="Imagen 20"/>
              <p:cNvPicPr>
                <a:picLocks noChangeAspect="1"/>
              </p:cNvPicPr>
              <p:nvPr/>
            </p:nvPicPr>
            <p:blipFill rotWithShape="1">
              <a:blip r:embed="rId4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 rotWithShape="1">
              <a:blip r:embed="rId4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0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Departamento de Aduanas e Impuestos Especiales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447256" y="3559324"/>
            <a:ext cx="13969552" cy="3945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Control Aduanero en el diseño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cumplimiento de perfiles de riesgos 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s-ES" sz="54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en la 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prevención </a:t>
            </a:r>
            <a:r>
              <a:rPr lang="es-ES" sz="54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delitos 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aduaneros</a:t>
            </a:r>
            <a:endParaRPr lang="es-ES" sz="54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5408696" y="2415262"/>
            <a:ext cx="1598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chemeClr val="bg1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España</a:t>
            </a:r>
            <a:endParaRPr lang="es-ES" sz="3200" dirty="0">
              <a:solidFill>
                <a:schemeClr val="bg1"/>
              </a:solidFill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Departamento de Aduanas e Impuestos Especiales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64091" y="1215756"/>
            <a:ext cx="7772400" cy="1470025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Control aduanero multidisciplinar</a:t>
            </a:r>
            <a:endParaRPr lang="es-E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83160" y="6223620"/>
            <a:ext cx="6400800" cy="1429094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s-ES" sz="4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Circunstancias contemporáneas</a:t>
            </a:r>
            <a:endParaRPr lang="es-ES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10080104" y="246956"/>
            <a:ext cx="7416824" cy="1132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2400" dirty="0">
                <a:latin typeface="Arial Rounded MT Bold" panose="020F0704030504030204" pitchFamily="34" charset="0"/>
              </a:rPr>
              <a:t>proteger los </a:t>
            </a:r>
            <a:r>
              <a:rPr lang="es-ES" sz="2400" dirty="0" smtClean="0">
                <a:latin typeface="Arial Rounded MT Bold" panose="020F0704030504030204" pitchFamily="34" charset="0"/>
              </a:rPr>
              <a:t>intereses financieros</a:t>
            </a:r>
            <a:endParaRPr lang="es-ES" sz="2400" dirty="0">
              <a:latin typeface="Arial Rounded MT Bold" panose="020F0704030504030204" pitchFamily="34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10229682" y="1587989"/>
            <a:ext cx="712322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proteger del comercio desleal e ilegal </a:t>
            </a:r>
          </a:p>
        </p:txBody>
      </p:sp>
      <p:sp>
        <p:nvSpPr>
          <p:cNvPr id="7" name="Elipse 6"/>
          <p:cNvSpPr/>
          <p:nvPr/>
        </p:nvSpPr>
        <p:spPr>
          <a:xfrm>
            <a:off x="10191438" y="2881306"/>
            <a:ext cx="7067861" cy="11114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garantizar la seguridad y protección de las personas y del medio ambiente</a:t>
            </a:r>
          </a:p>
        </p:txBody>
      </p:sp>
      <p:sp>
        <p:nvSpPr>
          <p:cNvPr id="8" name="Rectángulo 7"/>
          <p:cNvSpPr/>
          <p:nvPr/>
        </p:nvSpPr>
        <p:spPr>
          <a:xfrm>
            <a:off x="9440892" y="5709706"/>
            <a:ext cx="8568952" cy="2644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dirty="0" smtClean="0"/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Pandemia </a:t>
            </a:r>
            <a:r>
              <a:rPr lang="es-ES" sz="2400" dirty="0">
                <a:latin typeface="Arial Rounded MT Bold" panose="020F0704030504030204" pitchFamily="34" charset="0"/>
              </a:rPr>
              <a:t>del </a:t>
            </a:r>
            <a:r>
              <a:rPr lang="es-ES" sz="2400" dirty="0" smtClean="0">
                <a:latin typeface="Arial Rounded MT Bold" panose="020F0704030504030204" pitchFamily="34" charset="0"/>
              </a:rPr>
              <a:t>COVID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BREXIT 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Guerra </a:t>
            </a:r>
            <a:r>
              <a:rPr lang="es-ES" sz="2400" dirty="0">
                <a:latin typeface="Arial Rounded MT Bold" panose="020F0704030504030204" pitchFamily="34" charset="0"/>
              </a:rPr>
              <a:t>en Ucrania por la invasión de Rusia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Conflicto </a:t>
            </a:r>
            <a:r>
              <a:rPr lang="es-ES" sz="2400" dirty="0">
                <a:latin typeface="Arial Rounded MT Bold" panose="020F0704030504030204" pitchFamily="34" charset="0"/>
              </a:rPr>
              <a:t>de Israel y </a:t>
            </a:r>
            <a:r>
              <a:rPr lang="es-ES" sz="2400" dirty="0" smtClean="0">
                <a:latin typeface="Arial Rounded MT Bold" panose="020F0704030504030204" pitchFamily="34" charset="0"/>
              </a:rPr>
              <a:t>Gaza 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Incremento tráfico </a:t>
            </a:r>
            <a:r>
              <a:rPr lang="es-ES" sz="2400" dirty="0">
                <a:latin typeface="Arial Rounded MT Bold" panose="020F0704030504030204" pitchFamily="34" charset="0"/>
              </a:rPr>
              <a:t>de cocaína hacia la </a:t>
            </a:r>
            <a:r>
              <a:rPr lang="es-ES" sz="2400" dirty="0" smtClean="0">
                <a:latin typeface="Arial Rounded MT Bold" panose="020F0704030504030204" pitchFamily="34" charset="0"/>
              </a:rPr>
              <a:t>UE 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Política </a:t>
            </a:r>
            <a:r>
              <a:rPr lang="es-ES" sz="2400" dirty="0">
                <a:latin typeface="Arial Rounded MT Bold" panose="020F0704030504030204" pitchFamily="34" charset="0"/>
              </a:rPr>
              <a:t>arancelaria de la </a:t>
            </a:r>
            <a:r>
              <a:rPr lang="es-ES" sz="2400" dirty="0" smtClean="0">
                <a:latin typeface="Arial Rounded MT Bold" panose="020F0704030504030204" pitchFamily="34" charset="0"/>
              </a:rPr>
              <a:t>presidencia </a:t>
            </a:r>
            <a:r>
              <a:rPr lang="es-ES" sz="2400" dirty="0">
                <a:latin typeface="Arial Rounded MT Bold" panose="020F0704030504030204" pitchFamily="34" charset="0"/>
              </a:rPr>
              <a:t>de los EEUU 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9" name="Rectángulo 8"/>
          <p:cNvSpPr/>
          <p:nvPr/>
        </p:nvSpPr>
        <p:spPr>
          <a:xfrm>
            <a:off x="609600" y="3078133"/>
            <a:ext cx="9144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manteniendo un </a:t>
            </a:r>
            <a:r>
              <a:rPr lang="es-ES" sz="2000" u="sng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equilibrio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adecuado entre los controles aduaneros y la facilitación del comercio, </a:t>
            </a:r>
            <a:r>
              <a:rPr lang="es-ES" sz="2000" u="sng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apoyando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mismo tiempo las actividades comerciales legítimas y actuando, cuando proceda, en estrecha </a:t>
            </a:r>
            <a:r>
              <a:rPr lang="es-ES" sz="2000" u="sng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cooperación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otras autoridades.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Departamento de Aduanas e Impuestos Especiales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64332" y="1169719"/>
            <a:ext cx="16959336" cy="8115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¿Conseguimos las autoridades aduaneras cumplir estas misiones tan complejas e interdependientes? </a:t>
            </a: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Somos capaces de definir perfiles de riesgo para cumplir tales misiones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Cuáles son las mayores 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dificultades que 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 encontramos? </a:t>
            </a:r>
            <a:endParaRPr lang="es-ES" sz="48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54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67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Departamento de Aduanas e Impuestos Especiales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375248" y="3084272"/>
            <a:ext cx="13105456" cy="5843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Cantidad ingente de 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disposiciones 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normativas.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Intercambio 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de información. Los desafíos a los que las aduanas se han tenido que enfrentar en los últimos años han puesto de manifiesto la importancia del intercambio de información. 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103440" y="751012"/>
            <a:ext cx="10153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Elementos a considerar …</a:t>
            </a:r>
            <a:endParaRPr lang="es-ES" sz="6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0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Departamento de Aduanas e Impuestos Especiales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442529" y="1255068"/>
            <a:ext cx="15409712" cy="737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</a:rPr>
              <a:t>3. Heterogeneidad de las competencias de las distintas 	autoridades aduaneras en el campo de la investigación 	criminal / seguridad. </a:t>
            </a:r>
            <a:endParaRPr lang="es-ES" sz="40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24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24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Elusión de las sanciones internacionales de la UE.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Prohibiciones 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restricciones distintas de las sanciones 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internacionales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3" name="Grupo 12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19" name="Imagen 18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2EFD876A-82AD-6558-2B5D-585C1F458304}"/>
                </a:ext>
              </a:extLst>
            </p:cNvPr>
            <p:cNvSpPr txBox="1"/>
            <p:nvPr/>
          </p:nvSpPr>
          <p:spPr>
            <a:xfrm>
              <a:off x="10744199" y="9212792"/>
              <a:ext cx="6515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_tradnl" sz="2000" dirty="0" smtClean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Departamento de Aduanas e Impuestos Especiales</a:t>
              </a:r>
              <a:endPara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8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3" name="CuadroTexto 2"/>
          <p:cNvSpPr txBox="1"/>
          <p:nvPr/>
        </p:nvSpPr>
        <p:spPr>
          <a:xfrm>
            <a:off x="2303240" y="1687116"/>
            <a:ext cx="13753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6. Incremento aranceles por parte de USA. </a:t>
            </a: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endParaRPr lang="es-ES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endParaRPr lang="es-ES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7. El comercio electrónico supone el 90% de las 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	importaciones 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de la UE, aunque en términos 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	de 	valor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, solo supone el 1% del total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.</a:t>
            </a:r>
          </a:p>
          <a:p>
            <a:pPr algn="just"/>
            <a:endParaRPr lang="es-ES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8.  Uso de la Inteligencia Artificial</a:t>
            </a:r>
            <a:endParaRPr lang="es-ES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grpSp>
        <p:nvGrpSpPr>
          <p:cNvPr id="2" name="Grupo 1"/>
          <p:cNvGrpSpPr/>
          <p:nvPr/>
        </p:nvGrpSpPr>
        <p:grpSpPr>
          <a:xfrm>
            <a:off x="3590052" y="3389759"/>
            <a:ext cx="9628516" cy="2225701"/>
            <a:chOff x="4495800" y="4000500"/>
            <a:chExt cx="6991350" cy="16161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777"/>
            <a:stretch/>
          </p:blipFill>
          <p:spPr>
            <a:xfrm>
              <a:off x="4495800" y="4000500"/>
              <a:ext cx="3068537" cy="161610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 rotWithShape="1">
            <a:blip r:embed="rId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048" b="22695"/>
            <a:stretch/>
          </p:blipFill>
          <p:spPr>
            <a:xfrm>
              <a:off x="6324600" y="4610100"/>
              <a:ext cx="5162550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541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rategia-IA (2)" id="{39745BE6-33E1-410D-9FEF-1191B8B4EEC7}" vid="{4EAE8D16-9AF8-41E1-A51C-F901708874D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PARA PRESENTACIONES EXTERNAS_1</Template>
  <TotalTime>446</TotalTime>
  <Words>331</Words>
  <Application>Microsoft Office PowerPoint</Application>
  <PresentationFormat>Personalizado</PresentationFormat>
  <Paragraphs>47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Wingdings</vt:lpstr>
      <vt:lpstr>Arial Rounded MT Bold</vt:lpstr>
      <vt:lpstr>Times New Roman</vt:lpstr>
      <vt:lpstr>Baskerville Old Face</vt:lpstr>
      <vt:lpstr>Tema de Office</vt:lpstr>
      <vt:lpstr>Presentación de PowerPoint</vt:lpstr>
      <vt:lpstr>Control aduanero multidisciplinar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Agencia Tributaria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MARIN RAMIREZ M. ANGELES</dc:creator>
  <cp:lastModifiedBy>MARIN RAMIREZ M. ANGELES</cp:lastModifiedBy>
  <cp:revision>30</cp:revision>
  <dcterms:created xsi:type="dcterms:W3CDTF">2025-08-27T08:33:27Z</dcterms:created>
  <dcterms:modified xsi:type="dcterms:W3CDTF">2025-08-29T12:13:27Z</dcterms:modified>
  <dc:identifier>DAGCGfvAxXQ</dc:identifier>
</cp:coreProperties>
</file>