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7" r:id="rId1"/>
  </p:sldMasterIdLst>
  <p:sldIdLst>
    <p:sldId id="257" r:id="rId2"/>
    <p:sldId id="258" r:id="rId3"/>
    <p:sldId id="259" r:id="rId4"/>
    <p:sldId id="264" r:id="rId5"/>
    <p:sldId id="265" r:id="rId6"/>
    <p:sldId id="266" r:id="rId7"/>
    <p:sldId id="267" r:id="rId8"/>
    <p:sldId id="268" r:id="rId9"/>
    <p:sldId id="270" r:id="rId10"/>
    <p:sldId id="269" r:id="rId11"/>
    <p:sldId id="271" r:id="rId12"/>
    <p:sldId id="272" r:id="rId13"/>
    <p:sldId id="273" r:id="rId14"/>
    <p:sldId id="274" r:id="rId15"/>
    <p:sldId id="276" r:id="rId16"/>
    <p:sldId id="277" r:id="rId17"/>
    <p:sldId id="278" r:id="rId18"/>
    <p:sldId id="279" r:id="rId19"/>
    <p:sldId id="280" r:id="rId20"/>
    <p:sldId id="281" r:id="rId21"/>
    <p:sldId id="282" r:id="rId22"/>
    <p:sldId id="283" r:id="rId23"/>
    <p:sldId id="284" r:id="rId24"/>
    <p:sldId id="260"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34"/>
    <p:restoredTop sz="94661"/>
  </p:normalViewPr>
  <p:slideViewPr>
    <p:cSldViewPr snapToGrid="0">
      <p:cViewPr varScale="1">
        <p:scale>
          <a:sx n="109" d="100"/>
          <a:sy n="109" d="100"/>
        </p:scale>
        <p:origin x="78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MX"/>
              <a:t>Haz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MX"/>
              <a:t>Haz clic para editar el estilo de subtítulo del patrón</a:t>
            </a:r>
            <a:endParaRPr lang="en-US" dirty="0"/>
          </a:p>
        </p:txBody>
      </p:sp>
      <p:sp>
        <p:nvSpPr>
          <p:cNvPr id="4" name="Date Placeholder 3"/>
          <p:cNvSpPr>
            <a:spLocks noGrp="1"/>
          </p:cNvSpPr>
          <p:nvPr>
            <p:ph type="dt" sz="half" idx="10"/>
          </p:nvPr>
        </p:nvSpPr>
        <p:spPr/>
        <p:txBody>
          <a:bodyPr/>
          <a:lstStyle/>
          <a:p>
            <a:fld id="{F45458CB-7B73-8D49-A873-1DEBE2AA829C}" type="datetimeFigureOut">
              <a:rPr lang="es-MX" smtClean="0"/>
              <a:t>28/09/23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5D55867-85A9-9C4A-A16C-5010216083FA}" type="slidenum">
              <a:rPr lang="es-MX" smtClean="0"/>
              <a:t>‹Nr.›</a:t>
            </a:fld>
            <a:endParaRPr lang="es-MX"/>
          </a:p>
        </p:txBody>
      </p:sp>
    </p:spTree>
    <p:extLst>
      <p:ext uri="{BB962C8B-B14F-4D97-AF65-F5344CB8AC3E}">
        <p14:creationId xmlns:p14="http://schemas.microsoft.com/office/powerpoint/2010/main" val="2727263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F45458CB-7B73-8D49-A873-1DEBE2AA829C}" type="datetimeFigureOut">
              <a:rPr lang="es-MX" smtClean="0"/>
              <a:t>28/09/23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5D55867-85A9-9C4A-A16C-5010216083FA}" type="slidenum">
              <a:rPr lang="es-MX" smtClean="0"/>
              <a:t>‹Nr.›</a:t>
            </a:fld>
            <a:endParaRPr lang="es-MX"/>
          </a:p>
        </p:txBody>
      </p:sp>
    </p:spTree>
    <p:extLst>
      <p:ext uri="{BB962C8B-B14F-4D97-AF65-F5344CB8AC3E}">
        <p14:creationId xmlns:p14="http://schemas.microsoft.com/office/powerpoint/2010/main" val="773538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MX"/>
              <a:t>Haz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MX"/>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F45458CB-7B73-8D49-A873-1DEBE2AA829C}" type="datetimeFigureOut">
              <a:rPr lang="es-MX" smtClean="0"/>
              <a:t>28/09/23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5D55867-85A9-9C4A-A16C-5010216083FA}" type="slidenum">
              <a:rPr lang="es-MX" smtClean="0"/>
              <a:t>‹Nr.›</a:t>
            </a:fld>
            <a:endParaRPr lang="es-MX"/>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86444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F45458CB-7B73-8D49-A873-1DEBE2AA829C}" type="datetimeFigureOut">
              <a:rPr lang="es-MX" smtClean="0"/>
              <a:t>28/09/23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5D55867-85A9-9C4A-A16C-5010216083FA}" type="slidenum">
              <a:rPr lang="es-MX" smtClean="0"/>
              <a:t>‹Nr.›</a:t>
            </a:fld>
            <a:endParaRPr lang="es-MX"/>
          </a:p>
        </p:txBody>
      </p:sp>
    </p:spTree>
    <p:extLst>
      <p:ext uri="{BB962C8B-B14F-4D97-AF65-F5344CB8AC3E}">
        <p14:creationId xmlns:p14="http://schemas.microsoft.com/office/powerpoint/2010/main" val="42155616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MX"/>
              <a:t>Haz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MX"/>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F45458CB-7B73-8D49-A873-1DEBE2AA829C}" type="datetimeFigureOut">
              <a:rPr lang="es-MX" smtClean="0"/>
              <a:t>28/09/23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5D55867-85A9-9C4A-A16C-5010216083FA}" type="slidenum">
              <a:rPr lang="es-MX" smtClean="0"/>
              <a:t>‹Nr.›</a:t>
            </a:fld>
            <a:endParaRPr lang="es-MX"/>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90427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MX"/>
              <a:t>Haz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MX"/>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F45458CB-7B73-8D49-A873-1DEBE2AA829C}" type="datetimeFigureOut">
              <a:rPr lang="es-MX" smtClean="0"/>
              <a:t>28/09/23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5D55867-85A9-9C4A-A16C-5010216083FA}" type="slidenum">
              <a:rPr lang="es-MX" smtClean="0"/>
              <a:t>‹Nr.›</a:t>
            </a:fld>
            <a:endParaRPr lang="es-MX"/>
          </a:p>
        </p:txBody>
      </p:sp>
    </p:spTree>
    <p:extLst>
      <p:ext uri="{BB962C8B-B14F-4D97-AF65-F5344CB8AC3E}">
        <p14:creationId xmlns:p14="http://schemas.microsoft.com/office/powerpoint/2010/main" val="21131866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F45458CB-7B73-8D49-A873-1DEBE2AA829C}" type="datetimeFigureOut">
              <a:rPr lang="es-MX" smtClean="0"/>
              <a:t>28/09/23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5D55867-85A9-9C4A-A16C-5010216083FA}" type="slidenum">
              <a:rPr lang="es-MX" smtClean="0"/>
              <a:t>‹Nr.›</a:t>
            </a:fld>
            <a:endParaRPr lang="es-MX"/>
          </a:p>
        </p:txBody>
      </p:sp>
    </p:spTree>
    <p:extLst>
      <p:ext uri="{BB962C8B-B14F-4D97-AF65-F5344CB8AC3E}">
        <p14:creationId xmlns:p14="http://schemas.microsoft.com/office/powerpoint/2010/main" val="40474163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F45458CB-7B73-8D49-A873-1DEBE2AA829C}" type="datetimeFigureOut">
              <a:rPr lang="es-MX" smtClean="0"/>
              <a:t>28/09/23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5D55867-85A9-9C4A-A16C-5010216083FA}" type="slidenum">
              <a:rPr lang="es-MX" smtClean="0"/>
              <a:t>‹Nr.›</a:t>
            </a:fld>
            <a:endParaRPr lang="es-MX"/>
          </a:p>
        </p:txBody>
      </p:sp>
    </p:spTree>
    <p:extLst>
      <p:ext uri="{BB962C8B-B14F-4D97-AF65-F5344CB8AC3E}">
        <p14:creationId xmlns:p14="http://schemas.microsoft.com/office/powerpoint/2010/main" val="1293972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Content Placeholder 2"/>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F45458CB-7B73-8D49-A873-1DEBE2AA829C}" type="datetimeFigureOut">
              <a:rPr lang="es-MX" smtClean="0"/>
              <a:t>28/09/23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5D55867-85A9-9C4A-A16C-5010216083FA}" type="slidenum">
              <a:rPr lang="es-MX" smtClean="0"/>
              <a:t>‹Nr.›</a:t>
            </a:fld>
            <a:endParaRPr lang="es-MX"/>
          </a:p>
        </p:txBody>
      </p:sp>
    </p:spTree>
    <p:extLst>
      <p:ext uri="{BB962C8B-B14F-4D97-AF65-F5344CB8AC3E}">
        <p14:creationId xmlns:p14="http://schemas.microsoft.com/office/powerpoint/2010/main" val="942120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F45458CB-7B73-8D49-A873-1DEBE2AA829C}" type="datetimeFigureOut">
              <a:rPr lang="es-MX" smtClean="0"/>
              <a:t>28/09/23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5D55867-85A9-9C4A-A16C-5010216083FA}" type="slidenum">
              <a:rPr lang="es-MX" smtClean="0"/>
              <a:t>‹Nr.›</a:t>
            </a:fld>
            <a:endParaRPr lang="es-MX"/>
          </a:p>
        </p:txBody>
      </p:sp>
    </p:spTree>
    <p:extLst>
      <p:ext uri="{BB962C8B-B14F-4D97-AF65-F5344CB8AC3E}">
        <p14:creationId xmlns:p14="http://schemas.microsoft.com/office/powerpoint/2010/main" val="1025699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Date Placeholder 4"/>
          <p:cNvSpPr>
            <a:spLocks noGrp="1"/>
          </p:cNvSpPr>
          <p:nvPr>
            <p:ph type="dt" sz="half" idx="10"/>
          </p:nvPr>
        </p:nvSpPr>
        <p:spPr/>
        <p:txBody>
          <a:bodyPr/>
          <a:lstStyle/>
          <a:p>
            <a:fld id="{F45458CB-7B73-8D49-A873-1DEBE2AA829C}" type="datetimeFigureOut">
              <a:rPr lang="es-MX" smtClean="0"/>
              <a:t>28/09/23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5D55867-85A9-9C4A-A16C-5010216083FA}" type="slidenum">
              <a:rPr lang="es-MX" smtClean="0"/>
              <a:t>‹Nr.›</a:t>
            </a:fld>
            <a:endParaRPr lang="es-MX"/>
          </a:p>
        </p:txBody>
      </p:sp>
    </p:spTree>
    <p:extLst>
      <p:ext uri="{BB962C8B-B14F-4D97-AF65-F5344CB8AC3E}">
        <p14:creationId xmlns:p14="http://schemas.microsoft.com/office/powerpoint/2010/main" val="1115734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7" name="Date Placeholder 6"/>
          <p:cNvSpPr>
            <a:spLocks noGrp="1"/>
          </p:cNvSpPr>
          <p:nvPr>
            <p:ph type="dt" sz="half" idx="10"/>
          </p:nvPr>
        </p:nvSpPr>
        <p:spPr/>
        <p:txBody>
          <a:bodyPr/>
          <a:lstStyle/>
          <a:p>
            <a:fld id="{F45458CB-7B73-8D49-A873-1DEBE2AA829C}" type="datetimeFigureOut">
              <a:rPr lang="es-MX" smtClean="0"/>
              <a:t>28/09/23</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45D55867-85A9-9C4A-A16C-5010216083FA}" type="slidenum">
              <a:rPr lang="es-MX" smtClean="0"/>
              <a:t>‹Nr.›</a:t>
            </a:fld>
            <a:endParaRPr lang="es-MX"/>
          </a:p>
        </p:txBody>
      </p:sp>
    </p:spTree>
    <p:extLst>
      <p:ext uri="{BB962C8B-B14F-4D97-AF65-F5344CB8AC3E}">
        <p14:creationId xmlns:p14="http://schemas.microsoft.com/office/powerpoint/2010/main" val="880736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MX"/>
              <a:t>Haz clic para modificar el estilo de título del patrón</a:t>
            </a:r>
            <a:endParaRPr lang="en-US" dirty="0"/>
          </a:p>
        </p:txBody>
      </p:sp>
      <p:sp>
        <p:nvSpPr>
          <p:cNvPr id="3" name="Date Placeholder 2"/>
          <p:cNvSpPr>
            <a:spLocks noGrp="1"/>
          </p:cNvSpPr>
          <p:nvPr>
            <p:ph type="dt" sz="half" idx="10"/>
          </p:nvPr>
        </p:nvSpPr>
        <p:spPr/>
        <p:txBody>
          <a:bodyPr/>
          <a:lstStyle/>
          <a:p>
            <a:fld id="{F45458CB-7B73-8D49-A873-1DEBE2AA829C}" type="datetimeFigureOut">
              <a:rPr lang="es-MX" smtClean="0"/>
              <a:t>28/09/23</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45D55867-85A9-9C4A-A16C-5010216083FA}" type="slidenum">
              <a:rPr lang="es-MX" smtClean="0"/>
              <a:t>‹Nr.›</a:t>
            </a:fld>
            <a:endParaRPr lang="es-MX"/>
          </a:p>
        </p:txBody>
      </p:sp>
    </p:spTree>
    <p:extLst>
      <p:ext uri="{BB962C8B-B14F-4D97-AF65-F5344CB8AC3E}">
        <p14:creationId xmlns:p14="http://schemas.microsoft.com/office/powerpoint/2010/main" val="390237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5458CB-7B73-8D49-A873-1DEBE2AA829C}" type="datetimeFigureOut">
              <a:rPr lang="es-MX" smtClean="0"/>
              <a:t>28/09/23</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45D55867-85A9-9C4A-A16C-5010216083FA}" type="slidenum">
              <a:rPr lang="es-MX" smtClean="0"/>
              <a:t>‹Nr.›</a:t>
            </a:fld>
            <a:endParaRPr lang="es-MX"/>
          </a:p>
        </p:txBody>
      </p:sp>
    </p:spTree>
    <p:extLst>
      <p:ext uri="{BB962C8B-B14F-4D97-AF65-F5344CB8AC3E}">
        <p14:creationId xmlns:p14="http://schemas.microsoft.com/office/powerpoint/2010/main" val="3368743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MX"/>
              <a:t>Haz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p>
            <a:fld id="{F45458CB-7B73-8D49-A873-1DEBE2AA829C}" type="datetimeFigureOut">
              <a:rPr lang="es-MX" smtClean="0"/>
              <a:t>28/09/23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5D55867-85A9-9C4A-A16C-5010216083FA}" type="slidenum">
              <a:rPr lang="es-MX" smtClean="0"/>
              <a:t>‹Nr.›</a:t>
            </a:fld>
            <a:endParaRPr lang="es-MX"/>
          </a:p>
        </p:txBody>
      </p:sp>
    </p:spTree>
    <p:extLst>
      <p:ext uri="{BB962C8B-B14F-4D97-AF65-F5344CB8AC3E}">
        <p14:creationId xmlns:p14="http://schemas.microsoft.com/office/powerpoint/2010/main" val="3541083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MX"/>
              <a:t>Haz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MX"/>
              <a:t>Haz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MX"/>
              <a:t>Haga clic para modificar los estilos de texto del patrón</a:t>
            </a:r>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5D55867-85A9-9C4A-A16C-5010216083FA}" type="slidenum">
              <a:rPr lang="es-MX" smtClean="0"/>
              <a:t>‹Nr.›</a:t>
            </a:fld>
            <a:endParaRPr lang="es-MX"/>
          </a:p>
        </p:txBody>
      </p:sp>
      <p:sp>
        <p:nvSpPr>
          <p:cNvPr id="5" name="Date Placeholder 4"/>
          <p:cNvSpPr>
            <a:spLocks noGrp="1"/>
          </p:cNvSpPr>
          <p:nvPr>
            <p:ph type="dt" sz="half" idx="10"/>
          </p:nvPr>
        </p:nvSpPr>
        <p:spPr/>
        <p:txBody>
          <a:bodyPr/>
          <a:lstStyle/>
          <a:p>
            <a:fld id="{F45458CB-7B73-8D49-A873-1DEBE2AA829C}" type="datetimeFigureOut">
              <a:rPr lang="es-MX" smtClean="0"/>
              <a:t>28/09/23</a:t>
            </a:fld>
            <a:endParaRPr lang="es-MX"/>
          </a:p>
        </p:txBody>
      </p:sp>
    </p:spTree>
    <p:extLst>
      <p:ext uri="{BB962C8B-B14F-4D97-AF65-F5344CB8AC3E}">
        <p14:creationId xmlns:p14="http://schemas.microsoft.com/office/powerpoint/2010/main" val="2772572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MX"/>
              <a:t>Haz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45458CB-7B73-8D49-A873-1DEBE2AA829C}" type="datetimeFigureOut">
              <a:rPr lang="es-MX" smtClean="0"/>
              <a:t>28/09/23</a:t>
            </a:fld>
            <a:endParaRPr lang="es-MX"/>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5D55867-85A9-9C4A-A16C-5010216083FA}" type="slidenum">
              <a:rPr lang="es-MX" smtClean="0"/>
              <a:t>‹Nr.›</a:t>
            </a:fld>
            <a:endParaRPr lang="es-MX"/>
          </a:p>
        </p:txBody>
      </p:sp>
    </p:spTree>
    <p:extLst>
      <p:ext uri="{BB962C8B-B14F-4D97-AF65-F5344CB8AC3E}">
        <p14:creationId xmlns:p14="http://schemas.microsoft.com/office/powerpoint/2010/main" val="215883193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mailto:a.rogmann@ostfalia.de"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Imagen 16">
            <a:extLst>
              <a:ext uri="{FF2B5EF4-FFF2-40B4-BE49-F238E27FC236}">
                <a16:creationId xmlns:a16="http://schemas.microsoft.com/office/drawing/2014/main" id="{5ACD06BC-4E47-8C46-BCEF-562BC5A8FAC4}"/>
              </a:ext>
            </a:extLst>
          </p:cNvPr>
          <p:cNvPicPr>
            <a:picLocks noChangeAspect="1"/>
          </p:cNvPicPr>
          <p:nvPr/>
        </p:nvPicPr>
        <p:blipFill>
          <a:blip r:embed="rId2"/>
          <a:stretch>
            <a:fillRect/>
          </a:stretch>
        </p:blipFill>
        <p:spPr>
          <a:xfrm>
            <a:off x="68617" y="141089"/>
            <a:ext cx="1636118" cy="696220"/>
          </a:xfrm>
          <a:prstGeom prst="rect">
            <a:avLst/>
          </a:prstGeom>
        </p:spPr>
      </p:pic>
      <p:pic>
        <p:nvPicPr>
          <p:cNvPr id="19" name="Imagen 18">
            <a:extLst>
              <a:ext uri="{FF2B5EF4-FFF2-40B4-BE49-F238E27FC236}">
                <a16:creationId xmlns:a16="http://schemas.microsoft.com/office/drawing/2014/main" id="{2AF9FE79-2801-A343-7E83-02616ECF4A47}"/>
              </a:ext>
            </a:extLst>
          </p:cNvPr>
          <p:cNvPicPr>
            <a:picLocks noChangeAspect="1"/>
          </p:cNvPicPr>
          <p:nvPr/>
        </p:nvPicPr>
        <p:blipFill>
          <a:blip r:embed="rId3"/>
          <a:stretch>
            <a:fillRect/>
          </a:stretch>
        </p:blipFill>
        <p:spPr>
          <a:xfrm>
            <a:off x="10467825" y="0"/>
            <a:ext cx="1559816" cy="693251"/>
          </a:xfrm>
          <a:prstGeom prst="rect">
            <a:avLst/>
          </a:prstGeom>
        </p:spPr>
      </p:pic>
      <p:sp>
        <p:nvSpPr>
          <p:cNvPr id="20" name="Subtítulo 2">
            <a:extLst>
              <a:ext uri="{FF2B5EF4-FFF2-40B4-BE49-F238E27FC236}">
                <a16:creationId xmlns:a16="http://schemas.microsoft.com/office/drawing/2014/main" id="{B3BE9D69-18AF-88C3-9E80-75E0C3BE8D50}"/>
              </a:ext>
            </a:extLst>
          </p:cNvPr>
          <p:cNvSpPr txBox="1">
            <a:spLocks/>
          </p:cNvSpPr>
          <p:nvPr/>
        </p:nvSpPr>
        <p:spPr>
          <a:xfrm>
            <a:off x="1742814" y="837309"/>
            <a:ext cx="7199587" cy="151348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None/>
            </a:pPr>
            <a:r>
              <a:rPr lang="es-MX" sz="3500" dirty="0"/>
              <a:t>XVI  WORLD CUSTOMS </a:t>
            </a:r>
          </a:p>
          <a:p>
            <a:pPr marL="0" indent="0" algn="ctr">
              <a:lnSpc>
                <a:spcPct val="100000"/>
              </a:lnSpc>
              <a:buNone/>
            </a:pPr>
            <a:r>
              <a:rPr lang="es-MX" sz="3500" dirty="0"/>
              <a:t>LAW MEETING, BERLÍN 2023</a:t>
            </a:r>
          </a:p>
        </p:txBody>
      </p:sp>
      <p:sp>
        <p:nvSpPr>
          <p:cNvPr id="21" name="Subtítulo 2">
            <a:extLst>
              <a:ext uri="{FF2B5EF4-FFF2-40B4-BE49-F238E27FC236}">
                <a16:creationId xmlns:a16="http://schemas.microsoft.com/office/drawing/2014/main" id="{62BEABCC-76F4-0F27-1001-68CE16045EB2}"/>
              </a:ext>
            </a:extLst>
          </p:cNvPr>
          <p:cNvSpPr txBox="1">
            <a:spLocks/>
          </p:cNvSpPr>
          <p:nvPr/>
        </p:nvSpPr>
        <p:spPr>
          <a:xfrm>
            <a:off x="2493924" y="2811361"/>
            <a:ext cx="5697368" cy="38919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err="1"/>
              <a:t>Modernisation</a:t>
            </a:r>
            <a:r>
              <a:rPr lang="en-US" dirty="0"/>
              <a:t> of the </a:t>
            </a:r>
            <a:br>
              <a:rPr lang="en-US" dirty="0"/>
            </a:br>
            <a:r>
              <a:rPr lang="en-US" dirty="0"/>
              <a:t>Revised Kyoto Convention </a:t>
            </a:r>
          </a:p>
          <a:p>
            <a:pPr marL="0" indent="0" algn="ctr">
              <a:buNone/>
            </a:pPr>
            <a:r>
              <a:rPr lang="en-US" dirty="0"/>
              <a:t>– General Report –</a:t>
            </a:r>
          </a:p>
        </p:txBody>
      </p:sp>
      <p:sp>
        <p:nvSpPr>
          <p:cNvPr id="22" name="Subtítulo 2">
            <a:extLst>
              <a:ext uri="{FF2B5EF4-FFF2-40B4-BE49-F238E27FC236}">
                <a16:creationId xmlns:a16="http://schemas.microsoft.com/office/drawing/2014/main" id="{02D81CCA-C86B-C187-DB43-BC7621DCEB73}"/>
              </a:ext>
            </a:extLst>
          </p:cNvPr>
          <p:cNvSpPr txBox="1">
            <a:spLocks/>
          </p:cNvSpPr>
          <p:nvPr/>
        </p:nvSpPr>
        <p:spPr>
          <a:xfrm>
            <a:off x="2493924" y="5318666"/>
            <a:ext cx="6019761" cy="38919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MX" sz="2500" dirty="0"/>
              <a:t>Prof. Dr. Achim Rogmann LLM (Murdoch), Brunswick European Law School (BELS)</a:t>
            </a:r>
          </a:p>
        </p:txBody>
      </p:sp>
      <p:sp>
        <p:nvSpPr>
          <p:cNvPr id="23" name="Subtítulo 2">
            <a:extLst>
              <a:ext uri="{FF2B5EF4-FFF2-40B4-BE49-F238E27FC236}">
                <a16:creationId xmlns:a16="http://schemas.microsoft.com/office/drawing/2014/main" id="{AAB2D02E-E3A8-DEB9-B6D8-9B2B869B7B2E}"/>
              </a:ext>
            </a:extLst>
          </p:cNvPr>
          <p:cNvSpPr txBox="1">
            <a:spLocks/>
          </p:cNvSpPr>
          <p:nvPr/>
        </p:nvSpPr>
        <p:spPr>
          <a:xfrm>
            <a:off x="7986604" y="6011917"/>
            <a:ext cx="5697368" cy="120343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MX" sz="2300" dirty="0">
                <a:solidFill>
                  <a:schemeClr val="bg1"/>
                </a:solidFill>
              </a:rPr>
              <a:t>27-29</a:t>
            </a:r>
          </a:p>
          <a:p>
            <a:pPr marL="0" indent="0" algn="ctr">
              <a:buNone/>
            </a:pPr>
            <a:r>
              <a:rPr lang="es-MX" sz="2300" dirty="0">
                <a:solidFill>
                  <a:schemeClr val="bg1"/>
                </a:solidFill>
              </a:rPr>
              <a:t>SEPTEMBER 2023</a:t>
            </a:r>
          </a:p>
        </p:txBody>
      </p:sp>
    </p:spTree>
    <p:extLst>
      <p:ext uri="{BB962C8B-B14F-4D97-AF65-F5344CB8AC3E}">
        <p14:creationId xmlns:p14="http://schemas.microsoft.com/office/powerpoint/2010/main" val="2550667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4DDFC33-998A-43AA-D8CA-F753F0BC0879}"/>
              </a:ext>
            </a:extLst>
          </p:cNvPr>
          <p:cNvSpPr>
            <a:spLocks noGrp="1"/>
          </p:cNvSpPr>
          <p:nvPr>
            <p:ph type="title"/>
          </p:nvPr>
        </p:nvSpPr>
        <p:spPr>
          <a:xfrm>
            <a:off x="1333501" y="609600"/>
            <a:ext cx="9431609" cy="1320800"/>
          </a:xfrm>
        </p:spPr>
        <p:txBody>
          <a:bodyPr>
            <a:normAutofit/>
          </a:bodyPr>
          <a:lstStyle/>
          <a:p>
            <a:r>
              <a:rPr lang="es-MX" dirty="0"/>
              <a:t>Revision Process – Review Approach and Aim</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Marcador de contenido 2">
            <a:extLst>
              <a:ext uri="{FF2B5EF4-FFF2-40B4-BE49-F238E27FC236}">
                <a16:creationId xmlns:a16="http://schemas.microsoft.com/office/drawing/2014/main" id="{01DEC83A-5F24-E2A7-588E-1EB211C9C173}"/>
              </a:ext>
            </a:extLst>
          </p:cNvPr>
          <p:cNvSpPr>
            <a:spLocks noGrp="1"/>
          </p:cNvSpPr>
          <p:nvPr>
            <p:ph idx="1"/>
          </p:nvPr>
        </p:nvSpPr>
        <p:spPr>
          <a:xfrm>
            <a:off x="1333501" y="1697241"/>
            <a:ext cx="10409766" cy="3880773"/>
          </a:xfrm>
        </p:spPr>
        <p:txBody>
          <a:bodyPr>
            <a:normAutofit/>
          </a:bodyPr>
          <a:lstStyle/>
          <a:p>
            <a:pPr marL="0" indent="0">
              <a:buNone/>
            </a:pPr>
            <a:r>
              <a:rPr lang="en-US" sz="2200" i="1" dirty="0"/>
              <a:t> Issues raised at the 1</a:t>
            </a:r>
            <a:r>
              <a:rPr lang="en-US" sz="2200" i="1" baseline="30000" dirty="0"/>
              <a:t>st</a:t>
            </a:r>
            <a:r>
              <a:rPr lang="en-US" sz="2200" i="1" dirty="0"/>
              <a:t> Meeting of the WGRKC:</a:t>
            </a:r>
          </a:p>
          <a:p>
            <a:pPr marL="0" indent="0">
              <a:buNone/>
            </a:pPr>
            <a:endParaRPr lang="en-US" sz="2200" i="1" dirty="0"/>
          </a:p>
          <a:p>
            <a:pPr algn="just"/>
            <a:r>
              <a:rPr lang="en-US" sz="2200" dirty="0"/>
              <a:t>achieving the balance between trade facilitation and security,</a:t>
            </a:r>
          </a:p>
          <a:p>
            <a:pPr algn="just"/>
            <a:r>
              <a:rPr lang="en-US" sz="2200" dirty="0"/>
              <a:t>significance and strengths of the binding nature of RKC and its different parts (soft law vs. hard law),</a:t>
            </a:r>
          </a:p>
          <a:p>
            <a:pPr algn="just"/>
            <a:r>
              <a:rPr lang="en-US" sz="2200" dirty="0"/>
              <a:t>periodic review mechanisms/monitoring,</a:t>
            </a:r>
          </a:p>
          <a:p>
            <a:pPr algn="just"/>
            <a:r>
              <a:rPr lang="en-US" sz="2200" dirty="0"/>
              <a:t>need for implementation mechanisms, technical assistance and capacity building,</a:t>
            </a:r>
          </a:p>
          <a:p>
            <a:pPr algn="just"/>
            <a:r>
              <a:rPr lang="en-US" sz="2200" dirty="0"/>
              <a:t>enhanced use of electronic data submission.</a:t>
            </a:r>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6" name="Imagen 5">
            <a:extLst>
              <a:ext uri="{FF2B5EF4-FFF2-40B4-BE49-F238E27FC236}">
                <a16:creationId xmlns:a16="http://schemas.microsoft.com/office/drawing/2014/main" id="{12A6D17F-0333-BF43-484E-9738DA2CCEF4}"/>
              </a:ext>
            </a:extLst>
          </p:cNvPr>
          <p:cNvPicPr>
            <a:picLocks noChangeAspect="1"/>
          </p:cNvPicPr>
          <p:nvPr/>
        </p:nvPicPr>
        <p:blipFill>
          <a:blip r:embed="rId2"/>
          <a:stretch>
            <a:fillRect/>
          </a:stretch>
        </p:blipFill>
        <p:spPr>
          <a:xfrm>
            <a:off x="148624" y="28848"/>
            <a:ext cx="1364767" cy="580752"/>
          </a:xfrm>
          <a:prstGeom prst="rect">
            <a:avLst/>
          </a:prstGeom>
        </p:spPr>
      </p:pic>
      <p:pic>
        <p:nvPicPr>
          <p:cNvPr id="7" name="Imagen 6">
            <a:extLst>
              <a:ext uri="{FF2B5EF4-FFF2-40B4-BE49-F238E27FC236}">
                <a16:creationId xmlns:a16="http://schemas.microsoft.com/office/drawing/2014/main" id="{B7B49F52-F543-7713-E16D-19560EEF1098}"/>
              </a:ext>
            </a:extLst>
          </p:cNvPr>
          <p:cNvPicPr>
            <a:picLocks noChangeAspect="1"/>
          </p:cNvPicPr>
          <p:nvPr/>
        </p:nvPicPr>
        <p:blipFill>
          <a:blip r:embed="rId3"/>
          <a:stretch>
            <a:fillRect/>
          </a:stretch>
        </p:blipFill>
        <p:spPr>
          <a:xfrm>
            <a:off x="10765110" y="31325"/>
            <a:ext cx="1301120" cy="578275"/>
          </a:xfrm>
          <a:prstGeom prst="rect">
            <a:avLst/>
          </a:prstGeom>
        </p:spPr>
      </p:pic>
    </p:spTree>
    <p:extLst>
      <p:ext uri="{BB962C8B-B14F-4D97-AF65-F5344CB8AC3E}">
        <p14:creationId xmlns:p14="http://schemas.microsoft.com/office/powerpoint/2010/main" val="3116882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4DDFC33-998A-43AA-D8CA-F753F0BC0879}"/>
              </a:ext>
            </a:extLst>
          </p:cNvPr>
          <p:cNvSpPr>
            <a:spLocks noGrp="1"/>
          </p:cNvSpPr>
          <p:nvPr>
            <p:ph type="title"/>
          </p:nvPr>
        </p:nvSpPr>
        <p:spPr>
          <a:xfrm>
            <a:off x="1333501" y="609600"/>
            <a:ext cx="9115515" cy="1320800"/>
          </a:xfrm>
        </p:spPr>
        <p:txBody>
          <a:bodyPr>
            <a:normAutofit/>
          </a:bodyPr>
          <a:lstStyle/>
          <a:p>
            <a:r>
              <a:rPr lang="es-MX" dirty="0"/>
              <a:t>Revision Process – </a:t>
            </a:r>
            <a:r>
              <a:rPr lang="en-US" dirty="0"/>
              <a:t>Concepts and Proposals</a:t>
            </a:r>
            <a:endParaRPr lang="es-MX" dirty="0"/>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Marcador de contenido 2">
            <a:extLst>
              <a:ext uri="{FF2B5EF4-FFF2-40B4-BE49-F238E27FC236}">
                <a16:creationId xmlns:a16="http://schemas.microsoft.com/office/drawing/2014/main" id="{01DEC83A-5F24-E2A7-588E-1EB211C9C173}"/>
              </a:ext>
            </a:extLst>
          </p:cNvPr>
          <p:cNvSpPr>
            <a:spLocks noGrp="1"/>
          </p:cNvSpPr>
          <p:nvPr>
            <p:ph idx="1"/>
          </p:nvPr>
        </p:nvSpPr>
        <p:spPr>
          <a:xfrm>
            <a:off x="1333500" y="1554827"/>
            <a:ext cx="9878785" cy="3880773"/>
          </a:xfrm>
        </p:spPr>
        <p:txBody>
          <a:bodyPr>
            <a:normAutofit/>
          </a:bodyPr>
          <a:lstStyle/>
          <a:p>
            <a:r>
              <a:rPr lang="en-US" sz="1900" dirty="0"/>
              <a:t>A total of </a:t>
            </a:r>
            <a:r>
              <a:rPr lang="en-US" sz="1900" b="1" dirty="0"/>
              <a:t>186 </a:t>
            </a:r>
            <a:r>
              <a:rPr lang="en-US" sz="1900" dirty="0"/>
              <a:t>proposals regarding the Body, General Annex (GA) and Specific Annexes (SAs) of RKC covering </a:t>
            </a:r>
            <a:r>
              <a:rPr lang="en-US" sz="1900" b="1" dirty="0"/>
              <a:t>37</a:t>
            </a:r>
            <a:r>
              <a:rPr lang="en-US" sz="1900" dirty="0"/>
              <a:t> concepts have been presented and discussed.</a:t>
            </a:r>
          </a:p>
          <a:p>
            <a:r>
              <a:rPr lang="en-US" sz="1900" b="1" dirty="0"/>
              <a:t>140</a:t>
            </a:r>
            <a:r>
              <a:rPr lang="en-US" sz="1900" dirty="0"/>
              <a:t> proposals from Members and </a:t>
            </a:r>
            <a:r>
              <a:rPr lang="en-US" sz="1900" b="1" dirty="0"/>
              <a:t>46</a:t>
            </a:r>
            <a:r>
              <a:rPr lang="en-US" sz="1900" dirty="0"/>
              <a:t> from external stakeholders:</a:t>
            </a:r>
          </a:p>
          <a:p>
            <a:pPr marL="0" indent="0">
              <a:buNone/>
            </a:pPr>
            <a:endParaRPr lang="en-US" sz="1900" dirty="0"/>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6" name="Imagen 5">
            <a:extLst>
              <a:ext uri="{FF2B5EF4-FFF2-40B4-BE49-F238E27FC236}">
                <a16:creationId xmlns:a16="http://schemas.microsoft.com/office/drawing/2014/main" id="{12A6D17F-0333-BF43-484E-9738DA2CCEF4}"/>
              </a:ext>
            </a:extLst>
          </p:cNvPr>
          <p:cNvPicPr>
            <a:picLocks noChangeAspect="1"/>
          </p:cNvPicPr>
          <p:nvPr/>
        </p:nvPicPr>
        <p:blipFill>
          <a:blip r:embed="rId2"/>
          <a:stretch>
            <a:fillRect/>
          </a:stretch>
        </p:blipFill>
        <p:spPr>
          <a:xfrm>
            <a:off x="148624" y="28848"/>
            <a:ext cx="1364767" cy="580752"/>
          </a:xfrm>
          <a:prstGeom prst="rect">
            <a:avLst/>
          </a:prstGeom>
        </p:spPr>
      </p:pic>
      <p:pic>
        <p:nvPicPr>
          <p:cNvPr id="7" name="Imagen 6">
            <a:extLst>
              <a:ext uri="{FF2B5EF4-FFF2-40B4-BE49-F238E27FC236}">
                <a16:creationId xmlns:a16="http://schemas.microsoft.com/office/drawing/2014/main" id="{B7B49F52-F543-7713-E16D-19560EEF1098}"/>
              </a:ext>
            </a:extLst>
          </p:cNvPr>
          <p:cNvPicPr>
            <a:picLocks noChangeAspect="1"/>
          </p:cNvPicPr>
          <p:nvPr/>
        </p:nvPicPr>
        <p:blipFill>
          <a:blip r:embed="rId3"/>
          <a:stretch>
            <a:fillRect/>
          </a:stretch>
        </p:blipFill>
        <p:spPr>
          <a:xfrm>
            <a:off x="10765110" y="31325"/>
            <a:ext cx="1301120" cy="578275"/>
          </a:xfrm>
          <a:prstGeom prst="rect">
            <a:avLst/>
          </a:prstGeom>
        </p:spPr>
      </p:pic>
      <p:pic>
        <p:nvPicPr>
          <p:cNvPr id="9" name="Grafik 8">
            <a:extLst>
              <a:ext uri="{FF2B5EF4-FFF2-40B4-BE49-F238E27FC236}">
                <a16:creationId xmlns:a16="http://schemas.microsoft.com/office/drawing/2014/main" id="{04820523-1929-4A60-831A-EC0CA4E4854D}"/>
              </a:ext>
            </a:extLst>
          </p:cNvPr>
          <p:cNvPicPr/>
          <p:nvPr/>
        </p:nvPicPr>
        <p:blipFill>
          <a:blip r:embed="rId4" cstate="print"/>
          <a:srcRect l="24469" t="38948" r="23131" b="15137"/>
          <a:stretch>
            <a:fillRect/>
          </a:stretch>
        </p:blipFill>
        <p:spPr bwMode="auto">
          <a:xfrm>
            <a:off x="1927049" y="2754086"/>
            <a:ext cx="6911864" cy="3139883"/>
          </a:xfrm>
          <a:prstGeom prst="rect">
            <a:avLst/>
          </a:prstGeom>
          <a:noFill/>
          <a:ln w="9525">
            <a:noFill/>
            <a:miter lim="800000"/>
            <a:headEnd/>
            <a:tailEnd/>
          </a:ln>
        </p:spPr>
      </p:pic>
      <p:sp>
        <p:nvSpPr>
          <p:cNvPr id="11" name="Textfeld 10">
            <a:extLst>
              <a:ext uri="{FF2B5EF4-FFF2-40B4-BE49-F238E27FC236}">
                <a16:creationId xmlns:a16="http://schemas.microsoft.com/office/drawing/2014/main" id="{97C283CE-DD16-4F21-97A1-BA1E82BDCC2C}"/>
              </a:ext>
            </a:extLst>
          </p:cNvPr>
          <p:cNvSpPr txBox="1"/>
          <p:nvPr/>
        </p:nvSpPr>
        <p:spPr>
          <a:xfrm>
            <a:off x="7095190" y="5961462"/>
            <a:ext cx="4320480" cy="276999"/>
          </a:xfrm>
          <a:prstGeom prst="rect">
            <a:avLst/>
          </a:prstGeom>
          <a:noFill/>
        </p:spPr>
        <p:txBody>
          <a:bodyPr wrap="square" rtlCol="0">
            <a:spAutoFit/>
          </a:bodyPr>
          <a:lstStyle/>
          <a:p>
            <a:r>
              <a:rPr lang="de-DE" sz="1200" dirty="0">
                <a:solidFill>
                  <a:schemeClr val="tx1">
                    <a:lumMod val="75000"/>
                    <a:lumOff val="25000"/>
                  </a:schemeClr>
                </a:solidFill>
              </a:rPr>
              <a:t>Source: Final Report of WGRCK, PR0041E</a:t>
            </a:r>
          </a:p>
        </p:txBody>
      </p:sp>
    </p:spTree>
    <p:extLst>
      <p:ext uri="{BB962C8B-B14F-4D97-AF65-F5344CB8AC3E}">
        <p14:creationId xmlns:p14="http://schemas.microsoft.com/office/powerpoint/2010/main" val="942548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4DDFC33-998A-43AA-D8CA-F753F0BC0879}"/>
              </a:ext>
            </a:extLst>
          </p:cNvPr>
          <p:cNvSpPr>
            <a:spLocks noGrp="1"/>
          </p:cNvSpPr>
          <p:nvPr>
            <p:ph type="title"/>
          </p:nvPr>
        </p:nvSpPr>
        <p:spPr>
          <a:xfrm>
            <a:off x="1333501" y="609600"/>
            <a:ext cx="9115515" cy="1320800"/>
          </a:xfrm>
        </p:spPr>
        <p:txBody>
          <a:bodyPr>
            <a:normAutofit/>
          </a:bodyPr>
          <a:lstStyle/>
          <a:p>
            <a:r>
              <a:rPr lang="es-MX" dirty="0"/>
              <a:t>Revision Process – </a:t>
            </a:r>
            <a:r>
              <a:rPr lang="en-US" dirty="0"/>
              <a:t>Concepts and Proposals</a:t>
            </a:r>
            <a:endParaRPr lang="es-MX" dirty="0"/>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6" name="Imagen 5">
            <a:extLst>
              <a:ext uri="{FF2B5EF4-FFF2-40B4-BE49-F238E27FC236}">
                <a16:creationId xmlns:a16="http://schemas.microsoft.com/office/drawing/2014/main" id="{12A6D17F-0333-BF43-484E-9738DA2CCEF4}"/>
              </a:ext>
            </a:extLst>
          </p:cNvPr>
          <p:cNvPicPr>
            <a:picLocks noChangeAspect="1"/>
          </p:cNvPicPr>
          <p:nvPr/>
        </p:nvPicPr>
        <p:blipFill>
          <a:blip r:embed="rId2"/>
          <a:stretch>
            <a:fillRect/>
          </a:stretch>
        </p:blipFill>
        <p:spPr>
          <a:xfrm>
            <a:off x="148624" y="28848"/>
            <a:ext cx="1364767" cy="580752"/>
          </a:xfrm>
          <a:prstGeom prst="rect">
            <a:avLst/>
          </a:prstGeom>
        </p:spPr>
      </p:pic>
      <p:pic>
        <p:nvPicPr>
          <p:cNvPr id="7" name="Imagen 6">
            <a:extLst>
              <a:ext uri="{FF2B5EF4-FFF2-40B4-BE49-F238E27FC236}">
                <a16:creationId xmlns:a16="http://schemas.microsoft.com/office/drawing/2014/main" id="{B7B49F52-F543-7713-E16D-19560EEF1098}"/>
              </a:ext>
            </a:extLst>
          </p:cNvPr>
          <p:cNvPicPr>
            <a:picLocks noChangeAspect="1"/>
          </p:cNvPicPr>
          <p:nvPr/>
        </p:nvPicPr>
        <p:blipFill>
          <a:blip r:embed="rId3"/>
          <a:stretch>
            <a:fillRect/>
          </a:stretch>
        </p:blipFill>
        <p:spPr>
          <a:xfrm>
            <a:off x="10765110" y="31325"/>
            <a:ext cx="1301120" cy="578275"/>
          </a:xfrm>
          <a:prstGeom prst="rect">
            <a:avLst/>
          </a:prstGeom>
        </p:spPr>
      </p:pic>
      <p:pic>
        <p:nvPicPr>
          <p:cNvPr id="13" name="Picture 91">
            <a:extLst>
              <a:ext uri="{FF2B5EF4-FFF2-40B4-BE49-F238E27FC236}">
                <a16:creationId xmlns:a16="http://schemas.microsoft.com/office/drawing/2014/main" id="{8EDF74A5-0538-4597-B40E-F779FCB68CAC}"/>
              </a:ext>
            </a:extLst>
          </p:cNvPr>
          <p:cNvPicPr>
            <a:picLocks noGrp="1"/>
          </p:cNvPicPr>
          <p:nvPr>
            <p:ph idx="1"/>
          </p:nvPr>
        </p:nvPicPr>
        <p:blipFill>
          <a:blip r:embed="rId4" cstate="print">
            <a:extLst>
              <a:ext uri="{28A0092B-C50C-407E-A947-70E740481C1C}">
                <a14:useLocalDpi xmlns:a14="http://schemas.microsoft.com/office/drawing/2010/main" val="0"/>
              </a:ext>
            </a:extLst>
          </a:blip>
          <a:srcRect/>
          <a:stretch>
            <a:fillRect/>
          </a:stretch>
        </p:blipFill>
        <p:spPr bwMode="auto">
          <a:xfrm>
            <a:off x="1513391" y="1210080"/>
            <a:ext cx="8171365" cy="5569763"/>
          </a:xfrm>
          <a:prstGeom prst="rect">
            <a:avLst/>
          </a:prstGeom>
          <a:noFill/>
        </p:spPr>
      </p:pic>
      <p:sp>
        <p:nvSpPr>
          <p:cNvPr id="11" name="Textfeld 10">
            <a:extLst>
              <a:ext uri="{FF2B5EF4-FFF2-40B4-BE49-F238E27FC236}">
                <a16:creationId xmlns:a16="http://schemas.microsoft.com/office/drawing/2014/main" id="{97C283CE-DD16-4F21-97A1-BA1E82BDCC2C}"/>
              </a:ext>
            </a:extLst>
          </p:cNvPr>
          <p:cNvSpPr txBox="1"/>
          <p:nvPr/>
        </p:nvSpPr>
        <p:spPr>
          <a:xfrm>
            <a:off x="8842159" y="6239211"/>
            <a:ext cx="4320480" cy="276999"/>
          </a:xfrm>
          <a:prstGeom prst="rect">
            <a:avLst/>
          </a:prstGeom>
          <a:noFill/>
        </p:spPr>
        <p:txBody>
          <a:bodyPr wrap="square" rtlCol="0">
            <a:spAutoFit/>
          </a:bodyPr>
          <a:lstStyle/>
          <a:p>
            <a:r>
              <a:rPr lang="de-DE" sz="1200" dirty="0">
                <a:solidFill>
                  <a:schemeClr val="tx1">
                    <a:lumMod val="75000"/>
                    <a:lumOff val="25000"/>
                  </a:schemeClr>
                </a:solidFill>
              </a:rPr>
              <a:t>Source: Final Report of WGRCK, PR0041E</a:t>
            </a:r>
          </a:p>
        </p:txBody>
      </p:sp>
    </p:spTree>
    <p:extLst>
      <p:ext uri="{BB962C8B-B14F-4D97-AF65-F5344CB8AC3E}">
        <p14:creationId xmlns:p14="http://schemas.microsoft.com/office/powerpoint/2010/main" val="1810824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4DDFC33-998A-43AA-D8CA-F753F0BC0879}"/>
              </a:ext>
            </a:extLst>
          </p:cNvPr>
          <p:cNvSpPr>
            <a:spLocks noGrp="1"/>
          </p:cNvSpPr>
          <p:nvPr>
            <p:ph type="title"/>
          </p:nvPr>
        </p:nvSpPr>
        <p:spPr>
          <a:xfrm>
            <a:off x="1333501" y="609600"/>
            <a:ext cx="9115515" cy="751114"/>
          </a:xfrm>
        </p:spPr>
        <p:txBody>
          <a:bodyPr>
            <a:normAutofit/>
          </a:bodyPr>
          <a:lstStyle/>
          <a:p>
            <a:r>
              <a:rPr lang="es-MX" dirty="0"/>
              <a:t>Revision Process – </a:t>
            </a:r>
            <a:r>
              <a:rPr lang="en-US" dirty="0"/>
              <a:t>Concepts and Proposals</a:t>
            </a:r>
            <a:endParaRPr lang="es-MX" dirty="0"/>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Marcador de contenido 2">
            <a:extLst>
              <a:ext uri="{FF2B5EF4-FFF2-40B4-BE49-F238E27FC236}">
                <a16:creationId xmlns:a16="http://schemas.microsoft.com/office/drawing/2014/main" id="{01DEC83A-5F24-E2A7-588E-1EB211C9C173}"/>
              </a:ext>
            </a:extLst>
          </p:cNvPr>
          <p:cNvSpPr>
            <a:spLocks noGrp="1"/>
          </p:cNvSpPr>
          <p:nvPr>
            <p:ph idx="1"/>
          </p:nvPr>
        </p:nvSpPr>
        <p:spPr>
          <a:xfrm>
            <a:off x="1333501" y="1524124"/>
            <a:ext cx="9606419" cy="4571876"/>
          </a:xfrm>
        </p:spPr>
        <p:txBody>
          <a:bodyPr>
            <a:normAutofit fontScale="92500" lnSpcReduction="20000"/>
          </a:bodyPr>
          <a:lstStyle/>
          <a:p>
            <a:pPr marL="0" indent="0">
              <a:buNone/>
            </a:pPr>
            <a:r>
              <a:rPr lang="en-US" sz="2400" b="1" i="1" dirty="0"/>
              <a:t>Concepts </a:t>
            </a:r>
            <a:r>
              <a:rPr lang="en-US" sz="2400" i="1" dirty="0"/>
              <a:t>with largest number of proposals:</a:t>
            </a:r>
          </a:p>
          <a:p>
            <a:pPr marL="0" indent="0">
              <a:buNone/>
            </a:pPr>
            <a:endParaRPr lang="en-US" sz="2400" i="1" dirty="0"/>
          </a:p>
          <a:p>
            <a:r>
              <a:rPr lang="en-US" sz="2400" dirty="0"/>
              <a:t>Customs control (16)</a:t>
            </a:r>
          </a:p>
          <a:p>
            <a:r>
              <a:rPr lang="en-US" sz="2400" dirty="0"/>
              <a:t>rules of origin (12)</a:t>
            </a:r>
          </a:p>
          <a:p>
            <a:r>
              <a:rPr lang="en-US" sz="2400" dirty="0"/>
              <a:t>data issues (12)</a:t>
            </a:r>
          </a:p>
          <a:p>
            <a:r>
              <a:rPr lang="en-US" sz="2400" dirty="0"/>
              <a:t>use of Advanced Technologies (11)</a:t>
            </a:r>
          </a:p>
          <a:p>
            <a:r>
              <a:rPr lang="en-US" sz="2400" dirty="0"/>
              <a:t>Coordinated Border Management (10) </a:t>
            </a:r>
          </a:p>
          <a:p>
            <a:r>
              <a:rPr lang="en-US" sz="2400" dirty="0"/>
              <a:t>Authorized Economic Operator – AEO (9)</a:t>
            </a:r>
          </a:p>
          <a:p>
            <a:r>
              <a:rPr lang="en-US" sz="2400" dirty="0"/>
              <a:t>monitoring, reporting and evaluation (9)</a:t>
            </a:r>
          </a:p>
          <a:p>
            <a:r>
              <a:rPr lang="en-US" sz="2400" dirty="0"/>
              <a:t>electronic declaration (8) </a:t>
            </a:r>
          </a:p>
          <a:p>
            <a:r>
              <a:rPr lang="en-US" sz="2400" dirty="0"/>
              <a:t>electronic payment of duties (7)</a:t>
            </a:r>
          </a:p>
          <a:p>
            <a:pPr marL="0" indent="0">
              <a:buNone/>
            </a:pPr>
            <a:endParaRPr lang="en-US" sz="1900" dirty="0"/>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6" name="Imagen 5">
            <a:extLst>
              <a:ext uri="{FF2B5EF4-FFF2-40B4-BE49-F238E27FC236}">
                <a16:creationId xmlns:a16="http://schemas.microsoft.com/office/drawing/2014/main" id="{12A6D17F-0333-BF43-484E-9738DA2CCEF4}"/>
              </a:ext>
            </a:extLst>
          </p:cNvPr>
          <p:cNvPicPr>
            <a:picLocks noChangeAspect="1"/>
          </p:cNvPicPr>
          <p:nvPr/>
        </p:nvPicPr>
        <p:blipFill>
          <a:blip r:embed="rId2"/>
          <a:stretch>
            <a:fillRect/>
          </a:stretch>
        </p:blipFill>
        <p:spPr>
          <a:xfrm>
            <a:off x="148624" y="28848"/>
            <a:ext cx="1364767" cy="580752"/>
          </a:xfrm>
          <a:prstGeom prst="rect">
            <a:avLst/>
          </a:prstGeom>
        </p:spPr>
      </p:pic>
      <p:pic>
        <p:nvPicPr>
          <p:cNvPr id="7" name="Imagen 6">
            <a:extLst>
              <a:ext uri="{FF2B5EF4-FFF2-40B4-BE49-F238E27FC236}">
                <a16:creationId xmlns:a16="http://schemas.microsoft.com/office/drawing/2014/main" id="{B7B49F52-F543-7713-E16D-19560EEF1098}"/>
              </a:ext>
            </a:extLst>
          </p:cNvPr>
          <p:cNvPicPr>
            <a:picLocks noChangeAspect="1"/>
          </p:cNvPicPr>
          <p:nvPr/>
        </p:nvPicPr>
        <p:blipFill>
          <a:blip r:embed="rId3"/>
          <a:stretch>
            <a:fillRect/>
          </a:stretch>
        </p:blipFill>
        <p:spPr>
          <a:xfrm>
            <a:off x="10765110" y="31325"/>
            <a:ext cx="1301120" cy="578275"/>
          </a:xfrm>
          <a:prstGeom prst="rect">
            <a:avLst/>
          </a:prstGeom>
        </p:spPr>
      </p:pic>
      <p:pic>
        <p:nvPicPr>
          <p:cNvPr id="5" name="Grafik 4">
            <a:extLst>
              <a:ext uri="{FF2B5EF4-FFF2-40B4-BE49-F238E27FC236}">
                <a16:creationId xmlns:a16="http://schemas.microsoft.com/office/drawing/2014/main" id="{2F8E52BA-B92B-E2C3-04E2-5F37C708B388}"/>
              </a:ext>
            </a:extLst>
          </p:cNvPr>
          <p:cNvPicPr>
            <a:picLocks noChangeAspect="1"/>
          </p:cNvPicPr>
          <p:nvPr/>
        </p:nvPicPr>
        <p:blipFill>
          <a:blip r:embed="rId4"/>
          <a:stretch>
            <a:fillRect/>
          </a:stretch>
        </p:blipFill>
        <p:spPr>
          <a:xfrm>
            <a:off x="7790027" y="2625421"/>
            <a:ext cx="3953240" cy="2545915"/>
          </a:xfrm>
          <a:prstGeom prst="rect">
            <a:avLst/>
          </a:prstGeom>
          <a:scene3d>
            <a:camera prst="orthographicFront"/>
            <a:lightRig rig="threePt" dir="t"/>
          </a:scene3d>
          <a:sp3d contourW="12700">
            <a:bevelB w="165100" prst="coolSlant"/>
            <a:contourClr>
              <a:schemeClr val="tx1"/>
            </a:contourClr>
          </a:sp3d>
        </p:spPr>
      </p:pic>
    </p:spTree>
    <p:extLst>
      <p:ext uri="{BB962C8B-B14F-4D97-AF65-F5344CB8AC3E}">
        <p14:creationId xmlns:p14="http://schemas.microsoft.com/office/powerpoint/2010/main" val="4198337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4DDFC33-998A-43AA-D8CA-F753F0BC0879}"/>
              </a:ext>
            </a:extLst>
          </p:cNvPr>
          <p:cNvSpPr>
            <a:spLocks noGrp="1"/>
          </p:cNvSpPr>
          <p:nvPr>
            <p:ph type="title"/>
          </p:nvPr>
        </p:nvSpPr>
        <p:spPr>
          <a:xfrm>
            <a:off x="1333501" y="609600"/>
            <a:ext cx="9115515" cy="812800"/>
          </a:xfrm>
        </p:spPr>
        <p:txBody>
          <a:bodyPr>
            <a:normAutofit/>
          </a:bodyPr>
          <a:lstStyle/>
          <a:p>
            <a:r>
              <a:rPr lang="es-MX" dirty="0"/>
              <a:t>Revision Process – </a:t>
            </a:r>
            <a:r>
              <a:rPr lang="en-US" dirty="0"/>
              <a:t>Concepts and Proposals</a:t>
            </a:r>
            <a:endParaRPr lang="es-MX" dirty="0"/>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Marcador de contenido 2">
            <a:extLst>
              <a:ext uri="{FF2B5EF4-FFF2-40B4-BE49-F238E27FC236}">
                <a16:creationId xmlns:a16="http://schemas.microsoft.com/office/drawing/2014/main" id="{01DEC83A-5F24-E2A7-588E-1EB211C9C173}"/>
              </a:ext>
            </a:extLst>
          </p:cNvPr>
          <p:cNvSpPr>
            <a:spLocks noGrp="1"/>
          </p:cNvSpPr>
          <p:nvPr>
            <p:ph idx="1"/>
          </p:nvPr>
        </p:nvSpPr>
        <p:spPr>
          <a:xfrm>
            <a:off x="1207731" y="1554827"/>
            <a:ext cx="10858499" cy="3880773"/>
          </a:xfrm>
        </p:spPr>
        <p:txBody>
          <a:bodyPr>
            <a:normAutofit/>
          </a:bodyPr>
          <a:lstStyle/>
          <a:p>
            <a:pPr marL="0" indent="0">
              <a:buNone/>
            </a:pPr>
            <a:r>
              <a:rPr lang="en-US" sz="2200" b="1" dirty="0"/>
              <a:t>Proposals from academia:</a:t>
            </a:r>
          </a:p>
          <a:p>
            <a:pPr marL="0" indent="0">
              <a:buNone/>
            </a:pPr>
            <a:endParaRPr lang="en-US" sz="2200" b="1" dirty="0"/>
          </a:p>
          <a:p>
            <a:r>
              <a:rPr lang="en-US" sz="2200" dirty="0"/>
              <a:t>Comprehensive rules on liability to duties and taxes </a:t>
            </a:r>
          </a:p>
          <a:p>
            <a:pPr marL="357188" indent="-357188">
              <a:buNone/>
            </a:pPr>
            <a:r>
              <a:rPr lang="en-US" sz="2200" dirty="0"/>
              <a:t>	by Wolffgang/Harden/Rogmann =&gt; presented under the headline “electronic payment of duties”. See our publication ‘Why the Future Revised Kyoto Convention Should Contain Comprehensive Rules of Customs Debt’ in 14(2) World Customs Journal 29 (2020).</a:t>
            </a:r>
            <a:r>
              <a:rPr lang="de-DE" sz="2200" dirty="0"/>
              <a:t> </a:t>
            </a:r>
            <a:endParaRPr lang="en-US" sz="2200" dirty="0"/>
          </a:p>
          <a:p>
            <a:r>
              <a:rPr lang="en-US" sz="2200" dirty="0"/>
              <a:t>Option to combine inward processing and processing for home use (by M. Lux).</a:t>
            </a:r>
          </a:p>
          <a:p>
            <a:pPr marL="0" indent="0">
              <a:buNone/>
            </a:pPr>
            <a:endParaRPr lang="en-US" sz="1900" dirty="0"/>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6" name="Imagen 5">
            <a:extLst>
              <a:ext uri="{FF2B5EF4-FFF2-40B4-BE49-F238E27FC236}">
                <a16:creationId xmlns:a16="http://schemas.microsoft.com/office/drawing/2014/main" id="{12A6D17F-0333-BF43-484E-9738DA2CCEF4}"/>
              </a:ext>
            </a:extLst>
          </p:cNvPr>
          <p:cNvPicPr>
            <a:picLocks noChangeAspect="1"/>
          </p:cNvPicPr>
          <p:nvPr/>
        </p:nvPicPr>
        <p:blipFill>
          <a:blip r:embed="rId2"/>
          <a:stretch>
            <a:fillRect/>
          </a:stretch>
        </p:blipFill>
        <p:spPr>
          <a:xfrm>
            <a:off x="148624" y="28848"/>
            <a:ext cx="1364767" cy="580752"/>
          </a:xfrm>
          <a:prstGeom prst="rect">
            <a:avLst/>
          </a:prstGeom>
        </p:spPr>
      </p:pic>
      <p:pic>
        <p:nvPicPr>
          <p:cNvPr id="7" name="Imagen 6">
            <a:extLst>
              <a:ext uri="{FF2B5EF4-FFF2-40B4-BE49-F238E27FC236}">
                <a16:creationId xmlns:a16="http://schemas.microsoft.com/office/drawing/2014/main" id="{B7B49F52-F543-7713-E16D-19560EEF1098}"/>
              </a:ext>
            </a:extLst>
          </p:cNvPr>
          <p:cNvPicPr>
            <a:picLocks noChangeAspect="1"/>
          </p:cNvPicPr>
          <p:nvPr/>
        </p:nvPicPr>
        <p:blipFill>
          <a:blip r:embed="rId3"/>
          <a:stretch>
            <a:fillRect/>
          </a:stretch>
        </p:blipFill>
        <p:spPr>
          <a:xfrm>
            <a:off x="10765110" y="31325"/>
            <a:ext cx="1301120" cy="578275"/>
          </a:xfrm>
          <a:prstGeom prst="rect">
            <a:avLst/>
          </a:prstGeom>
        </p:spPr>
      </p:pic>
    </p:spTree>
    <p:extLst>
      <p:ext uri="{BB962C8B-B14F-4D97-AF65-F5344CB8AC3E}">
        <p14:creationId xmlns:p14="http://schemas.microsoft.com/office/powerpoint/2010/main" val="25415758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4DDFC33-998A-43AA-D8CA-F753F0BC0879}"/>
              </a:ext>
            </a:extLst>
          </p:cNvPr>
          <p:cNvSpPr>
            <a:spLocks noGrp="1"/>
          </p:cNvSpPr>
          <p:nvPr>
            <p:ph type="title"/>
          </p:nvPr>
        </p:nvSpPr>
        <p:spPr>
          <a:xfrm>
            <a:off x="1333501" y="609600"/>
            <a:ext cx="9115515" cy="1320800"/>
          </a:xfrm>
        </p:spPr>
        <p:txBody>
          <a:bodyPr>
            <a:normAutofit fontScale="90000"/>
          </a:bodyPr>
          <a:lstStyle/>
          <a:p>
            <a:r>
              <a:rPr lang="es-MX" dirty="0"/>
              <a:t>Revision Process – </a:t>
            </a:r>
            <a:r>
              <a:rPr lang="en-US" dirty="0"/>
              <a:t>Way forward – Four Step Framework of the RKC Management Committee</a:t>
            </a:r>
            <a:br>
              <a:rPr lang="en-US" dirty="0"/>
            </a:br>
            <a:endParaRPr lang="es-MX" dirty="0"/>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Marcador de contenido 2">
            <a:extLst>
              <a:ext uri="{FF2B5EF4-FFF2-40B4-BE49-F238E27FC236}">
                <a16:creationId xmlns:a16="http://schemas.microsoft.com/office/drawing/2014/main" id="{01DEC83A-5F24-E2A7-588E-1EB211C9C173}"/>
              </a:ext>
            </a:extLst>
          </p:cNvPr>
          <p:cNvSpPr>
            <a:spLocks noGrp="1"/>
          </p:cNvSpPr>
          <p:nvPr>
            <p:ph idx="1"/>
          </p:nvPr>
        </p:nvSpPr>
        <p:spPr>
          <a:xfrm>
            <a:off x="7131717" y="3222171"/>
            <a:ext cx="4611550" cy="1705430"/>
          </a:xfrm>
        </p:spPr>
        <p:txBody>
          <a:bodyPr>
            <a:normAutofit/>
          </a:bodyPr>
          <a:lstStyle/>
          <a:p>
            <a:pPr marL="0" indent="0">
              <a:lnSpc>
                <a:spcPct val="120000"/>
              </a:lnSpc>
              <a:buNone/>
            </a:pPr>
            <a:r>
              <a:rPr lang="en-US" sz="2200" dirty="0"/>
              <a:t>Around 70% of the proposals “survived” the four-step filtering system decided by the RKC/MC.		</a:t>
            </a:r>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6" name="Imagen 5">
            <a:extLst>
              <a:ext uri="{FF2B5EF4-FFF2-40B4-BE49-F238E27FC236}">
                <a16:creationId xmlns:a16="http://schemas.microsoft.com/office/drawing/2014/main" id="{12A6D17F-0333-BF43-484E-9738DA2CCEF4}"/>
              </a:ext>
            </a:extLst>
          </p:cNvPr>
          <p:cNvPicPr>
            <a:picLocks noChangeAspect="1"/>
          </p:cNvPicPr>
          <p:nvPr/>
        </p:nvPicPr>
        <p:blipFill>
          <a:blip r:embed="rId2"/>
          <a:stretch>
            <a:fillRect/>
          </a:stretch>
        </p:blipFill>
        <p:spPr>
          <a:xfrm>
            <a:off x="148624" y="28848"/>
            <a:ext cx="1364767" cy="580752"/>
          </a:xfrm>
          <a:prstGeom prst="rect">
            <a:avLst/>
          </a:prstGeom>
        </p:spPr>
      </p:pic>
      <p:pic>
        <p:nvPicPr>
          <p:cNvPr id="7" name="Imagen 6">
            <a:extLst>
              <a:ext uri="{FF2B5EF4-FFF2-40B4-BE49-F238E27FC236}">
                <a16:creationId xmlns:a16="http://schemas.microsoft.com/office/drawing/2014/main" id="{B7B49F52-F543-7713-E16D-19560EEF1098}"/>
              </a:ext>
            </a:extLst>
          </p:cNvPr>
          <p:cNvPicPr>
            <a:picLocks noChangeAspect="1"/>
          </p:cNvPicPr>
          <p:nvPr/>
        </p:nvPicPr>
        <p:blipFill>
          <a:blip r:embed="rId3"/>
          <a:stretch>
            <a:fillRect/>
          </a:stretch>
        </p:blipFill>
        <p:spPr>
          <a:xfrm>
            <a:off x="10765110" y="31325"/>
            <a:ext cx="1301120" cy="578275"/>
          </a:xfrm>
          <a:prstGeom prst="rect">
            <a:avLst/>
          </a:prstGeom>
        </p:spPr>
      </p:pic>
      <p:sp>
        <p:nvSpPr>
          <p:cNvPr id="11" name="Textfeld 10">
            <a:extLst>
              <a:ext uri="{FF2B5EF4-FFF2-40B4-BE49-F238E27FC236}">
                <a16:creationId xmlns:a16="http://schemas.microsoft.com/office/drawing/2014/main" id="{97C283CE-DD16-4F21-97A1-BA1E82BDCC2C}"/>
              </a:ext>
            </a:extLst>
          </p:cNvPr>
          <p:cNvSpPr txBox="1"/>
          <p:nvPr/>
        </p:nvSpPr>
        <p:spPr>
          <a:xfrm>
            <a:off x="7095190" y="5961462"/>
            <a:ext cx="4320480" cy="276999"/>
          </a:xfrm>
          <a:prstGeom prst="rect">
            <a:avLst/>
          </a:prstGeom>
          <a:noFill/>
        </p:spPr>
        <p:txBody>
          <a:bodyPr wrap="square" rtlCol="0">
            <a:spAutoFit/>
          </a:bodyPr>
          <a:lstStyle/>
          <a:p>
            <a:r>
              <a:rPr lang="de-DE" sz="1200" dirty="0">
                <a:solidFill>
                  <a:schemeClr val="tx1">
                    <a:lumMod val="75000"/>
                    <a:lumOff val="25000"/>
                  </a:schemeClr>
                </a:solidFill>
              </a:rPr>
              <a:t>Source: Final Report of WGRCK, PR0041E</a:t>
            </a:r>
          </a:p>
        </p:txBody>
      </p:sp>
      <p:pic>
        <p:nvPicPr>
          <p:cNvPr id="4" name="Grafik 3">
            <a:extLst>
              <a:ext uri="{FF2B5EF4-FFF2-40B4-BE49-F238E27FC236}">
                <a16:creationId xmlns:a16="http://schemas.microsoft.com/office/drawing/2014/main" id="{3943EDB2-B91E-4E22-BC0C-AA85280FD319}"/>
              </a:ext>
            </a:extLst>
          </p:cNvPr>
          <p:cNvPicPr>
            <a:picLocks noChangeAspect="1"/>
          </p:cNvPicPr>
          <p:nvPr/>
        </p:nvPicPr>
        <p:blipFill>
          <a:blip r:embed="rId4"/>
          <a:stretch>
            <a:fillRect/>
          </a:stretch>
        </p:blipFill>
        <p:spPr>
          <a:xfrm>
            <a:off x="1015965" y="1698171"/>
            <a:ext cx="6115752" cy="4855029"/>
          </a:xfrm>
          <a:prstGeom prst="rect">
            <a:avLst/>
          </a:prstGeom>
        </p:spPr>
      </p:pic>
    </p:spTree>
    <p:extLst>
      <p:ext uri="{BB962C8B-B14F-4D97-AF65-F5344CB8AC3E}">
        <p14:creationId xmlns:p14="http://schemas.microsoft.com/office/powerpoint/2010/main" val="2008696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4DDFC33-998A-43AA-D8CA-F753F0BC0879}"/>
              </a:ext>
            </a:extLst>
          </p:cNvPr>
          <p:cNvSpPr>
            <a:spLocks noGrp="1"/>
          </p:cNvSpPr>
          <p:nvPr>
            <p:ph type="title"/>
          </p:nvPr>
        </p:nvSpPr>
        <p:spPr>
          <a:xfrm>
            <a:off x="1333501" y="609600"/>
            <a:ext cx="9115515" cy="1320800"/>
          </a:xfrm>
        </p:spPr>
        <p:txBody>
          <a:bodyPr>
            <a:normAutofit/>
          </a:bodyPr>
          <a:lstStyle/>
          <a:p>
            <a:r>
              <a:rPr lang="es-MX" dirty="0"/>
              <a:t>General/Cross-cutting Issues</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Marcador de contenido 2">
            <a:extLst>
              <a:ext uri="{FF2B5EF4-FFF2-40B4-BE49-F238E27FC236}">
                <a16:creationId xmlns:a16="http://schemas.microsoft.com/office/drawing/2014/main" id="{01DEC83A-5F24-E2A7-588E-1EB211C9C173}"/>
              </a:ext>
            </a:extLst>
          </p:cNvPr>
          <p:cNvSpPr>
            <a:spLocks noGrp="1"/>
          </p:cNvSpPr>
          <p:nvPr>
            <p:ph idx="1"/>
          </p:nvPr>
        </p:nvSpPr>
        <p:spPr>
          <a:xfrm>
            <a:off x="1334610" y="1394173"/>
            <a:ext cx="10408657" cy="3880773"/>
          </a:xfrm>
        </p:spPr>
        <p:txBody>
          <a:bodyPr>
            <a:normAutofit/>
          </a:bodyPr>
          <a:lstStyle/>
          <a:p>
            <a:r>
              <a:rPr lang="en-US" sz="2200" dirty="0"/>
              <a:t>new/revised provisions stipulating the “what” or the “how”?</a:t>
            </a:r>
          </a:p>
          <a:p>
            <a:r>
              <a:rPr lang="en-US" sz="2200" dirty="0"/>
              <a:t>future proofing (periodical update mechanism/flexibility in adapting to new developments),</a:t>
            </a:r>
          </a:p>
          <a:p>
            <a:r>
              <a:rPr lang="en-US" sz="2200" dirty="0"/>
              <a:t>monitoring, reporting and evaluation,</a:t>
            </a:r>
          </a:p>
          <a:p>
            <a:r>
              <a:rPr lang="en-US" sz="2200" dirty="0"/>
              <a:t>Customs legislation to be consistently implemented and applied in a predictable and transparent manner throughout Customs territories,</a:t>
            </a:r>
          </a:p>
          <a:p>
            <a:r>
              <a:rPr lang="en-US" sz="2200" dirty="0"/>
              <a:t>structure: reduction in the number of SAs, but no fundamental changes to the structure, especially the non-binding nature of the SAs</a:t>
            </a:r>
          </a:p>
          <a:p>
            <a:pPr marL="0" indent="0">
              <a:buNone/>
            </a:pPr>
            <a:endParaRPr lang="en-US" sz="1900" dirty="0"/>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6" name="Imagen 5">
            <a:extLst>
              <a:ext uri="{FF2B5EF4-FFF2-40B4-BE49-F238E27FC236}">
                <a16:creationId xmlns:a16="http://schemas.microsoft.com/office/drawing/2014/main" id="{12A6D17F-0333-BF43-484E-9738DA2CCEF4}"/>
              </a:ext>
            </a:extLst>
          </p:cNvPr>
          <p:cNvPicPr>
            <a:picLocks noChangeAspect="1"/>
          </p:cNvPicPr>
          <p:nvPr/>
        </p:nvPicPr>
        <p:blipFill>
          <a:blip r:embed="rId2"/>
          <a:stretch>
            <a:fillRect/>
          </a:stretch>
        </p:blipFill>
        <p:spPr>
          <a:xfrm>
            <a:off x="148624" y="28848"/>
            <a:ext cx="1364767" cy="580752"/>
          </a:xfrm>
          <a:prstGeom prst="rect">
            <a:avLst/>
          </a:prstGeom>
        </p:spPr>
      </p:pic>
      <p:pic>
        <p:nvPicPr>
          <p:cNvPr id="7" name="Imagen 6">
            <a:extLst>
              <a:ext uri="{FF2B5EF4-FFF2-40B4-BE49-F238E27FC236}">
                <a16:creationId xmlns:a16="http://schemas.microsoft.com/office/drawing/2014/main" id="{B7B49F52-F543-7713-E16D-19560EEF1098}"/>
              </a:ext>
            </a:extLst>
          </p:cNvPr>
          <p:cNvPicPr>
            <a:picLocks noChangeAspect="1"/>
          </p:cNvPicPr>
          <p:nvPr/>
        </p:nvPicPr>
        <p:blipFill>
          <a:blip r:embed="rId3"/>
          <a:stretch>
            <a:fillRect/>
          </a:stretch>
        </p:blipFill>
        <p:spPr>
          <a:xfrm>
            <a:off x="10765110" y="31325"/>
            <a:ext cx="1301120" cy="578275"/>
          </a:xfrm>
          <a:prstGeom prst="rect">
            <a:avLst/>
          </a:prstGeom>
        </p:spPr>
      </p:pic>
      <p:pic>
        <p:nvPicPr>
          <p:cNvPr id="4" name="Grafik 3">
            <a:extLst>
              <a:ext uri="{FF2B5EF4-FFF2-40B4-BE49-F238E27FC236}">
                <a16:creationId xmlns:a16="http://schemas.microsoft.com/office/drawing/2014/main" id="{23140B2D-EED1-A288-A93D-51307F241837}"/>
              </a:ext>
            </a:extLst>
          </p:cNvPr>
          <p:cNvPicPr>
            <a:picLocks noChangeAspect="1"/>
          </p:cNvPicPr>
          <p:nvPr/>
        </p:nvPicPr>
        <p:blipFill>
          <a:blip r:embed="rId4"/>
          <a:stretch>
            <a:fillRect/>
          </a:stretch>
        </p:blipFill>
        <p:spPr>
          <a:xfrm>
            <a:off x="2592887" y="4729951"/>
            <a:ext cx="7195217" cy="1872405"/>
          </a:xfrm>
          <a:prstGeom prst="rect">
            <a:avLst/>
          </a:prstGeom>
        </p:spPr>
      </p:pic>
    </p:spTree>
    <p:extLst>
      <p:ext uri="{BB962C8B-B14F-4D97-AF65-F5344CB8AC3E}">
        <p14:creationId xmlns:p14="http://schemas.microsoft.com/office/powerpoint/2010/main" val="2918512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4DDFC33-998A-43AA-D8CA-F753F0BC0879}"/>
              </a:ext>
            </a:extLst>
          </p:cNvPr>
          <p:cNvSpPr>
            <a:spLocks noGrp="1"/>
          </p:cNvSpPr>
          <p:nvPr>
            <p:ph type="title"/>
          </p:nvPr>
        </p:nvSpPr>
        <p:spPr>
          <a:xfrm>
            <a:off x="1333501" y="609600"/>
            <a:ext cx="10591277" cy="1320800"/>
          </a:xfrm>
        </p:spPr>
        <p:txBody>
          <a:bodyPr>
            <a:normAutofit/>
          </a:bodyPr>
          <a:lstStyle/>
          <a:p>
            <a:r>
              <a:rPr lang="es-MX" dirty="0"/>
              <a:t>Issues related to Body/GA – </a:t>
            </a:r>
            <a:r>
              <a:rPr lang="en-US" dirty="0"/>
              <a:t>Customs Declarations</a:t>
            </a:r>
            <a:endParaRPr lang="es-MX" dirty="0"/>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Marcador de contenido 2">
            <a:extLst>
              <a:ext uri="{FF2B5EF4-FFF2-40B4-BE49-F238E27FC236}">
                <a16:creationId xmlns:a16="http://schemas.microsoft.com/office/drawing/2014/main" id="{01DEC83A-5F24-E2A7-588E-1EB211C9C173}"/>
              </a:ext>
            </a:extLst>
          </p:cNvPr>
          <p:cNvSpPr>
            <a:spLocks noGrp="1"/>
          </p:cNvSpPr>
          <p:nvPr>
            <p:ph idx="1"/>
          </p:nvPr>
        </p:nvSpPr>
        <p:spPr>
          <a:xfrm>
            <a:off x="1333501" y="1554827"/>
            <a:ext cx="10499270" cy="3880773"/>
          </a:xfrm>
        </p:spPr>
        <p:txBody>
          <a:bodyPr>
            <a:normAutofit/>
          </a:bodyPr>
          <a:lstStyle/>
          <a:p>
            <a:r>
              <a:rPr lang="en-US" sz="2200" dirty="0"/>
              <a:t>goods declaration by electronic means as standard,</a:t>
            </a:r>
          </a:p>
          <a:p>
            <a:r>
              <a:rPr lang="en-US" sz="2200" dirty="0"/>
              <a:t>information required to be based on WCO Data Model,</a:t>
            </a:r>
          </a:p>
          <a:p>
            <a:r>
              <a:rPr lang="en-US" sz="2200" dirty="0"/>
              <a:t>permit lodgment of supporting documents in a non-editable format or scanned copies thereof by electronic means,</a:t>
            </a:r>
          </a:p>
          <a:p>
            <a:r>
              <a:rPr lang="en-US" sz="2200" dirty="0"/>
              <a:t>permit the lodgment of electronic declarations at any time,</a:t>
            </a:r>
          </a:p>
          <a:p>
            <a:r>
              <a:rPr lang="en-US" sz="2200" dirty="0"/>
              <a:t>utilisation of central customs clearance,</a:t>
            </a:r>
          </a:p>
          <a:p>
            <a:r>
              <a:rPr lang="en-US" sz="2200" dirty="0"/>
              <a:t>(no) amendment of declaration after the release of the goods,</a:t>
            </a:r>
          </a:p>
          <a:p>
            <a:r>
              <a:rPr lang="en-US" sz="2200" dirty="0"/>
              <a:t>declarant shall (not) be allowed to withdraw declaration before the goods exit the Customs territory.</a:t>
            </a:r>
          </a:p>
          <a:p>
            <a:pPr marL="0" indent="0">
              <a:buNone/>
            </a:pPr>
            <a:endParaRPr lang="en-US" sz="1900" dirty="0"/>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6" name="Imagen 5">
            <a:extLst>
              <a:ext uri="{FF2B5EF4-FFF2-40B4-BE49-F238E27FC236}">
                <a16:creationId xmlns:a16="http://schemas.microsoft.com/office/drawing/2014/main" id="{12A6D17F-0333-BF43-484E-9738DA2CCEF4}"/>
              </a:ext>
            </a:extLst>
          </p:cNvPr>
          <p:cNvPicPr>
            <a:picLocks noChangeAspect="1"/>
          </p:cNvPicPr>
          <p:nvPr/>
        </p:nvPicPr>
        <p:blipFill>
          <a:blip r:embed="rId2"/>
          <a:stretch>
            <a:fillRect/>
          </a:stretch>
        </p:blipFill>
        <p:spPr>
          <a:xfrm>
            <a:off x="148624" y="28848"/>
            <a:ext cx="1364767" cy="580752"/>
          </a:xfrm>
          <a:prstGeom prst="rect">
            <a:avLst/>
          </a:prstGeom>
        </p:spPr>
      </p:pic>
      <p:pic>
        <p:nvPicPr>
          <p:cNvPr id="7" name="Imagen 6">
            <a:extLst>
              <a:ext uri="{FF2B5EF4-FFF2-40B4-BE49-F238E27FC236}">
                <a16:creationId xmlns:a16="http://schemas.microsoft.com/office/drawing/2014/main" id="{B7B49F52-F543-7713-E16D-19560EEF1098}"/>
              </a:ext>
            </a:extLst>
          </p:cNvPr>
          <p:cNvPicPr>
            <a:picLocks noChangeAspect="1"/>
          </p:cNvPicPr>
          <p:nvPr/>
        </p:nvPicPr>
        <p:blipFill>
          <a:blip r:embed="rId3"/>
          <a:stretch>
            <a:fillRect/>
          </a:stretch>
        </p:blipFill>
        <p:spPr>
          <a:xfrm>
            <a:off x="10765110" y="31325"/>
            <a:ext cx="1301120" cy="578275"/>
          </a:xfrm>
          <a:prstGeom prst="rect">
            <a:avLst/>
          </a:prstGeom>
        </p:spPr>
      </p:pic>
    </p:spTree>
    <p:extLst>
      <p:ext uri="{BB962C8B-B14F-4D97-AF65-F5344CB8AC3E}">
        <p14:creationId xmlns:p14="http://schemas.microsoft.com/office/powerpoint/2010/main" val="27744503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4DDFC33-998A-43AA-D8CA-F753F0BC0879}"/>
              </a:ext>
            </a:extLst>
          </p:cNvPr>
          <p:cNvSpPr>
            <a:spLocks noGrp="1"/>
          </p:cNvSpPr>
          <p:nvPr>
            <p:ph type="title"/>
          </p:nvPr>
        </p:nvSpPr>
        <p:spPr>
          <a:xfrm>
            <a:off x="1333502" y="609600"/>
            <a:ext cx="9689402" cy="1320800"/>
          </a:xfrm>
        </p:spPr>
        <p:txBody>
          <a:bodyPr>
            <a:normAutofit/>
          </a:bodyPr>
          <a:lstStyle/>
          <a:p>
            <a:r>
              <a:rPr lang="es-MX" dirty="0"/>
              <a:t>Issues related to Body/GA – </a:t>
            </a:r>
            <a:r>
              <a:rPr lang="en-US" dirty="0"/>
              <a:t>Risk Management</a:t>
            </a:r>
            <a:endParaRPr lang="es-MX" dirty="0"/>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Marcador de contenido 2">
            <a:extLst>
              <a:ext uri="{FF2B5EF4-FFF2-40B4-BE49-F238E27FC236}">
                <a16:creationId xmlns:a16="http://schemas.microsoft.com/office/drawing/2014/main" id="{01DEC83A-5F24-E2A7-588E-1EB211C9C173}"/>
              </a:ext>
            </a:extLst>
          </p:cNvPr>
          <p:cNvSpPr>
            <a:spLocks noGrp="1"/>
          </p:cNvSpPr>
          <p:nvPr>
            <p:ph idx="1"/>
          </p:nvPr>
        </p:nvSpPr>
        <p:spPr>
          <a:xfrm>
            <a:off x="1333501" y="2160589"/>
            <a:ext cx="10278126" cy="3880773"/>
          </a:xfrm>
        </p:spPr>
        <p:txBody>
          <a:bodyPr>
            <a:normAutofit/>
          </a:bodyPr>
          <a:lstStyle/>
          <a:p>
            <a:r>
              <a:rPr lang="en-US" sz="2200" dirty="0"/>
              <a:t>a definition of the central term “risk” is to be added,</a:t>
            </a:r>
          </a:p>
          <a:p>
            <a:r>
              <a:rPr lang="en-US" sz="2200" dirty="0"/>
              <a:t>in general: customs control shall be interlinked with risk management,</a:t>
            </a:r>
          </a:p>
          <a:p>
            <a:r>
              <a:rPr lang="en-US" sz="2200" dirty="0"/>
              <a:t>also selection of persons/consignments for post clearance audit shall be conducted in a risk-based manner,</a:t>
            </a:r>
          </a:p>
          <a:p>
            <a:r>
              <a:rPr lang="en-US" sz="2200" dirty="0"/>
              <a:t>risk management shall also be used as tool to expedite the release of goods.</a:t>
            </a:r>
          </a:p>
          <a:p>
            <a:pPr marL="0" indent="0">
              <a:buNone/>
            </a:pPr>
            <a:endParaRPr lang="en-US" sz="1900" dirty="0"/>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6" name="Imagen 5">
            <a:extLst>
              <a:ext uri="{FF2B5EF4-FFF2-40B4-BE49-F238E27FC236}">
                <a16:creationId xmlns:a16="http://schemas.microsoft.com/office/drawing/2014/main" id="{12A6D17F-0333-BF43-484E-9738DA2CCEF4}"/>
              </a:ext>
            </a:extLst>
          </p:cNvPr>
          <p:cNvPicPr>
            <a:picLocks noChangeAspect="1"/>
          </p:cNvPicPr>
          <p:nvPr/>
        </p:nvPicPr>
        <p:blipFill>
          <a:blip r:embed="rId2"/>
          <a:stretch>
            <a:fillRect/>
          </a:stretch>
        </p:blipFill>
        <p:spPr>
          <a:xfrm>
            <a:off x="148624" y="28848"/>
            <a:ext cx="1364767" cy="580752"/>
          </a:xfrm>
          <a:prstGeom prst="rect">
            <a:avLst/>
          </a:prstGeom>
        </p:spPr>
      </p:pic>
      <p:pic>
        <p:nvPicPr>
          <p:cNvPr id="7" name="Imagen 6">
            <a:extLst>
              <a:ext uri="{FF2B5EF4-FFF2-40B4-BE49-F238E27FC236}">
                <a16:creationId xmlns:a16="http://schemas.microsoft.com/office/drawing/2014/main" id="{B7B49F52-F543-7713-E16D-19560EEF1098}"/>
              </a:ext>
            </a:extLst>
          </p:cNvPr>
          <p:cNvPicPr>
            <a:picLocks noChangeAspect="1"/>
          </p:cNvPicPr>
          <p:nvPr/>
        </p:nvPicPr>
        <p:blipFill>
          <a:blip r:embed="rId3"/>
          <a:stretch>
            <a:fillRect/>
          </a:stretch>
        </p:blipFill>
        <p:spPr>
          <a:xfrm>
            <a:off x="10765110" y="31325"/>
            <a:ext cx="1301120" cy="578275"/>
          </a:xfrm>
          <a:prstGeom prst="rect">
            <a:avLst/>
          </a:prstGeom>
        </p:spPr>
      </p:pic>
    </p:spTree>
    <p:extLst>
      <p:ext uri="{BB962C8B-B14F-4D97-AF65-F5344CB8AC3E}">
        <p14:creationId xmlns:p14="http://schemas.microsoft.com/office/powerpoint/2010/main" val="1255865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4DDFC33-998A-43AA-D8CA-F753F0BC0879}"/>
              </a:ext>
            </a:extLst>
          </p:cNvPr>
          <p:cNvSpPr>
            <a:spLocks noGrp="1"/>
          </p:cNvSpPr>
          <p:nvPr>
            <p:ph type="title"/>
          </p:nvPr>
        </p:nvSpPr>
        <p:spPr>
          <a:xfrm>
            <a:off x="1333502" y="609600"/>
            <a:ext cx="9954984" cy="1320800"/>
          </a:xfrm>
        </p:spPr>
        <p:txBody>
          <a:bodyPr>
            <a:normAutofit/>
          </a:bodyPr>
          <a:lstStyle/>
          <a:p>
            <a:r>
              <a:rPr lang="es-MX" dirty="0"/>
              <a:t>Issues related to Body/GA – </a:t>
            </a:r>
            <a:r>
              <a:rPr lang="en-US" dirty="0"/>
              <a:t>AEO Programmes</a:t>
            </a:r>
            <a:endParaRPr lang="es-MX" dirty="0"/>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Marcador de contenido 2">
            <a:extLst>
              <a:ext uri="{FF2B5EF4-FFF2-40B4-BE49-F238E27FC236}">
                <a16:creationId xmlns:a16="http://schemas.microsoft.com/office/drawing/2014/main" id="{01DEC83A-5F24-E2A7-588E-1EB211C9C173}"/>
              </a:ext>
            </a:extLst>
          </p:cNvPr>
          <p:cNvSpPr>
            <a:spLocks noGrp="1"/>
          </p:cNvSpPr>
          <p:nvPr>
            <p:ph idx="1"/>
          </p:nvPr>
        </p:nvSpPr>
        <p:spPr>
          <a:xfrm>
            <a:off x="1333502" y="1785381"/>
            <a:ext cx="10553699" cy="3880773"/>
          </a:xfrm>
        </p:spPr>
        <p:txBody>
          <a:bodyPr>
            <a:normAutofit/>
          </a:bodyPr>
          <a:lstStyle/>
          <a:p>
            <a:r>
              <a:rPr lang="en-US" sz="2200" dirty="0"/>
              <a:t>AEO under the SAFE Framework to be implemented into the future RKC as transitional Standard,</a:t>
            </a:r>
          </a:p>
          <a:p>
            <a:r>
              <a:rPr lang="en-US" sz="2200" dirty="0"/>
              <a:t>Customs shall provide benefits to AEOs, including those arising from mutual recognition agreements/arrangements among partner Customs administrations,</a:t>
            </a:r>
          </a:p>
          <a:p>
            <a:r>
              <a:rPr lang="en-US" sz="2200" dirty="0"/>
              <a:t>at issue: AEO criteria to be met specified either in</a:t>
            </a:r>
          </a:p>
          <a:p>
            <a:pPr lvl="1"/>
            <a:r>
              <a:rPr lang="en-US" sz="2200" dirty="0"/>
              <a:t>national legislation,</a:t>
            </a:r>
          </a:p>
          <a:p>
            <a:pPr lvl="1"/>
            <a:r>
              <a:rPr lang="en-US" sz="2200" dirty="0"/>
              <a:t>WCO AEO Guidelines.</a:t>
            </a:r>
          </a:p>
          <a:p>
            <a:pPr marL="0" indent="0">
              <a:buNone/>
            </a:pPr>
            <a:endParaRPr lang="en-US" sz="1900" dirty="0"/>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6" name="Imagen 5">
            <a:extLst>
              <a:ext uri="{FF2B5EF4-FFF2-40B4-BE49-F238E27FC236}">
                <a16:creationId xmlns:a16="http://schemas.microsoft.com/office/drawing/2014/main" id="{12A6D17F-0333-BF43-484E-9738DA2CCEF4}"/>
              </a:ext>
            </a:extLst>
          </p:cNvPr>
          <p:cNvPicPr>
            <a:picLocks noChangeAspect="1"/>
          </p:cNvPicPr>
          <p:nvPr/>
        </p:nvPicPr>
        <p:blipFill>
          <a:blip r:embed="rId2"/>
          <a:stretch>
            <a:fillRect/>
          </a:stretch>
        </p:blipFill>
        <p:spPr>
          <a:xfrm>
            <a:off x="148624" y="28848"/>
            <a:ext cx="1364767" cy="580752"/>
          </a:xfrm>
          <a:prstGeom prst="rect">
            <a:avLst/>
          </a:prstGeom>
        </p:spPr>
      </p:pic>
      <p:pic>
        <p:nvPicPr>
          <p:cNvPr id="7" name="Imagen 6">
            <a:extLst>
              <a:ext uri="{FF2B5EF4-FFF2-40B4-BE49-F238E27FC236}">
                <a16:creationId xmlns:a16="http://schemas.microsoft.com/office/drawing/2014/main" id="{B7B49F52-F543-7713-E16D-19560EEF1098}"/>
              </a:ext>
            </a:extLst>
          </p:cNvPr>
          <p:cNvPicPr>
            <a:picLocks noChangeAspect="1"/>
          </p:cNvPicPr>
          <p:nvPr/>
        </p:nvPicPr>
        <p:blipFill>
          <a:blip r:embed="rId3"/>
          <a:stretch>
            <a:fillRect/>
          </a:stretch>
        </p:blipFill>
        <p:spPr>
          <a:xfrm>
            <a:off x="10765110" y="31325"/>
            <a:ext cx="1301120" cy="578275"/>
          </a:xfrm>
          <a:prstGeom prst="rect">
            <a:avLst/>
          </a:prstGeom>
        </p:spPr>
      </p:pic>
    </p:spTree>
    <p:extLst>
      <p:ext uri="{BB962C8B-B14F-4D97-AF65-F5344CB8AC3E}">
        <p14:creationId xmlns:p14="http://schemas.microsoft.com/office/powerpoint/2010/main" val="2466249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0B8539CE-ECBF-42D4-1DF1-9C480F63663D}"/>
              </a:ext>
            </a:extLst>
          </p:cNvPr>
          <p:cNvSpPr>
            <a:spLocks noGrp="1"/>
          </p:cNvSpPr>
          <p:nvPr>
            <p:ph type="title"/>
          </p:nvPr>
        </p:nvSpPr>
        <p:spPr>
          <a:xfrm>
            <a:off x="1333502" y="609600"/>
            <a:ext cx="8596668" cy="1320800"/>
          </a:xfrm>
        </p:spPr>
        <p:txBody>
          <a:bodyPr>
            <a:normAutofit/>
          </a:bodyPr>
          <a:lstStyle/>
          <a:p>
            <a:r>
              <a:rPr lang="es-MX" dirty="0"/>
              <a:t>Agenda</a:t>
            </a:r>
          </a:p>
        </p:txBody>
      </p:sp>
      <p:sp>
        <p:nvSpPr>
          <p:cNvPr id="10" name="Isosceles Triangle 9">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Marcador de contenido 2">
            <a:extLst>
              <a:ext uri="{FF2B5EF4-FFF2-40B4-BE49-F238E27FC236}">
                <a16:creationId xmlns:a16="http://schemas.microsoft.com/office/drawing/2014/main" id="{DBDED8C3-7568-120C-5BDB-FDB53256AE9F}"/>
              </a:ext>
            </a:extLst>
          </p:cNvPr>
          <p:cNvSpPr>
            <a:spLocks noGrp="1"/>
          </p:cNvSpPr>
          <p:nvPr>
            <p:ph idx="1"/>
          </p:nvPr>
        </p:nvSpPr>
        <p:spPr>
          <a:xfrm>
            <a:off x="1333502" y="1572953"/>
            <a:ext cx="8470898" cy="3429260"/>
          </a:xfrm>
        </p:spPr>
        <p:txBody>
          <a:bodyPr>
            <a:normAutofit/>
          </a:bodyPr>
          <a:lstStyle/>
          <a:p>
            <a:r>
              <a:rPr lang="en-US" dirty="0"/>
              <a:t> </a:t>
            </a:r>
            <a:r>
              <a:rPr lang="en-US" sz="2400" dirty="0"/>
              <a:t>Overview: Kyoto Convention/Revised Kyoto Convention</a:t>
            </a:r>
          </a:p>
          <a:p>
            <a:r>
              <a:rPr lang="en-US" sz="2400" dirty="0"/>
              <a:t> Revision process</a:t>
            </a:r>
          </a:p>
          <a:p>
            <a:r>
              <a:rPr lang="en-US" sz="2400" dirty="0"/>
              <a:t> General/cross-cutting Issues</a:t>
            </a:r>
          </a:p>
          <a:p>
            <a:r>
              <a:rPr lang="en-US" sz="2400" dirty="0"/>
              <a:t> Issues related to the Body/General Annex</a:t>
            </a:r>
          </a:p>
          <a:p>
            <a:r>
              <a:rPr lang="en-US" sz="2400" dirty="0"/>
              <a:t> Issues related to the Specific Annexes</a:t>
            </a:r>
          </a:p>
          <a:p>
            <a:r>
              <a:rPr lang="en-US" sz="2400" dirty="0"/>
              <a:t> The way ahead</a:t>
            </a:r>
          </a:p>
          <a:p>
            <a:endParaRPr lang="es-MX" dirty="0"/>
          </a:p>
        </p:txBody>
      </p:sp>
      <p:sp>
        <p:nvSpPr>
          <p:cNvPr id="18"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6" name="Imagen 5">
            <a:extLst>
              <a:ext uri="{FF2B5EF4-FFF2-40B4-BE49-F238E27FC236}">
                <a16:creationId xmlns:a16="http://schemas.microsoft.com/office/drawing/2014/main" id="{DC493638-B38A-201B-A4F3-98B2276FC252}"/>
              </a:ext>
            </a:extLst>
          </p:cNvPr>
          <p:cNvPicPr>
            <a:picLocks noChangeAspect="1"/>
          </p:cNvPicPr>
          <p:nvPr/>
        </p:nvPicPr>
        <p:blipFill>
          <a:blip r:embed="rId2"/>
          <a:stretch>
            <a:fillRect/>
          </a:stretch>
        </p:blipFill>
        <p:spPr>
          <a:xfrm>
            <a:off x="148624" y="28848"/>
            <a:ext cx="1364767" cy="580752"/>
          </a:xfrm>
          <a:prstGeom prst="rect">
            <a:avLst/>
          </a:prstGeom>
        </p:spPr>
      </p:pic>
      <p:pic>
        <p:nvPicPr>
          <p:cNvPr id="7" name="Imagen 6">
            <a:extLst>
              <a:ext uri="{FF2B5EF4-FFF2-40B4-BE49-F238E27FC236}">
                <a16:creationId xmlns:a16="http://schemas.microsoft.com/office/drawing/2014/main" id="{1DE5D9E6-7F40-F591-AA0F-3FD366246A0A}"/>
              </a:ext>
            </a:extLst>
          </p:cNvPr>
          <p:cNvPicPr>
            <a:picLocks noChangeAspect="1"/>
          </p:cNvPicPr>
          <p:nvPr/>
        </p:nvPicPr>
        <p:blipFill>
          <a:blip r:embed="rId3"/>
          <a:stretch>
            <a:fillRect/>
          </a:stretch>
        </p:blipFill>
        <p:spPr>
          <a:xfrm>
            <a:off x="10765110" y="31325"/>
            <a:ext cx="1301120" cy="578275"/>
          </a:xfrm>
          <a:prstGeom prst="rect">
            <a:avLst/>
          </a:prstGeom>
        </p:spPr>
      </p:pic>
      <p:pic>
        <p:nvPicPr>
          <p:cNvPr id="4" name="Grafik 3">
            <a:extLst>
              <a:ext uri="{FF2B5EF4-FFF2-40B4-BE49-F238E27FC236}">
                <a16:creationId xmlns:a16="http://schemas.microsoft.com/office/drawing/2014/main" id="{73EFA934-B2F4-96EB-1A78-92A0C7D7B62C}"/>
              </a:ext>
            </a:extLst>
          </p:cNvPr>
          <p:cNvPicPr>
            <a:picLocks noChangeAspect="1"/>
          </p:cNvPicPr>
          <p:nvPr/>
        </p:nvPicPr>
        <p:blipFill>
          <a:blip r:embed="rId4"/>
          <a:stretch>
            <a:fillRect/>
          </a:stretch>
        </p:blipFill>
        <p:spPr>
          <a:xfrm>
            <a:off x="7971814" y="3967021"/>
            <a:ext cx="3953240" cy="2545915"/>
          </a:xfrm>
          <a:prstGeom prst="rect">
            <a:avLst/>
          </a:prstGeom>
          <a:scene3d>
            <a:camera prst="orthographicFront"/>
            <a:lightRig rig="threePt" dir="t"/>
          </a:scene3d>
          <a:sp3d contourW="12700">
            <a:bevelB w="165100" prst="coolSlant"/>
            <a:contourClr>
              <a:schemeClr val="tx1"/>
            </a:contourClr>
          </a:sp3d>
        </p:spPr>
      </p:pic>
    </p:spTree>
    <p:extLst>
      <p:ext uri="{BB962C8B-B14F-4D97-AF65-F5344CB8AC3E}">
        <p14:creationId xmlns:p14="http://schemas.microsoft.com/office/powerpoint/2010/main" val="3031922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4DDFC33-998A-43AA-D8CA-F753F0BC0879}"/>
              </a:ext>
            </a:extLst>
          </p:cNvPr>
          <p:cNvSpPr>
            <a:spLocks noGrp="1"/>
          </p:cNvSpPr>
          <p:nvPr>
            <p:ph type="title"/>
          </p:nvPr>
        </p:nvSpPr>
        <p:spPr>
          <a:xfrm>
            <a:off x="1333501" y="609600"/>
            <a:ext cx="10409765" cy="734351"/>
          </a:xfrm>
        </p:spPr>
        <p:txBody>
          <a:bodyPr>
            <a:normAutofit/>
          </a:bodyPr>
          <a:lstStyle/>
          <a:p>
            <a:r>
              <a:rPr lang="es-MX" dirty="0"/>
              <a:t>Issues related to Body/GA – </a:t>
            </a:r>
            <a:r>
              <a:rPr lang="en-US" dirty="0"/>
              <a:t>Customs Procedures</a:t>
            </a:r>
            <a:endParaRPr lang="es-MX" dirty="0"/>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Marcador de contenido 2">
            <a:extLst>
              <a:ext uri="{FF2B5EF4-FFF2-40B4-BE49-F238E27FC236}">
                <a16:creationId xmlns:a16="http://schemas.microsoft.com/office/drawing/2014/main" id="{01DEC83A-5F24-E2A7-588E-1EB211C9C173}"/>
              </a:ext>
            </a:extLst>
          </p:cNvPr>
          <p:cNvSpPr>
            <a:spLocks noGrp="1"/>
          </p:cNvSpPr>
          <p:nvPr>
            <p:ph idx="1"/>
          </p:nvPr>
        </p:nvSpPr>
        <p:spPr>
          <a:xfrm>
            <a:off x="1333501" y="1554827"/>
            <a:ext cx="10248899" cy="3880773"/>
          </a:xfrm>
        </p:spPr>
        <p:txBody>
          <a:bodyPr>
            <a:normAutofit/>
          </a:bodyPr>
          <a:lstStyle/>
          <a:p>
            <a:pPr marL="0" indent="0">
              <a:buNone/>
            </a:pPr>
            <a:r>
              <a:rPr lang="en-US" sz="2200" b="1" dirty="0"/>
              <a:t>Warehousing procedure</a:t>
            </a:r>
          </a:p>
          <a:p>
            <a:r>
              <a:rPr lang="en-US" sz="2200" dirty="0"/>
              <a:t>enhance the efficiency of manufacturing and supportive operations,</a:t>
            </a:r>
          </a:p>
          <a:p>
            <a:r>
              <a:rPr lang="en-US" sz="2200" dirty="0"/>
              <a:t>extend the area of responsibility for warehouse operators,</a:t>
            </a:r>
          </a:p>
          <a:p>
            <a:pPr>
              <a:spcAft>
                <a:spcPts val="1200"/>
              </a:spcAft>
            </a:pPr>
            <a:r>
              <a:rPr lang="en-US" sz="2200" dirty="0"/>
              <a:t>enhance the role of Customs, including enforcement of rules.</a:t>
            </a:r>
          </a:p>
          <a:p>
            <a:pPr marL="0" indent="0">
              <a:buNone/>
            </a:pPr>
            <a:r>
              <a:rPr lang="en-US" sz="2200" b="1" dirty="0"/>
              <a:t>Free Zones</a:t>
            </a:r>
          </a:p>
          <a:p>
            <a:pPr>
              <a:spcAft>
                <a:spcPts val="1200"/>
              </a:spcAft>
            </a:pPr>
            <a:r>
              <a:rPr lang="en-US" sz="2200" dirty="0"/>
              <a:t>revision of current definition to avoid existing ambiguity (proposal finally failed in the last meeting).</a:t>
            </a:r>
          </a:p>
          <a:p>
            <a:pPr marL="0" indent="0">
              <a:buNone/>
            </a:pPr>
            <a:endParaRPr lang="en-US" sz="1900" dirty="0"/>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6" name="Imagen 5">
            <a:extLst>
              <a:ext uri="{FF2B5EF4-FFF2-40B4-BE49-F238E27FC236}">
                <a16:creationId xmlns:a16="http://schemas.microsoft.com/office/drawing/2014/main" id="{12A6D17F-0333-BF43-484E-9738DA2CCEF4}"/>
              </a:ext>
            </a:extLst>
          </p:cNvPr>
          <p:cNvPicPr>
            <a:picLocks noChangeAspect="1"/>
          </p:cNvPicPr>
          <p:nvPr/>
        </p:nvPicPr>
        <p:blipFill>
          <a:blip r:embed="rId2"/>
          <a:stretch>
            <a:fillRect/>
          </a:stretch>
        </p:blipFill>
        <p:spPr>
          <a:xfrm>
            <a:off x="148624" y="28848"/>
            <a:ext cx="1364767" cy="580752"/>
          </a:xfrm>
          <a:prstGeom prst="rect">
            <a:avLst/>
          </a:prstGeom>
        </p:spPr>
      </p:pic>
      <p:pic>
        <p:nvPicPr>
          <p:cNvPr id="7" name="Imagen 6">
            <a:extLst>
              <a:ext uri="{FF2B5EF4-FFF2-40B4-BE49-F238E27FC236}">
                <a16:creationId xmlns:a16="http://schemas.microsoft.com/office/drawing/2014/main" id="{B7B49F52-F543-7713-E16D-19560EEF1098}"/>
              </a:ext>
            </a:extLst>
          </p:cNvPr>
          <p:cNvPicPr>
            <a:picLocks noChangeAspect="1"/>
          </p:cNvPicPr>
          <p:nvPr/>
        </p:nvPicPr>
        <p:blipFill>
          <a:blip r:embed="rId3"/>
          <a:stretch>
            <a:fillRect/>
          </a:stretch>
        </p:blipFill>
        <p:spPr>
          <a:xfrm>
            <a:off x="10765110" y="31325"/>
            <a:ext cx="1301120" cy="578275"/>
          </a:xfrm>
          <a:prstGeom prst="rect">
            <a:avLst/>
          </a:prstGeom>
        </p:spPr>
      </p:pic>
    </p:spTree>
    <p:extLst>
      <p:ext uri="{BB962C8B-B14F-4D97-AF65-F5344CB8AC3E}">
        <p14:creationId xmlns:p14="http://schemas.microsoft.com/office/powerpoint/2010/main" val="24805549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4DDFC33-998A-43AA-D8CA-F753F0BC0879}"/>
              </a:ext>
            </a:extLst>
          </p:cNvPr>
          <p:cNvSpPr>
            <a:spLocks noGrp="1"/>
          </p:cNvSpPr>
          <p:nvPr>
            <p:ph type="title"/>
          </p:nvPr>
        </p:nvSpPr>
        <p:spPr>
          <a:xfrm>
            <a:off x="1333502" y="609600"/>
            <a:ext cx="8942612" cy="1320800"/>
          </a:xfrm>
        </p:spPr>
        <p:txBody>
          <a:bodyPr>
            <a:normAutofit/>
          </a:bodyPr>
          <a:lstStyle/>
          <a:p>
            <a:r>
              <a:rPr lang="es-MX" dirty="0"/>
              <a:t>Issues related to Body/GA – </a:t>
            </a:r>
            <a:r>
              <a:rPr lang="en-US" dirty="0"/>
              <a:t>Rules of Origin</a:t>
            </a:r>
            <a:endParaRPr lang="es-MX" dirty="0"/>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Marcador de contenido 2">
            <a:extLst>
              <a:ext uri="{FF2B5EF4-FFF2-40B4-BE49-F238E27FC236}">
                <a16:creationId xmlns:a16="http://schemas.microsoft.com/office/drawing/2014/main" id="{01DEC83A-5F24-E2A7-588E-1EB211C9C173}"/>
              </a:ext>
            </a:extLst>
          </p:cNvPr>
          <p:cNvSpPr>
            <a:spLocks noGrp="1"/>
          </p:cNvSpPr>
          <p:nvPr>
            <p:ph idx="1"/>
          </p:nvPr>
        </p:nvSpPr>
        <p:spPr>
          <a:xfrm>
            <a:off x="1333501" y="1793414"/>
            <a:ext cx="10409766" cy="2637910"/>
          </a:xfrm>
        </p:spPr>
        <p:txBody>
          <a:bodyPr>
            <a:normAutofit/>
          </a:bodyPr>
          <a:lstStyle/>
          <a:p>
            <a:r>
              <a:rPr lang="en-US" sz="2200" dirty="0"/>
              <a:t>RoO not part of the revision of the KC in the 1990’s due to negotiations in the WTO harmonization failed,</a:t>
            </a:r>
          </a:p>
          <a:p>
            <a:r>
              <a:rPr lang="en-US" sz="2200" dirty="0"/>
              <a:t>establish a clear distinction between preferential and non-preferential origin,</a:t>
            </a:r>
          </a:p>
          <a:p>
            <a:r>
              <a:rPr lang="en-US" sz="2200" dirty="0"/>
              <a:t>amend the definition that only refers to “country” as origin of goods, </a:t>
            </a:r>
          </a:p>
          <a:p>
            <a:r>
              <a:rPr lang="en-US" sz="2200" dirty="0"/>
              <a:t>establish standardised typology and terminology for different forms of cumulation.</a:t>
            </a:r>
          </a:p>
          <a:p>
            <a:pPr marL="0" indent="0">
              <a:buNone/>
            </a:pPr>
            <a:endParaRPr lang="en-US" sz="1900" dirty="0"/>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6" name="Imagen 5">
            <a:extLst>
              <a:ext uri="{FF2B5EF4-FFF2-40B4-BE49-F238E27FC236}">
                <a16:creationId xmlns:a16="http://schemas.microsoft.com/office/drawing/2014/main" id="{12A6D17F-0333-BF43-484E-9738DA2CCEF4}"/>
              </a:ext>
            </a:extLst>
          </p:cNvPr>
          <p:cNvPicPr>
            <a:picLocks noChangeAspect="1"/>
          </p:cNvPicPr>
          <p:nvPr/>
        </p:nvPicPr>
        <p:blipFill>
          <a:blip r:embed="rId2"/>
          <a:stretch>
            <a:fillRect/>
          </a:stretch>
        </p:blipFill>
        <p:spPr>
          <a:xfrm>
            <a:off x="148624" y="28848"/>
            <a:ext cx="1364767" cy="580752"/>
          </a:xfrm>
          <a:prstGeom prst="rect">
            <a:avLst/>
          </a:prstGeom>
        </p:spPr>
      </p:pic>
      <p:pic>
        <p:nvPicPr>
          <p:cNvPr id="7" name="Imagen 6">
            <a:extLst>
              <a:ext uri="{FF2B5EF4-FFF2-40B4-BE49-F238E27FC236}">
                <a16:creationId xmlns:a16="http://schemas.microsoft.com/office/drawing/2014/main" id="{B7B49F52-F543-7713-E16D-19560EEF1098}"/>
              </a:ext>
            </a:extLst>
          </p:cNvPr>
          <p:cNvPicPr>
            <a:picLocks noChangeAspect="1"/>
          </p:cNvPicPr>
          <p:nvPr/>
        </p:nvPicPr>
        <p:blipFill>
          <a:blip r:embed="rId3"/>
          <a:stretch>
            <a:fillRect/>
          </a:stretch>
        </p:blipFill>
        <p:spPr>
          <a:xfrm>
            <a:off x="10765110" y="31325"/>
            <a:ext cx="1301120" cy="578275"/>
          </a:xfrm>
          <a:prstGeom prst="rect">
            <a:avLst/>
          </a:prstGeom>
        </p:spPr>
      </p:pic>
      <p:pic>
        <p:nvPicPr>
          <p:cNvPr id="4" name="Grafik 3">
            <a:extLst>
              <a:ext uri="{FF2B5EF4-FFF2-40B4-BE49-F238E27FC236}">
                <a16:creationId xmlns:a16="http://schemas.microsoft.com/office/drawing/2014/main" id="{05FF5CA2-F8EE-E943-1211-756968A4FB2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22979" y="5353516"/>
            <a:ext cx="1338801" cy="918035"/>
          </a:xfrm>
          <a:prstGeom prst="rect">
            <a:avLst/>
          </a:prstGeom>
        </p:spPr>
      </p:pic>
    </p:spTree>
    <p:extLst>
      <p:ext uri="{BB962C8B-B14F-4D97-AF65-F5344CB8AC3E}">
        <p14:creationId xmlns:p14="http://schemas.microsoft.com/office/powerpoint/2010/main" val="36203099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4DDFC33-998A-43AA-D8CA-F753F0BC0879}"/>
              </a:ext>
            </a:extLst>
          </p:cNvPr>
          <p:cNvSpPr>
            <a:spLocks noGrp="1"/>
          </p:cNvSpPr>
          <p:nvPr>
            <p:ph type="title"/>
          </p:nvPr>
        </p:nvSpPr>
        <p:spPr>
          <a:xfrm>
            <a:off x="1333501" y="609600"/>
            <a:ext cx="10409765" cy="734351"/>
          </a:xfrm>
        </p:spPr>
        <p:txBody>
          <a:bodyPr>
            <a:normAutofit/>
          </a:bodyPr>
          <a:lstStyle/>
          <a:p>
            <a:r>
              <a:rPr lang="es-MX" dirty="0"/>
              <a:t>Issues related to Body/GA – Time is Money</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Marcador de contenido 2">
            <a:extLst>
              <a:ext uri="{FF2B5EF4-FFF2-40B4-BE49-F238E27FC236}">
                <a16:creationId xmlns:a16="http://schemas.microsoft.com/office/drawing/2014/main" id="{01DEC83A-5F24-E2A7-588E-1EB211C9C173}"/>
              </a:ext>
            </a:extLst>
          </p:cNvPr>
          <p:cNvSpPr>
            <a:spLocks noGrp="1"/>
          </p:cNvSpPr>
          <p:nvPr>
            <p:ph idx="1"/>
          </p:nvPr>
        </p:nvSpPr>
        <p:spPr>
          <a:xfrm>
            <a:off x="1333501" y="1703389"/>
            <a:ext cx="10409765" cy="3880773"/>
          </a:xfrm>
        </p:spPr>
        <p:txBody>
          <a:bodyPr>
            <a:normAutofit/>
          </a:bodyPr>
          <a:lstStyle/>
          <a:p>
            <a:r>
              <a:rPr lang="en-US" sz="2200" dirty="0"/>
              <a:t>Customs shall carry out performance measurements of its processes and procedures (Time Release Studies),</a:t>
            </a:r>
          </a:p>
          <a:p>
            <a:r>
              <a:rPr lang="en-US" sz="2200" dirty="0"/>
              <a:t>to be conducted periodically, no special tool to be used,</a:t>
            </a:r>
          </a:p>
          <a:p>
            <a:r>
              <a:rPr lang="en-US" sz="2200" dirty="0"/>
              <a:t>when necessary, publish a report/findings in line with relevant international guidelines (at issue),</a:t>
            </a:r>
          </a:p>
          <a:p>
            <a:r>
              <a:rPr lang="en-US" sz="2200" dirty="0"/>
              <a:t>benchmarking should be applied,</a:t>
            </a:r>
          </a:p>
          <a:p>
            <a:pPr marL="0" indent="0">
              <a:buNone/>
            </a:pPr>
            <a:endParaRPr lang="en-US" sz="2200" dirty="0"/>
          </a:p>
          <a:p>
            <a:pPr marL="400050" indent="-400050">
              <a:buNone/>
            </a:pPr>
            <a:r>
              <a:rPr lang="en-US" sz="2200" dirty="0">
                <a:sym typeface="Wingdings" panose="05000000000000000000" pitchFamily="2" charset="2"/>
              </a:rPr>
              <a:t> </a:t>
            </a:r>
            <a:r>
              <a:rPr lang="en-US" sz="2200" dirty="0"/>
              <a:t>Where to integrate it into the future RKC? (inserting it into the GA as new Transitional Standard?).</a:t>
            </a:r>
          </a:p>
          <a:p>
            <a:pPr marL="0" indent="0">
              <a:buNone/>
            </a:pPr>
            <a:endParaRPr lang="en-US" sz="1900" dirty="0"/>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6" name="Imagen 5">
            <a:extLst>
              <a:ext uri="{FF2B5EF4-FFF2-40B4-BE49-F238E27FC236}">
                <a16:creationId xmlns:a16="http://schemas.microsoft.com/office/drawing/2014/main" id="{12A6D17F-0333-BF43-484E-9738DA2CCEF4}"/>
              </a:ext>
            </a:extLst>
          </p:cNvPr>
          <p:cNvPicPr>
            <a:picLocks noChangeAspect="1"/>
          </p:cNvPicPr>
          <p:nvPr/>
        </p:nvPicPr>
        <p:blipFill>
          <a:blip r:embed="rId2"/>
          <a:stretch>
            <a:fillRect/>
          </a:stretch>
        </p:blipFill>
        <p:spPr>
          <a:xfrm>
            <a:off x="148624" y="28848"/>
            <a:ext cx="1364767" cy="580752"/>
          </a:xfrm>
          <a:prstGeom prst="rect">
            <a:avLst/>
          </a:prstGeom>
        </p:spPr>
      </p:pic>
      <p:pic>
        <p:nvPicPr>
          <p:cNvPr id="7" name="Imagen 6">
            <a:extLst>
              <a:ext uri="{FF2B5EF4-FFF2-40B4-BE49-F238E27FC236}">
                <a16:creationId xmlns:a16="http://schemas.microsoft.com/office/drawing/2014/main" id="{B7B49F52-F543-7713-E16D-19560EEF1098}"/>
              </a:ext>
            </a:extLst>
          </p:cNvPr>
          <p:cNvPicPr>
            <a:picLocks noChangeAspect="1"/>
          </p:cNvPicPr>
          <p:nvPr/>
        </p:nvPicPr>
        <p:blipFill>
          <a:blip r:embed="rId3"/>
          <a:stretch>
            <a:fillRect/>
          </a:stretch>
        </p:blipFill>
        <p:spPr>
          <a:xfrm>
            <a:off x="10765110" y="31325"/>
            <a:ext cx="1301120" cy="578275"/>
          </a:xfrm>
          <a:prstGeom prst="rect">
            <a:avLst/>
          </a:prstGeom>
        </p:spPr>
      </p:pic>
    </p:spTree>
    <p:extLst>
      <p:ext uri="{BB962C8B-B14F-4D97-AF65-F5344CB8AC3E}">
        <p14:creationId xmlns:p14="http://schemas.microsoft.com/office/powerpoint/2010/main" val="10660523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4DDFC33-998A-43AA-D8CA-F753F0BC0879}"/>
              </a:ext>
            </a:extLst>
          </p:cNvPr>
          <p:cNvSpPr>
            <a:spLocks noGrp="1"/>
          </p:cNvSpPr>
          <p:nvPr>
            <p:ph type="title"/>
          </p:nvPr>
        </p:nvSpPr>
        <p:spPr>
          <a:xfrm>
            <a:off x="1333502" y="609600"/>
            <a:ext cx="8680510" cy="1320800"/>
          </a:xfrm>
        </p:spPr>
        <p:txBody>
          <a:bodyPr>
            <a:normAutofit/>
          </a:bodyPr>
          <a:lstStyle/>
          <a:p>
            <a:r>
              <a:rPr lang="de-DE" dirty="0"/>
              <a:t>Way </a:t>
            </a:r>
            <a:r>
              <a:rPr lang="de-DE" dirty="0" err="1"/>
              <a:t>Ahead</a:t>
            </a:r>
            <a:endParaRPr lang="es-MX" dirty="0"/>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Marcador de contenido 2">
            <a:extLst>
              <a:ext uri="{FF2B5EF4-FFF2-40B4-BE49-F238E27FC236}">
                <a16:creationId xmlns:a16="http://schemas.microsoft.com/office/drawing/2014/main" id="{01DEC83A-5F24-E2A7-588E-1EB211C9C173}"/>
              </a:ext>
            </a:extLst>
          </p:cNvPr>
          <p:cNvSpPr>
            <a:spLocks noGrp="1"/>
          </p:cNvSpPr>
          <p:nvPr>
            <p:ph idx="1"/>
          </p:nvPr>
        </p:nvSpPr>
        <p:spPr>
          <a:xfrm>
            <a:off x="1333502" y="1554827"/>
            <a:ext cx="10325098" cy="4111327"/>
          </a:xfrm>
        </p:spPr>
        <p:txBody>
          <a:bodyPr>
            <a:normAutofit fontScale="92500" lnSpcReduction="20000"/>
          </a:bodyPr>
          <a:lstStyle/>
          <a:p>
            <a:r>
              <a:rPr lang="en-US" sz="2400" dirty="0"/>
              <a:t>current drafts show:</a:t>
            </a:r>
          </a:p>
          <a:p>
            <a:pPr lvl="1"/>
            <a:r>
              <a:rPr lang="en-US" sz="2400" dirty="0"/>
              <a:t>partial alignments to the TFA,</a:t>
            </a:r>
          </a:p>
          <a:p>
            <a:pPr lvl="1"/>
            <a:r>
              <a:rPr lang="en-US" sz="2400" dirty="0"/>
              <a:t>integrating of some other WCO instruments into the RKC,</a:t>
            </a:r>
          </a:p>
          <a:p>
            <a:pPr lvl="1"/>
            <a:r>
              <a:rPr lang="en-US" sz="2400" dirty="0"/>
              <a:t>enhanced inclusion of GATT-related aspects,</a:t>
            </a:r>
          </a:p>
          <a:p>
            <a:pPr lvl="1">
              <a:lnSpc>
                <a:spcPct val="120000"/>
              </a:lnSpc>
            </a:pPr>
            <a:r>
              <a:rPr lang="en-US" sz="2400" dirty="0"/>
              <a:t>existing structure of the Convention (body/GA/SAs) will be kept unchanged,</a:t>
            </a:r>
          </a:p>
          <a:p>
            <a:r>
              <a:rPr lang="en-US" sz="2400" dirty="0"/>
              <a:t>work still in progress and not yet completed,</a:t>
            </a:r>
          </a:p>
          <a:p>
            <a:pPr>
              <a:lnSpc>
                <a:spcPct val="120000"/>
              </a:lnSpc>
            </a:pPr>
            <a:r>
              <a:rPr lang="en-US" sz="2400" dirty="0"/>
              <a:t>WCO Secretariat will compile by December 2023 a list of the potential draft texts to the RKC/MC for its consideration,</a:t>
            </a:r>
          </a:p>
          <a:p>
            <a:r>
              <a:rPr lang="en-US" sz="2400" dirty="0"/>
              <a:t>formal amendment process to be commenced in spring 2024 at the earliest.</a:t>
            </a:r>
          </a:p>
          <a:p>
            <a:pPr marL="0" indent="0">
              <a:buNone/>
            </a:pPr>
            <a:endParaRPr lang="en-US" sz="1900" dirty="0"/>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6" name="Imagen 5">
            <a:extLst>
              <a:ext uri="{FF2B5EF4-FFF2-40B4-BE49-F238E27FC236}">
                <a16:creationId xmlns:a16="http://schemas.microsoft.com/office/drawing/2014/main" id="{12A6D17F-0333-BF43-484E-9738DA2CCEF4}"/>
              </a:ext>
            </a:extLst>
          </p:cNvPr>
          <p:cNvPicPr>
            <a:picLocks noChangeAspect="1"/>
          </p:cNvPicPr>
          <p:nvPr/>
        </p:nvPicPr>
        <p:blipFill>
          <a:blip r:embed="rId2"/>
          <a:stretch>
            <a:fillRect/>
          </a:stretch>
        </p:blipFill>
        <p:spPr>
          <a:xfrm>
            <a:off x="148624" y="28848"/>
            <a:ext cx="1364767" cy="580752"/>
          </a:xfrm>
          <a:prstGeom prst="rect">
            <a:avLst/>
          </a:prstGeom>
        </p:spPr>
      </p:pic>
      <p:pic>
        <p:nvPicPr>
          <p:cNvPr id="7" name="Imagen 6">
            <a:extLst>
              <a:ext uri="{FF2B5EF4-FFF2-40B4-BE49-F238E27FC236}">
                <a16:creationId xmlns:a16="http://schemas.microsoft.com/office/drawing/2014/main" id="{B7B49F52-F543-7713-E16D-19560EEF1098}"/>
              </a:ext>
            </a:extLst>
          </p:cNvPr>
          <p:cNvPicPr>
            <a:picLocks noChangeAspect="1"/>
          </p:cNvPicPr>
          <p:nvPr/>
        </p:nvPicPr>
        <p:blipFill>
          <a:blip r:embed="rId3"/>
          <a:stretch>
            <a:fillRect/>
          </a:stretch>
        </p:blipFill>
        <p:spPr>
          <a:xfrm>
            <a:off x="10765110" y="31325"/>
            <a:ext cx="1301120" cy="578275"/>
          </a:xfrm>
          <a:prstGeom prst="rect">
            <a:avLst/>
          </a:prstGeom>
        </p:spPr>
      </p:pic>
    </p:spTree>
    <p:extLst>
      <p:ext uri="{BB962C8B-B14F-4D97-AF65-F5344CB8AC3E}">
        <p14:creationId xmlns:p14="http://schemas.microsoft.com/office/powerpoint/2010/main" val="5017947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0" name="Rectangle 19">
            <a:extLst>
              <a:ext uri="{FF2B5EF4-FFF2-40B4-BE49-F238E27FC236}">
                <a16:creationId xmlns:a16="http://schemas.microsoft.com/office/drawing/2014/main" id="{DD6BC9EB-F181-48AB-BCA2-3D1DB20D2D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33142DA6-9984-C0B5-99FD-725C8929501F}"/>
              </a:ext>
            </a:extLst>
          </p:cNvPr>
          <p:cNvSpPr>
            <a:spLocks noGrp="1"/>
          </p:cNvSpPr>
          <p:nvPr>
            <p:ph type="title"/>
          </p:nvPr>
        </p:nvSpPr>
        <p:spPr>
          <a:xfrm>
            <a:off x="1507066" y="999460"/>
            <a:ext cx="5698067" cy="4479852"/>
          </a:xfrm>
        </p:spPr>
        <p:txBody>
          <a:bodyPr vert="horz" lIns="91440" tIns="45720" rIns="91440" bIns="45720" rtlCol="0" anchor="ctr">
            <a:normAutofit/>
          </a:bodyPr>
          <a:lstStyle/>
          <a:p>
            <a:pPr algn="r"/>
            <a:r>
              <a:rPr lang="en-US" sz="5400" dirty="0"/>
              <a:t>Thank you for your attention!</a:t>
            </a:r>
          </a:p>
        </p:txBody>
      </p:sp>
      <p:sp>
        <p:nvSpPr>
          <p:cNvPr id="22" name="Isosceles Triangle 21">
            <a:extLst>
              <a:ext uri="{FF2B5EF4-FFF2-40B4-BE49-F238E27FC236}">
                <a16:creationId xmlns:a16="http://schemas.microsoft.com/office/drawing/2014/main" id="{D33AAA80-39DC-4020-9BFF-0718F35C7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24" name="Straight Connector 23">
            <a:extLst>
              <a:ext uri="{FF2B5EF4-FFF2-40B4-BE49-F238E27FC236}">
                <a16:creationId xmlns:a16="http://schemas.microsoft.com/office/drawing/2014/main" id="{C9C5D90B-7EE3-4D26-AB7D-A5A3A6E112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639186"/>
            <a:ext cx="0" cy="3200400"/>
          </a:xfrm>
          <a:prstGeom prst="line">
            <a:avLst/>
          </a:prstGeom>
        </p:spPr>
        <p:style>
          <a:lnRef idx="1">
            <a:schemeClr val="accent1"/>
          </a:lnRef>
          <a:fillRef idx="0">
            <a:schemeClr val="accent1"/>
          </a:fillRef>
          <a:effectRef idx="0">
            <a:schemeClr val="accent1"/>
          </a:effectRef>
          <a:fontRef idx="minor">
            <a:schemeClr val="tx1"/>
          </a:fontRef>
        </p:style>
      </p:cxnSp>
      <p:sp>
        <p:nvSpPr>
          <p:cNvPr id="26" name="Isosceles Triangle 25">
            <a:extLst>
              <a:ext uri="{FF2B5EF4-FFF2-40B4-BE49-F238E27FC236}">
                <a16:creationId xmlns:a16="http://schemas.microsoft.com/office/drawing/2014/main" id="{1177F295-741F-4EFF-B0CA-BE69295ADA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flipV="1">
            <a:off x="11349404" y="1217756"/>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4" name="Imagen 3">
            <a:extLst>
              <a:ext uri="{FF2B5EF4-FFF2-40B4-BE49-F238E27FC236}">
                <a16:creationId xmlns:a16="http://schemas.microsoft.com/office/drawing/2014/main" id="{39EC3E6D-EB7E-76A7-5FB4-67A0FD846B84}"/>
              </a:ext>
            </a:extLst>
          </p:cNvPr>
          <p:cNvPicPr>
            <a:picLocks noChangeAspect="1"/>
          </p:cNvPicPr>
          <p:nvPr/>
        </p:nvPicPr>
        <p:blipFill>
          <a:blip r:embed="rId2"/>
          <a:stretch>
            <a:fillRect/>
          </a:stretch>
        </p:blipFill>
        <p:spPr>
          <a:xfrm>
            <a:off x="148624" y="28848"/>
            <a:ext cx="1364767" cy="580752"/>
          </a:xfrm>
          <a:prstGeom prst="rect">
            <a:avLst/>
          </a:prstGeom>
        </p:spPr>
      </p:pic>
      <p:pic>
        <p:nvPicPr>
          <p:cNvPr id="5" name="Imagen 4">
            <a:extLst>
              <a:ext uri="{FF2B5EF4-FFF2-40B4-BE49-F238E27FC236}">
                <a16:creationId xmlns:a16="http://schemas.microsoft.com/office/drawing/2014/main" id="{79656551-873C-5B42-2861-466C57A85CBE}"/>
              </a:ext>
            </a:extLst>
          </p:cNvPr>
          <p:cNvPicPr>
            <a:picLocks noChangeAspect="1"/>
          </p:cNvPicPr>
          <p:nvPr/>
        </p:nvPicPr>
        <p:blipFill>
          <a:blip r:embed="rId3"/>
          <a:stretch>
            <a:fillRect/>
          </a:stretch>
        </p:blipFill>
        <p:spPr>
          <a:xfrm>
            <a:off x="10765110" y="31325"/>
            <a:ext cx="1301120" cy="578275"/>
          </a:xfrm>
          <a:prstGeom prst="rect">
            <a:avLst/>
          </a:prstGeom>
        </p:spPr>
      </p:pic>
      <p:sp>
        <p:nvSpPr>
          <p:cNvPr id="3" name="Textfeld 2">
            <a:extLst>
              <a:ext uri="{FF2B5EF4-FFF2-40B4-BE49-F238E27FC236}">
                <a16:creationId xmlns:a16="http://schemas.microsoft.com/office/drawing/2014/main" id="{225EB602-2156-4807-9286-BCC0DBF5BE5F}"/>
              </a:ext>
            </a:extLst>
          </p:cNvPr>
          <p:cNvSpPr txBox="1"/>
          <p:nvPr/>
        </p:nvSpPr>
        <p:spPr>
          <a:xfrm>
            <a:off x="7846575" y="2625357"/>
            <a:ext cx="3888218" cy="2231508"/>
          </a:xfrm>
          <a:prstGeom prst="rect">
            <a:avLst/>
          </a:prstGeom>
          <a:noFill/>
        </p:spPr>
        <p:txBody>
          <a:bodyPr wrap="square" rtlCol="0">
            <a:spAutoFit/>
          </a:bodyPr>
          <a:lstStyle/>
          <a:p>
            <a:pPr>
              <a:lnSpc>
                <a:spcPct val="150000"/>
              </a:lnSpc>
            </a:pPr>
            <a:r>
              <a:rPr lang="de-DE" sz="1900" dirty="0">
                <a:solidFill>
                  <a:schemeClr val="tx1">
                    <a:lumMod val="75000"/>
                    <a:lumOff val="25000"/>
                  </a:schemeClr>
                </a:solidFill>
              </a:rPr>
              <a:t>Prof. Dr. iur. Achim Rogmann LLM</a:t>
            </a:r>
          </a:p>
          <a:p>
            <a:pPr>
              <a:lnSpc>
                <a:spcPct val="150000"/>
              </a:lnSpc>
            </a:pPr>
            <a:r>
              <a:rPr lang="de-DE" sz="1900" dirty="0">
                <a:solidFill>
                  <a:schemeClr val="tx1">
                    <a:lumMod val="75000"/>
                    <a:lumOff val="25000"/>
                  </a:schemeClr>
                </a:solidFill>
                <a:hlinkClick r:id="rId4"/>
              </a:rPr>
              <a:t>a.rogmann@ostfalia.de</a:t>
            </a:r>
            <a:endParaRPr lang="de-DE" sz="1900" dirty="0">
              <a:solidFill>
                <a:schemeClr val="tx1">
                  <a:lumMod val="75000"/>
                  <a:lumOff val="25000"/>
                </a:schemeClr>
              </a:solidFill>
            </a:endParaRPr>
          </a:p>
          <a:p>
            <a:pPr>
              <a:lnSpc>
                <a:spcPct val="150000"/>
              </a:lnSpc>
            </a:pPr>
            <a:endParaRPr lang="de-DE" sz="1900" dirty="0">
              <a:solidFill>
                <a:schemeClr val="tx1">
                  <a:lumMod val="75000"/>
                  <a:lumOff val="25000"/>
                </a:schemeClr>
              </a:solidFill>
            </a:endParaRPr>
          </a:p>
          <a:p>
            <a:pPr>
              <a:lnSpc>
                <a:spcPct val="150000"/>
              </a:lnSpc>
            </a:pPr>
            <a:endParaRPr lang="de-DE" sz="1900" dirty="0">
              <a:solidFill>
                <a:schemeClr val="tx1">
                  <a:lumMod val="75000"/>
                  <a:lumOff val="25000"/>
                </a:schemeClr>
              </a:solidFill>
            </a:endParaRPr>
          </a:p>
          <a:p>
            <a:pPr>
              <a:lnSpc>
                <a:spcPct val="150000"/>
              </a:lnSpc>
            </a:pPr>
            <a:r>
              <a:rPr lang="de-DE" sz="1900" dirty="0">
                <a:solidFill>
                  <a:schemeClr val="tx1">
                    <a:lumMod val="75000"/>
                    <a:lumOff val="25000"/>
                  </a:schemeClr>
                </a:solidFill>
              </a:rPr>
              <a:t>http://bit.ly/BELS-Customs</a:t>
            </a:r>
          </a:p>
        </p:txBody>
      </p:sp>
    </p:spTree>
    <p:extLst>
      <p:ext uri="{BB962C8B-B14F-4D97-AF65-F5344CB8AC3E}">
        <p14:creationId xmlns:p14="http://schemas.microsoft.com/office/powerpoint/2010/main" val="995817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4DDFC33-998A-43AA-D8CA-F753F0BC0879}"/>
              </a:ext>
            </a:extLst>
          </p:cNvPr>
          <p:cNvSpPr>
            <a:spLocks noGrp="1"/>
          </p:cNvSpPr>
          <p:nvPr>
            <p:ph type="title"/>
          </p:nvPr>
        </p:nvSpPr>
        <p:spPr>
          <a:xfrm>
            <a:off x="1333502" y="609600"/>
            <a:ext cx="8596668" cy="1320800"/>
          </a:xfrm>
        </p:spPr>
        <p:txBody>
          <a:bodyPr>
            <a:normAutofit/>
          </a:bodyPr>
          <a:lstStyle/>
          <a:p>
            <a:r>
              <a:rPr lang="es-MX" dirty="0"/>
              <a:t>Overview – Kyoto Convention and Revised Kyoto Convention</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Marcador de contenido 2">
            <a:extLst>
              <a:ext uri="{FF2B5EF4-FFF2-40B4-BE49-F238E27FC236}">
                <a16:creationId xmlns:a16="http://schemas.microsoft.com/office/drawing/2014/main" id="{01DEC83A-5F24-E2A7-588E-1EB211C9C173}"/>
              </a:ext>
            </a:extLst>
          </p:cNvPr>
          <p:cNvSpPr>
            <a:spLocks noGrp="1"/>
          </p:cNvSpPr>
          <p:nvPr>
            <p:ph idx="1"/>
          </p:nvPr>
        </p:nvSpPr>
        <p:spPr>
          <a:xfrm>
            <a:off x="1333501" y="1930400"/>
            <a:ext cx="10409766" cy="4165600"/>
          </a:xfrm>
        </p:spPr>
        <p:txBody>
          <a:bodyPr>
            <a:noAutofit/>
          </a:bodyPr>
          <a:lstStyle/>
          <a:p>
            <a:pPr marL="933450" indent="-933450" algn="just">
              <a:buNone/>
            </a:pPr>
            <a:r>
              <a:rPr lang="en-US" sz="2200" dirty="0"/>
              <a:t>1973:	adoption of the International Convention on the Simplification and Harmonization of Customs Procedures (= Kyoto Convention).</a:t>
            </a:r>
          </a:p>
          <a:p>
            <a:pPr marL="933450" indent="-933450" algn="just">
              <a:buNone/>
            </a:pPr>
            <a:r>
              <a:rPr lang="en-US" sz="2200" dirty="0"/>
              <a:t>1974:  Kyoto Convention entered into force in 1974 with 63 Contracting Parties. </a:t>
            </a:r>
          </a:p>
          <a:p>
            <a:pPr marL="0" indent="0" algn="just">
              <a:buNone/>
            </a:pPr>
            <a:r>
              <a:rPr lang="en-US" sz="2200" dirty="0"/>
              <a:t>1994: 	decision to revise the Convention. </a:t>
            </a:r>
          </a:p>
          <a:p>
            <a:pPr marL="0" indent="0" algn="just">
              <a:buNone/>
            </a:pPr>
            <a:r>
              <a:rPr lang="en-US" sz="2200" dirty="0"/>
              <a:t>1999:	adoption of the Revised Kyoto Convention (RKC).</a:t>
            </a:r>
          </a:p>
          <a:p>
            <a:pPr marL="0" indent="0" algn="just">
              <a:buNone/>
            </a:pPr>
            <a:r>
              <a:rPr lang="en-US" sz="2200" dirty="0"/>
              <a:t>2006: 	RKC entered into force after 40 CPs acceded to the Protocol of 					Amendment. </a:t>
            </a:r>
          </a:p>
          <a:p>
            <a:pPr marL="0" indent="0" algn="just">
              <a:spcBef>
                <a:spcPts val="1600"/>
              </a:spcBef>
              <a:buNone/>
            </a:pPr>
            <a:r>
              <a:rPr lang="en-US" sz="2200" dirty="0"/>
              <a:t>June 2023: Accession by the Republic of The Gambia with effect of 24 September 2023 – </a:t>
            </a:r>
            <a:r>
              <a:rPr lang="de-DE" sz="2400" b="0" i="0" u="none" strike="noStrike">
                <a:solidFill>
                  <a:srgbClr val="202124"/>
                </a:solidFill>
                <a:effectLst/>
                <a:latin typeface="Google Sans"/>
              </a:rPr>
              <a:t>making it the </a:t>
            </a:r>
            <a:r>
              <a:rPr lang="de-DE" sz="2400" b="0" i="0" u="none" strike="noStrike">
                <a:solidFill>
                  <a:srgbClr val="040C28"/>
                </a:solidFill>
                <a:effectLst/>
                <a:latin typeface="Google Sans"/>
              </a:rPr>
              <a:t>134</a:t>
            </a:r>
            <a:r>
              <a:rPr lang="de-DE" sz="2400" b="0" i="0" u="none" strike="noStrike" baseline="30000">
                <a:solidFill>
                  <a:srgbClr val="040C28"/>
                </a:solidFill>
                <a:effectLst/>
                <a:latin typeface="Google Sans"/>
              </a:rPr>
              <a:t>th</a:t>
            </a:r>
            <a:r>
              <a:rPr lang="de-DE" sz="2400" b="0" i="0" u="none" strike="noStrike">
                <a:solidFill>
                  <a:srgbClr val="202124"/>
                </a:solidFill>
                <a:effectLst/>
                <a:latin typeface="Google Sans"/>
              </a:rPr>
              <a:t> Contracting Party to the Convention which is one of the flagship conventions of the World Customs Organization. </a:t>
            </a:r>
            <a:r>
              <a:rPr lang="en-US" sz="2200" dirty="0"/>
              <a:t>2 CPs not WCO Members.</a:t>
            </a:r>
            <a:endParaRPr lang="es-MX" sz="2200" dirty="0"/>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6" name="Imagen 5">
            <a:extLst>
              <a:ext uri="{FF2B5EF4-FFF2-40B4-BE49-F238E27FC236}">
                <a16:creationId xmlns:a16="http://schemas.microsoft.com/office/drawing/2014/main" id="{12A6D17F-0333-BF43-484E-9738DA2CCEF4}"/>
              </a:ext>
            </a:extLst>
          </p:cNvPr>
          <p:cNvPicPr>
            <a:picLocks noChangeAspect="1"/>
          </p:cNvPicPr>
          <p:nvPr/>
        </p:nvPicPr>
        <p:blipFill>
          <a:blip r:embed="rId2"/>
          <a:stretch>
            <a:fillRect/>
          </a:stretch>
        </p:blipFill>
        <p:spPr>
          <a:xfrm>
            <a:off x="148624" y="28848"/>
            <a:ext cx="1364767" cy="580752"/>
          </a:xfrm>
          <a:prstGeom prst="rect">
            <a:avLst/>
          </a:prstGeom>
        </p:spPr>
      </p:pic>
      <p:pic>
        <p:nvPicPr>
          <p:cNvPr id="7" name="Imagen 6">
            <a:extLst>
              <a:ext uri="{FF2B5EF4-FFF2-40B4-BE49-F238E27FC236}">
                <a16:creationId xmlns:a16="http://schemas.microsoft.com/office/drawing/2014/main" id="{B7B49F52-F543-7713-E16D-19560EEF1098}"/>
              </a:ext>
            </a:extLst>
          </p:cNvPr>
          <p:cNvPicPr>
            <a:picLocks noChangeAspect="1"/>
          </p:cNvPicPr>
          <p:nvPr/>
        </p:nvPicPr>
        <p:blipFill>
          <a:blip r:embed="rId3"/>
          <a:stretch>
            <a:fillRect/>
          </a:stretch>
        </p:blipFill>
        <p:spPr>
          <a:xfrm>
            <a:off x="10765110" y="31325"/>
            <a:ext cx="1301120" cy="578275"/>
          </a:xfrm>
          <a:prstGeom prst="rect">
            <a:avLst/>
          </a:prstGeom>
        </p:spPr>
      </p:pic>
      <p:pic>
        <p:nvPicPr>
          <p:cNvPr id="4" name="Grafik 3">
            <a:extLst>
              <a:ext uri="{FF2B5EF4-FFF2-40B4-BE49-F238E27FC236}">
                <a16:creationId xmlns:a16="http://schemas.microsoft.com/office/drawing/2014/main" id="{959EFAD3-57EF-C95B-D472-7B9FF0C31FE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27429" y="3316188"/>
            <a:ext cx="1338801" cy="918035"/>
          </a:xfrm>
          <a:prstGeom prst="rect">
            <a:avLst/>
          </a:prstGeom>
        </p:spPr>
      </p:pic>
    </p:spTree>
    <p:extLst>
      <p:ext uri="{BB962C8B-B14F-4D97-AF65-F5344CB8AC3E}">
        <p14:creationId xmlns:p14="http://schemas.microsoft.com/office/powerpoint/2010/main" val="2246212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4DDFC33-998A-43AA-D8CA-F753F0BC0879}"/>
              </a:ext>
            </a:extLst>
          </p:cNvPr>
          <p:cNvSpPr>
            <a:spLocks noGrp="1"/>
          </p:cNvSpPr>
          <p:nvPr>
            <p:ph type="title"/>
          </p:nvPr>
        </p:nvSpPr>
        <p:spPr>
          <a:xfrm>
            <a:off x="1333502" y="609600"/>
            <a:ext cx="8596668" cy="1320800"/>
          </a:xfrm>
        </p:spPr>
        <p:txBody>
          <a:bodyPr>
            <a:normAutofit/>
          </a:bodyPr>
          <a:lstStyle/>
          <a:p>
            <a:r>
              <a:rPr lang="es-MX" dirty="0"/>
              <a:t>Overview –Revised Kyoto Convention:</a:t>
            </a:r>
            <a:br>
              <a:rPr lang="es-MX" dirty="0"/>
            </a:br>
            <a:r>
              <a:rPr lang="es-MX" dirty="0"/>
              <a:t>Structure</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Marcador de contenido 2">
            <a:extLst>
              <a:ext uri="{FF2B5EF4-FFF2-40B4-BE49-F238E27FC236}">
                <a16:creationId xmlns:a16="http://schemas.microsoft.com/office/drawing/2014/main" id="{01DEC83A-5F24-E2A7-588E-1EB211C9C173}"/>
              </a:ext>
            </a:extLst>
          </p:cNvPr>
          <p:cNvSpPr>
            <a:spLocks noGrp="1"/>
          </p:cNvSpPr>
          <p:nvPr>
            <p:ph idx="1"/>
          </p:nvPr>
        </p:nvSpPr>
        <p:spPr>
          <a:xfrm>
            <a:off x="1333501" y="2072813"/>
            <a:ext cx="10409765" cy="3880773"/>
          </a:xfrm>
        </p:spPr>
        <p:txBody>
          <a:bodyPr>
            <a:normAutofit/>
          </a:bodyPr>
          <a:lstStyle/>
          <a:p>
            <a:pPr marL="0" indent="0">
              <a:buNone/>
            </a:pPr>
            <a:r>
              <a:rPr lang="en-US" sz="2200" dirty="0"/>
              <a:t>The RKC consists of three parts:</a:t>
            </a:r>
          </a:p>
          <a:p>
            <a:pPr marL="400050" lvl="1" indent="0">
              <a:buNone/>
            </a:pPr>
            <a:r>
              <a:rPr lang="en-US" sz="2000" dirty="0"/>
              <a:t>- </a:t>
            </a:r>
            <a:r>
              <a:rPr lang="en-US" sz="2200" dirty="0"/>
              <a:t>the Body (text of the convention)</a:t>
            </a:r>
          </a:p>
          <a:p>
            <a:pPr marL="400050" lvl="1" indent="0">
              <a:buNone/>
            </a:pPr>
            <a:r>
              <a:rPr lang="en-US" sz="2200" dirty="0"/>
              <a:t>- a General Annex (GA) with 10 Chapters</a:t>
            </a:r>
          </a:p>
          <a:p>
            <a:pPr marL="400050" lvl="1" indent="0">
              <a:spcAft>
                <a:spcPts val="1200"/>
              </a:spcAft>
              <a:buNone/>
            </a:pPr>
            <a:r>
              <a:rPr lang="en-US" sz="2200" dirty="0"/>
              <a:t>- 10 Specific Annexes (SAs) with 25 Chapters.</a:t>
            </a:r>
          </a:p>
          <a:p>
            <a:pPr marL="0" indent="0" algn="just">
              <a:buNone/>
            </a:pPr>
            <a:r>
              <a:rPr lang="en-US" sz="2200" dirty="0"/>
              <a:t>The Body and the GA are binding on all CPs and no reservations are possible. Acceptance of SAs or parts of it is only optional and reservation to Recommended Practices can be submitted.</a:t>
            </a:r>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6" name="Imagen 5">
            <a:extLst>
              <a:ext uri="{FF2B5EF4-FFF2-40B4-BE49-F238E27FC236}">
                <a16:creationId xmlns:a16="http://schemas.microsoft.com/office/drawing/2014/main" id="{12A6D17F-0333-BF43-484E-9738DA2CCEF4}"/>
              </a:ext>
            </a:extLst>
          </p:cNvPr>
          <p:cNvPicPr>
            <a:picLocks noChangeAspect="1"/>
          </p:cNvPicPr>
          <p:nvPr/>
        </p:nvPicPr>
        <p:blipFill>
          <a:blip r:embed="rId2"/>
          <a:stretch>
            <a:fillRect/>
          </a:stretch>
        </p:blipFill>
        <p:spPr>
          <a:xfrm>
            <a:off x="148624" y="28848"/>
            <a:ext cx="1364767" cy="580752"/>
          </a:xfrm>
          <a:prstGeom prst="rect">
            <a:avLst/>
          </a:prstGeom>
        </p:spPr>
      </p:pic>
      <p:pic>
        <p:nvPicPr>
          <p:cNvPr id="7" name="Imagen 6">
            <a:extLst>
              <a:ext uri="{FF2B5EF4-FFF2-40B4-BE49-F238E27FC236}">
                <a16:creationId xmlns:a16="http://schemas.microsoft.com/office/drawing/2014/main" id="{B7B49F52-F543-7713-E16D-19560EEF1098}"/>
              </a:ext>
            </a:extLst>
          </p:cNvPr>
          <p:cNvPicPr>
            <a:picLocks noChangeAspect="1"/>
          </p:cNvPicPr>
          <p:nvPr/>
        </p:nvPicPr>
        <p:blipFill>
          <a:blip r:embed="rId3"/>
          <a:stretch>
            <a:fillRect/>
          </a:stretch>
        </p:blipFill>
        <p:spPr>
          <a:xfrm>
            <a:off x="10765110" y="31325"/>
            <a:ext cx="1301120" cy="578275"/>
          </a:xfrm>
          <a:prstGeom prst="rect">
            <a:avLst/>
          </a:prstGeom>
        </p:spPr>
      </p:pic>
      <p:pic>
        <p:nvPicPr>
          <p:cNvPr id="9" name="Grafik 8">
            <a:extLst>
              <a:ext uri="{FF2B5EF4-FFF2-40B4-BE49-F238E27FC236}">
                <a16:creationId xmlns:a16="http://schemas.microsoft.com/office/drawing/2014/main" id="{702BA09D-AEAF-4912-89C8-AE2B88426F4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22979" y="5353516"/>
            <a:ext cx="1338801" cy="918035"/>
          </a:xfrm>
          <a:prstGeom prst="rect">
            <a:avLst/>
          </a:prstGeom>
        </p:spPr>
      </p:pic>
    </p:spTree>
    <p:extLst>
      <p:ext uri="{BB962C8B-B14F-4D97-AF65-F5344CB8AC3E}">
        <p14:creationId xmlns:p14="http://schemas.microsoft.com/office/powerpoint/2010/main" val="2215881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4DDFC33-998A-43AA-D8CA-F753F0BC0879}"/>
              </a:ext>
            </a:extLst>
          </p:cNvPr>
          <p:cNvSpPr>
            <a:spLocks noGrp="1"/>
          </p:cNvSpPr>
          <p:nvPr>
            <p:ph type="title"/>
          </p:nvPr>
        </p:nvSpPr>
        <p:spPr>
          <a:xfrm>
            <a:off x="1333502" y="609600"/>
            <a:ext cx="8596668" cy="1320800"/>
          </a:xfrm>
        </p:spPr>
        <p:txBody>
          <a:bodyPr>
            <a:normAutofit/>
          </a:bodyPr>
          <a:lstStyle/>
          <a:p>
            <a:r>
              <a:rPr lang="es-MX" dirty="0"/>
              <a:t>Overview –Revised Kyoto Convention:</a:t>
            </a:r>
            <a:br>
              <a:rPr lang="es-MX" dirty="0"/>
            </a:br>
            <a:r>
              <a:rPr lang="es-MX" dirty="0"/>
              <a:t>Structure</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Marcador de contenido 2">
            <a:extLst>
              <a:ext uri="{FF2B5EF4-FFF2-40B4-BE49-F238E27FC236}">
                <a16:creationId xmlns:a16="http://schemas.microsoft.com/office/drawing/2014/main" id="{01DEC83A-5F24-E2A7-588E-1EB211C9C173}"/>
              </a:ext>
            </a:extLst>
          </p:cNvPr>
          <p:cNvSpPr>
            <a:spLocks noGrp="1"/>
          </p:cNvSpPr>
          <p:nvPr>
            <p:ph idx="1"/>
          </p:nvPr>
        </p:nvSpPr>
        <p:spPr>
          <a:xfrm>
            <a:off x="1333502" y="1930400"/>
            <a:ext cx="10031184" cy="4426857"/>
          </a:xfrm>
        </p:spPr>
        <p:txBody>
          <a:bodyPr>
            <a:normAutofit lnSpcReduction="10000"/>
          </a:bodyPr>
          <a:lstStyle/>
          <a:p>
            <a:pPr marL="0" indent="0">
              <a:buNone/>
            </a:pPr>
            <a:r>
              <a:rPr lang="en-US" sz="1900" dirty="0"/>
              <a:t>Whereas the GA aims at cross-cutting aspects of Customs procedures, the 10 SAs deal in its 25 Chapters with treatment of goods under customs control:</a:t>
            </a:r>
          </a:p>
          <a:p>
            <a:pPr marL="0" indent="0">
              <a:buNone/>
            </a:pPr>
            <a:r>
              <a:rPr lang="en-US" dirty="0"/>
              <a:t>Specific Annex A – Arrival of goods in a Customs territory	 		</a:t>
            </a:r>
          </a:p>
          <a:p>
            <a:pPr marL="0" indent="0">
              <a:buNone/>
            </a:pPr>
            <a:r>
              <a:rPr lang="en-US" dirty="0"/>
              <a:t>Specific Annex B – Importation</a:t>
            </a:r>
          </a:p>
          <a:p>
            <a:pPr marL="0" indent="0">
              <a:buNone/>
            </a:pPr>
            <a:r>
              <a:rPr lang="en-US" dirty="0"/>
              <a:t>Specific Annex C – Exportation</a:t>
            </a:r>
          </a:p>
          <a:p>
            <a:pPr marL="0" indent="0">
              <a:buNone/>
            </a:pPr>
            <a:r>
              <a:rPr lang="en-US" dirty="0"/>
              <a:t>Specific Annex D – Customs warehouses and free zones</a:t>
            </a:r>
          </a:p>
          <a:p>
            <a:pPr marL="0" indent="0">
              <a:buNone/>
            </a:pPr>
            <a:r>
              <a:rPr lang="en-US" dirty="0"/>
              <a:t>Specific Annex E – Transit</a:t>
            </a:r>
          </a:p>
          <a:p>
            <a:pPr marL="0" indent="0">
              <a:buNone/>
            </a:pPr>
            <a:r>
              <a:rPr lang="en-US" dirty="0"/>
              <a:t>Specific Annex F – Processing</a:t>
            </a:r>
          </a:p>
          <a:p>
            <a:pPr marL="0" indent="0">
              <a:buNone/>
            </a:pPr>
            <a:r>
              <a:rPr lang="en-US" dirty="0"/>
              <a:t>Specific Annex G – Temporary admission</a:t>
            </a:r>
          </a:p>
          <a:p>
            <a:pPr marL="0" indent="0">
              <a:buNone/>
            </a:pPr>
            <a:r>
              <a:rPr lang="en-US" dirty="0"/>
              <a:t>Specific Annex H – Offences						</a:t>
            </a:r>
          </a:p>
          <a:p>
            <a:pPr marL="0" indent="0">
              <a:buNone/>
            </a:pPr>
            <a:r>
              <a:rPr lang="en-US" dirty="0"/>
              <a:t>Specific Annex J – Special Procedures (Travelers, Postal Traffic, Means of Transport…)</a:t>
            </a:r>
          </a:p>
          <a:p>
            <a:pPr marL="0" indent="0">
              <a:buNone/>
            </a:pPr>
            <a:r>
              <a:rPr lang="en-US" dirty="0"/>
              <a:t>Specific Annex K – Origin</a:t>
            </a:r>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6" name="Imagen 5">
            <a:extLst>
              <a:ext uri="{FF2B5EF4-FFF2-40B4-BE49-F238E27FC236}">
                <a16:creationId xmlns:a16="http://schemas.microsoft.com/office/drawing/2014/main" id="{12A6D17F-0333-BF43-484E-9738DA2CCEF4}"/>
              </a:ext>
            </a:extLst>
          </p:cNvPr>
          <p:cNvPicPr>
            <a:picLocks noChangeAspect="1"/>
          </p:cNvPicPr>
          <p:nvPr/>
        </p:nvPicPr>
        <p:blipFill>
          <a:blip r:embed="rId2"/>
          <a:stretch>
            <a:fillRect/>
          </a:stretch>
        </p:blipFill>
        <p:spPr>
          <a:xfrm>
            <a:off x="148624" y="28848"/>
            <a:ext cx="1364767" cy="580752"/>
          </a:xfrm>
          <a:prstGeom prst="rect">
            <a:avLst/>
          </a:prstGeom>
        </p:spPr>
      </p:pic>
      <p:pic>
        <p:nvPicPr>
          <p:cNvPr id="7" name="Imagen 6">
            <a:extLst>
              <a:ext uri="{FF2B5EF4-FFF2-40B4-BE49-F238E27FC236}">
                <a16:creationId xmlns:a16="http://schemas.microsoft.com/office/drawing/2014/main" id="{B7B49F52-F543-7713-E16D-19560EEF1098}"/>
              </a:ext>
            </a:extLst>
          </p:cNvPr>
          <p:cNvPicPr>
            <a:picLocks noChangeAspect="1"/>
          </p:cNvPicPr>
          <p:nvPr/>
        </p:nvPicPr>
        <p:blipFill>
          <a:blip r:embed="rId3"/>
          <a:stretch>
            <a:fillRect/>
          </a:stretch>
        </p:blipFill>
        <p:spPr>
          <a:xfrm>
            <a:off x="10765110" y="31325"/>
            <a:ext cx="1301120" cy="578275"/>
          </a:xfrm>
          <a:prstGeom prst="rect">
            <a:avLst/>
          </a:prstGeom>
        </p:spPr>
      </p:pic>
      <p:pic>
        <p:nvPicPr>
          <p:cNvPr id="5" name="Grafik 4">
            <a:extLst>
              <a:ext uri="{FF2B5EF4-FFF2-40B4-BE49-F238E27FC236}">
                <a16:creationId xmlns:a16="http://schemas.microsoft.com/office/drawing/2014/main" id="{9BF8D996-A3A8-9C3C-DD93-26C15322F358}"/>
              </a:ext>
            </a:extLst>
          </p:cNvPr>
          <p:cNvPicPr>
            <a:picLocks noChangeAspect="1"/>
          </p:cNvPicPr>
          <p:nvPr/>
        </p:nvPicPr>
        <p:blipFill>
          <a:blip r:embed="rId4"/>
          <a:stretch>
            <a:fillRect/>
          </a:stretch>
        </p:blipFill>
        <p:spPr>
          <a:xfrm>
            <a:off x="4608891" y="2867373"/>
            <a:ext cx="7583109" cy="904308"/>
          </a:xfrm>
          <a:prstGeom prst="rect">
            <a:avLst/>
          </a:prstGeom>
        </p:spPr>
      </p:pic>
    </p:spTree>
    <p:extLst>
      <p:ext uri="{BB962C8B-B14F-4D97-AF65-F5344CB8AC3E}">
        <p14:creationId xmlns:p14="http://schemas.microsoft.com/office/powerpoint/2010/main" val="3298845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4DDFC33-998A-43AA-D8CA-F753F0BC0879}"/>
              </a:ext>
            </a:extLst>
          </p:cNvPr>
          <p:cNvSpPr>
            <a:spLocks noGrp="1"/>
          </p:cNvSpPr>
          <p:nvPr>
            <p:ph type="title"/>
          </p:nvPr>
        </p:nvSpPr>
        <p:spPr>
          <a:xfrm>
            <a:off x="1333502" y="609600"/>
            <a:ext cx="8596668" cy="1320800"/>
          </a:xfrm>
        </p:spPr>
        <p:txBody>
          <a:bodyPr>
            <a:normAutofit/>
          </a:bodyPr>
          <a:lstStyle/>
          <a:p>
            <a:r>
              <a:rPr lang="es-MX" dirty="0"/>
              <a:t>Overview –Revised Kyoto Convention:</a:t>
            </a:r>
            <a:br>
              <a:rPr lang="es-MX" dirty="0"/>
            </a:br>
            <a:r>
              <a:rPr lang="es-MX" dirty="0"/>
              <a:t>Structure</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Marcador de contenido 2">
            <a:extLst>
              <a:ext uri="{FF2B5EF4-FFF2-40B4-BE49-F238E27FC236}">
                <a16:creationId xmlns:a16="http://schemas.microsoft.com/office/drawing/2014/main" id="{01DEC83A-5F24-E2A7-588E-1EB211C9C173}"/>
              </a:ext>
            </a:extLst>
          </p:cNvPr>
          <p:cNvSpPr>
            <a:spLocks noGrp="1"/>
          </p:cNvSpPr>
          <p:nvPr>
            <p:ph idx="1"/>
          </p:nvPr>
        </p:nvSpPr>
        <p:spPr>
          <a:xfrm>
            <a:off x="1573299" y="1930401"/>
            <a:ext cx="9547205" cy="4620712"/>
          </a:xfrm>
        </p:spPr>
        <p:txBody>
          <a:bodyPr>
            <a:normAutofit/>
          </a:bodyPr>
          <a:lstStyle/>
          <a:p>
            <a:pPr marL="0" indent="0">
              <a:buNone/>
            </a:pPr>
            <a:r>
              <a:rPr lang="en-US" sz="1900" dirty="0"/>
              <a:t>Even with 134 CPs no part of the SAs could attract more than 50 acceptances. The EU and its 27 Member States did not accept any parts of the SAs yet.</a:t>
            </a:r>
          </a:p>
          <a:p>
            <a:pPr marL="0" indent="0">
              <a:buNone/>
            </a:pPr>
            <a:endParaRPr lang="en-US" sz="1900" dirty="0"/>
          </a:p>
          <a:p>
            <a:pPr marL="0" indent="0">
              <a:buNone/>
            </a:pPr>
            <a:endParaRPr lang="en-US" sz="1900" dirty="0"/>
          </a:p>
          <a:p>
            <a:pPr marL="0" indent="0">
              <a:buNone/>
            </a:pPr>
            <a:endParaRPr lang="en-US" sz="1900" dirty="0"/>
          </a:p>
          <a:p>
            <a:pPr marL="0" indent="0">
              <a:buNone/>
            </a:pPr>
            <a:endParaRPr lang="en-US" sz="1900" dirty="0"/>
          </a:p>
          <a:p>
            <a:pPr marL="0" indent="0">
              <a:buNone/>
            </a:pPr>
            <a:endParaRPr lang="en-US" sz="1900" dirty="0"/>
          </a:p>
          <a:p>
            <a:pPr marL="0" indent="0">
              <a:buNone/>
            </a:pPr>
            <a:endParaRPr lang="en-US" sz="1900" dirty="0"/>
          </a:p>
          <a:p>
            <a:pPr marL="0" indent="0" algn="r">
              <a:lnSpc>
                <a:spcPct val="110000"/>
              </a:lnSpc>
              <a:spcBef>
                <a:spcPts val="0"/>
              </a:spcBef>
              <a:buNone/>
            </a:pPr>
            <a:endParaRPr lang="en-US" sz="1900" dirty="0"/>
          </a:p>
          <a:p>
            <a:pPr marL="0" indent="0" algn="r">
              <a:lnSpc>
                <a:spcPct val="110000"/>
              </a:lnSpc>
              <a:spcBef>
                <a:spcPts val="0"/>
              </a:spcBef>
              <a:buNone/>
            </a:pPr>
            <a:endParaRPr lang="en-US" sz="1900" dirty="0"/>
          </a:p>
          <a:p>
            <a:pPr marL="0" indent="0" algn="r">
              <a:lnSpc>
                <a:spcPct val="110000"/>
              </a:lnSpc>
              <a:spcBef>
                <a:spcPts val="0"/>
              </a:spcBef>
              <a:buNone/>
            </a:pPr>
            <a:r>
              <a:rPr lang="en-US" sz="1900" dirty="0"/>
              <a:t>Source: WCO Secretariat</a:t>
            </a:r>
          </a:p>
          <a:p>
            <a:pPr marL="0" indent="0" algn="r">
              <a:lnSpc>
                <a:spcPct val="110000"/>
              </a:lnSpc>
              <a:spcBef>
                <a:spcPts val="0"/>
              </a:spcBef>
              <a:buNone/>
            </a:pPr>
            <a:r>
              <a:rPr lang="de-DE" sz="1800">
                <a:effectLst/>
                <a:latin typeface="ArialMT"/>
              </a:rPr>
              <a:t>PG0327Ea </a:t>
            </a:r>
            <a:endParaRPr lang="de-DE" sz="2000"/>
          </a:p>
          <a:p>
            <a:pPr marL="0" indent="0" algn="r">
              <a:lnSpc>
                <a:spcPct val="110000"/>
              </a:lnSpc>
              <a:spcBef>
                <a:spcPts val="0"/>
              </a:spcBef>
              <a:buNone/>
            </a:pPr>
            <a:endParaRPr lang="en-US" sz="1900" dirty="0"/>
          </a:p>
          <a:p>
            <a:pPr marL="0" indent="0">
              <a:buNone/>
            </a:pPr>
            <a:endParaRPr lang="en-US" sz="1900" dirty="0"/>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6" name="Imagen 5">
            <a:extLst>
              <a:ext uri="{FF2B5EF4-FFF2-40B4-BE49-F238E27FC236}">
                <a16:creationId xmlns:a16="http://schemas.microsoft.com/office/drawing/2014/main" id="{12A6D17F-0333-BF43-484E-9738DA2CCEF4}"/>
              </a:ext>
            </a:extLst>
          </p:cNvPr>
          <p:cNvPicPr>
            <a:picLocks noChangeAspect="1"/>
          </p:cNvPicPr>
          <p:nvPr/>
        </p:nvPicPr>
        <p:blipFill>
          <a:blip r:embed="rId2"/>
          <a:stretch>
            <a:fillRect/>
          </a:stretch>
        </p:blipFill>
        <p:spPr>
          <a:xfrm>
            <a:off x="148624" y="28848"/>
            <a:ext cx="1364767" cy="580752"/>
          </a:xfrm>
          <a:prstGeom prst="rect">
            <a:avLst/>
          </a:prstGeom>
        </p:spPr>
      </p:pic>
      <p:pic>
        <p:nvPicPr>
          <p:cNvPr id="7" name="Imagen 6">
            <a:extLst>
              <a:ext uri="{FF2B5EF4-FFF2-40B4-BE49-F238E27FC236}">
                <a16:creationId xmlns:a16="http://schemas.microsoft.com/office/drawing/2014/main" id="{B7B49F52-F543-7713-E16D-19560EEF1098}"/>
              </a:ext>
            </a:extLst>
          </p:cNvPr>
          <p:cNvPicPr>
            <a:picLocks noChangeAspect="1"/>
          </p:cNvPicPr>
          <p:nvPr/>
        </p:nvPicPr>
        <p:blipFill>
          <a:blip r:embed="rId3"/>
          <a:stretch>
            <a:fillRect/>
          </a:stretch>
        </p:blipFill>
        <p:spPr>
          <a:xfrm>
            <a:off x="10765110" y="31325"/>
            <a:ext cx="1301120" cy="578275"/>
          </a:xfrm>
          <a:prstGeom prst="rect">
            <a:avLst/>
          </a:prstGeom>
        </p:spPr>
      </p:pic>
      <p:pic>
        <p:nvPicPr>
          <p:cNvPr id="5" name="Grafik 4">
            <a:extLst>
              <a:ext uri="{FF2B5EF4-FFF2-40B4-BE49-F238E27FC236}">
                <a16:creationId xmlns:a16="http://schemas.microsoft.com/office/drawing/2014/main" id="{9477FE89-D033-3358-F568-9158D4E39BA1}"/>
              </a:ext>
            </a:extLst>
          </p:cNvPr>
          <p:cNvPicPr>
            <a:picLocks noChangeAspect="1"/>
          </p:cNvPicPr>
          <p:nvPr/>
        </p:nvPicPr>
        <p:blipFill>
          <a:blip r:embed="rId4"/>
          <a:stretch>
            <a:fillRect/>
          </a:stretch>
        </p:blipFill>
        <p:spPr>
          <a:xfrm>
            <a:off x="598678" y="2707621"/>
            <a:ext cx="11368955" cy="2958533"/>
          </a:xfrm>
          <a:prstGeom prst="rect">
            <a:avLst/>
          </a:prstGeom>
        </p:spPr>
      </p:pic>
    </p:spTree>
    <p:extLst>
      <p:ext uri="{BB962C8B-B14F-4D97-AF65-F5344CB8AC3E}">
        <p14:creationId xmlns:p14="http://schemas.microsoft.com/office/powerpoint/2010/main" val="495081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4DDFC33-998A-43AA-D8CA-F753F0BC0879}"/>
              </a:ext>
            </a:extLst>
          </p:cNvPr>
          <p:cNvSpPr>
            <a:spLocks noGrp="1"/>
          </p:cNvSpPr>
          <p:nvPr>
            <p:ph type="title"/>
          </p:nvPr>
        </p:nvSpPr>
        <p:spPr>
          <a:xfrm>
            <a:off x="1333501" y="609600"/>
            <a:ext cx="9115515" cy="1320800"/>
          </a:xfrm>
        </p:spPr>
        <p:txBody>
          <a:bodyPr>
            <a:normAutofit/>
          </a:bodyPr>
          <a:lstStyle/>
          <a:p>
            <a:r>
              <a:rPr lang="es-MX" dirty="0"/>
              <a:t>Revision Process –Review Approach and Aim</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Marcador de contenido 2">
            <a:extLst>
              <a:ext uri="{FF2B5EF4-FFF2-40B4-BE49-F238E27FC236}">
                <a16:creationId xmlns:a16="http://schemas.microsoft.com/office/drawing/2014/main" id="{01DEC83A-5F24-E2A7-588E-1EB211C9C173}"/>
              </a:ext>
            </a:extLst>
          </p:cNvPr>
          <p:cNvSpPr>
            <a:spLocks noGrp="1"/>
          </p:cNvSpPr>
          <p:nvPr>
            <p:ph idx="1"/>
          </p:nvPr>
        </p:nvSpPr>
        <p:spPr>
          <a:xfrm>
            <a:off x="1333501" y="1488613"/>
            <a:ext cx="10085613" cy="4672701"/>
          </a:xfrm>
        </p:spPr>
        <p:txBody>
          <a:bodyPr>
            <a:noAutofit/>
          </a:bodyPr>
          <a:lstStyle/>
          <a:p>
            <a:pPr marL="0" indent="0" algn="just">
              <a:buNone/>
            </a:pPr>
            <a:r>
              <a:rPr lang="en-US" sz="2200" b="1" dirty="0"/>
              <a:t>In 2016 an iniative has been launched to review the current RKC</a:t>
            </a:r>
          </a:p>
          <a:p>
            <a:pPr marL="0" indent="0" algn="just">
              <a:buNone/>
            </a:pPr>
            <a:r>
              <a:rPr lang="en-US" sz="2200" b="1" dirty="0"/>
              <a:t>Main reasons </a:t>
            </a:r>
            <a:r>
              <a:rPr lang="en-US" sz="2200" dirty="0"/>
              <a:t>for the current review:</a:t>
            </a:r>
          </a:p>
          <a:p>
            <a:pPr algn="just"/>
            <a:r>
              <a:rPr lang="en-US" sz="2200" dirty="0"/>
              <a:t>rapid changes of international trading landscape,</a:t>
            </a:r>
          </a:p>
          <a:p>
            <a:pPr algn="just">
              <a:spcAft>
                <a:spcPts val="1200"/>
              </a:spcAft>
            </a:pPr>
            <a:r>
              <a:rPr lang="en-US" sz="2200" dirty="0"/>
              <a:t>desire to keep the RKC as WCO flagship convention and a blueprint for modern and efficient customs procedures in the 21</a:t>
            </a:r>
            <a:r>
              <a:rPr lang="en-US" sz="2200" baseline="30000" dirty="0"/>
              <a:t>st</a:t>
            </a:r>
            <a:r>
              <a:rPr lang="en-US" sz="2200" dirty="0"/>
              <a:t> century.</a:t>
            </a:r>
          </a:p>
          <a:p>
            <a:pPr marL="0" indent="0" algn="just">
              <a:buNone/>
            </a:pPr>
            <a:r>
              <a:rPr lang="en-US" sz="2200" b="1" dirty="0"/>
              <a:t>Trade challenges</a:t>
            </a:r>
          </a:p>
          <a:p>
            <a:pPr algn="just"/>
            <a:r>
              <a:rPr lang="en-US" sz="2200" dirty="0"/>
              <a:t>global value chains, free trade agreements, international supply chains,</a:t>
            </a:r>
          </a:p>
          <a:p>
            <a:pPr algn="just"/>
            <a:r>
              <a:rPr lang="en-US" sz="2200" dirty="0"/>
              <a:t>enactment of the WTO Trade Facilitation Agreement,</a:t>
            </a:r>
          </a:p>
          <a:p>
            <a:pPr algn="just"/>
            <a:r>
              <a:rPr lang="en-US" sz="2200" dirty="0"/>
              <a:t>technological developments, digitalization (e-commerce),</a:t>
            </a:r>
          </a:p>
          <a:p>
            <a:pPr algn="just"/>
            <a:r>
              <a:rPr lang="en-US" sz="2200" dirty="0"/>
              <a:t>socio-economic developments...</a:t>
            </a:r>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6" name="Imagen 5">
            <a:extLst>
              <a:ext uri="{FF2B5EF4-FFF2-40B4-BE49-F238E27FC236}">
                <a16:creationId xmlns:a16="http://schemas.microsoft.com/office/drawing/2014/main" id="{12A6D17F-0333-BF43-484E-9738DA2CCEF4}"/>
              </a:ext>
            </a:extLst>
          </p:cNvPr>
          <p:cNvPicPr>
            <a:picLocks noChangeAspect="1"/>
          </p:cNvPicPr>
          <p:nvPr/>
        </p:nvPicPr>
        <p:blipFill>
          <a:blip r:embed="rId2"/>
          <a:stretch>
            <a:fillRect/>
          </a:stretch>
        </p:blipFill>
        <p:spPr>
          <a:xfrm>
            <a:off x="148624" y="28848"/>
            <a:ext cx="1364767" cy="580752"/>
          </a:xfrm>
          <a:prstGeom prst="rect">
            <a:avLst/>
          </a:prstGeom>
        </p:spPr>
      </p:pic>
      <p:pic>
        <p:nvPicPr>
          <p:cNvPr id="7" name="Imagen 6">
            <a:extLst>
              <a:ext uri="{FF2B5EF4-FFF2-40B4-BE49-F238E27FC236}">
                <a16:creationId xmlns:a16="http://schemas.microsoft.com/office/drawing/2014/main" id="{B7B49F52-F543-7713-E16D-19560EEF1098}"/>
              </a:ext>
            </a:extLst>
          </p:cNvPr>
          <p:cNvPicPr>
            <a:picLocks noChangeAspect="1"/>
          </p:cNvPicPr>
          <p:nvPr/>
        </p:nvPicPr>
        <p:blipFill>
          <a:blip r:embed="rId3"/>
          <a:stretch>
            <a:fillRect/>
          </a:stretch>
        </p:blipFill>
        <p:spPr>
          <a:xfrm>
            <a:off x="10765110" y="31325"/>
            <a:ext cx="1301120" cy="578275"/>
          </a:xfrm>
          <a:prstGeom prst="rect">
            <a:avLst/>
          </a:prstGeom>
        </p:spPr>
      </p:pic>
    </p:spTree>
    <p:extLst>
      <p:ext uri="{BB962C8B-B14F-4D97-AF65-F5344CB8AC3E}">
        <p14:creationId xmlns:p14="http://schemas.microsoft.com/office/powerpoint/2010/main" val="4135248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4DDFC33-998A-43AA-D8CA-F753F0BC0879}"/>
              </a:ext>
            </a:extLst>
          </p:cNvPr>
          <p:cNvSpPr>
            <a:spLocks noGrp="1"/>
          </p:cNvSpPr>
          <p:nvPr>
            <p:ph type="title"/>
          </p:nvPr>
        </p:nvSpPr>
        <p:spPr>
          <a:xfrm>
            <a:off x="1333501" y="609600"/>
            <a:ext cx="9239804" cy="1320800"/>
          </a:xfrm>
        </p:spPr>
        <p:txBody>
          <a:bodyPr>
            <a:normAutofit/>
          </a:bodyPr>
          <a:lstStyle/>
          <a:p>
            <a:r>
              <a:rPr lang="es-MX" dirty="0"/>
              <a:t>Revision Process – Review Approach and Aim</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Marcador de contenido 2">
            <a:extLst>
              <a:ext uri="{FF2B5EF4-FFF2-40B4-BE49-F238E27FC236}">
                <a16:creationId xmlns:a16="http://schemas.microsoft.com/office/drawing/2014/main" id="{01DEC83A-5F24-E2A7-588E-1EB211C9C173}"/>
              </a:ext>
            </a:extLst>
          </p:cNvPr>
          <p:cNvSpPr>
            <a:spLocks noGrp="1"/>
          </p:cNvSpPr>
          <p:nvPr>
            <p:ph idx="1"/>
          </p:nvPr>
        </p:nvSpPr>
        <p:spPr>
          <a:xfrm>
            <a:off x="1442634" y="1697241"/>
            <a:ext cx="10139765" cy="3880773"/>
          </a:xfrm>
        </p:spPr>
        <p:txBody>
          <a:bodyPr>
            <a:noAutofit/>
          </a:bodyPr>
          <a:lstStyle/>
          <a:p>
            <a:pPr marL="0" indent="0" algn="just">
              <a:buNone/>
            </a:pPr>
            <a:r>
              <a:rPr lang="en-US" sz="2200" b="1" dirty="0"/>
              <a:t>Objectives </a:t>
            </a:r>
            <a:r>
              <a:rPr lang="en-US" sz="2200" dirty="0"/>
              <a:t>of the review</a:t>
            </a:r>
          </a:p>
          <a:p>
            <a:pPr algn="just"/>
            <a:r>
              <a:rPr lang="en-US" sz="2200" dirty="0"/>
              <a:t>enhance RKC’s role in trade facilitation,</a:t>
            </a:r>
          </a:p>
          <a:p>
            <a:pPr algn="just">
              <a:spcAft>
                <a:spcPts val="1200"/>
              </a:spcAft>
            </a:pPr>
            <a:r>
              <a:rPr lang="en-US" sz="2200" dirty="0"/>
              <a:t>future proofing of the convention while considering the time-consuming procedure (negotiations/ratifications) for essential modifications.</a:t>
            </a:r>
          </a:p>
          <a:p>
            <a:pPr marL="0" indent="0" algn="just">
              <a:buNone/>
            </a:pPr>
            <a:r>
              <a:rPr lang="en-US" sz="2200" b="1" dirty="0"/>
              <a:t>Method </a:t>
            </a:r>
            <a:r>
              <a:rPr lang="en-US" sz="2200" dirty="0"/>
              <a:t>and</a:t>
            </a:r>
            <a:r>
              <a:rPr lang="en-US" sz="2200" b="1" dirty="0"/>
              <a:t> goals:</a:t>
            </a:r>
          </a:p>
          <a:p>
            <a:pPr algn="just"/>
            <a:r>
              <a:rPr lang="en-US" sz="2200" dirty="0"/>
              <a:t>comprehensive review covering all the content and provisions of RKC,</a:t>
            </a:r>
          </a:p>
          <a:p>
            <a:pPr algn="just"/>
            <a:r>
              <a:rPr lang="en-US" sz="2200" dirty="0"/>
              <a:t>ensure an overall analysis of gaps and identify need to accommodate updated or new concepts in WCO instruments and tools.</a:t>
            </a:r>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6" name="Imagen 5">
            <a:extLst>
              <a:ext uri="{FF2B5EF4-FFF2-40B4-BE49-F238E27FC236}">
                <a16:creationId xmlns:a16="http://schemas.microsoft.com/office/drawing/2014/main" id="{12A6D17F-0333-BF43-484E-9738DA2CCEF4}"/>
              </a:ext>
            </a:extLst>
          </p:cNvPr>
          <p:cNvPicPr>
            <a:picLocks noChangeAspect="1"/>
          </p:cNvPicPr>
          <p:nvPr/>
        </p:nvPicPr>
        <p:blipFill>
          <a:blip r:embed="rId2"/>
          <a:stretch>
            <a:fillRect/>
          </a:stretch>
        </p:blipFill>
        <p:spPr>
          <a:xfrm>
            <a:off x="148624" y="28848"/>
            <a:ext cx="1364767" cy="580752"/>
          </a:xfrm>
          <a:prstGeom prst="rect">
            <a:avLst/>
          </a:prstGeom>
        </p:spPr>
      </p:pic>
      <p:pic>
        <p:nvPicPr>
          <p:cNvPr id="7" name="Imagen 6">
            <a:extLst>
              <a:ext uri="{FF2B5EF4-FFF2-40B4-BE49-F238E27FC236}">
                <a16:creationId xmlns:a16="http://schemas.microsoft.com/office/drawing/2014/main" id="{B7B49F52-F543-7713-E16D-19560EEF1098}"/>
              </a:ext>
            </a:extLst>
          </p:cNvPr>
          <p:cNvPicPr>
            <a:picLocks noChangeAspect="1"/>
          </p:cNvPicPr>
          <p:nvPr/>
        </p:nvPicPr>
        <p:blipFill>
          <a:blip r:embed="rId3"/>
          <a:stretch>
            <a:fillRect/>
          </a:stretch>
        </p:blipFill>
        <p:spPr>
          <a:xfrm>
            <a:off x="10765110" y="31325"/>
            <a:ext cx="1301120" cy="578275"/>
          </a:xfrm>
          <a:prstGeom prst="rect">
            <a:avLst/>
          </a:prstGeom>
        </p:spPr>
      </p:pic>
      <p:pic>
        <p:nvPicPr>
          <p:cNvPr id="9" name="Grafik 8">
            <a:extLst>
              <a:ext uri="{FF2B5EF4-FFF2-40B4-BE49-F238E27FC236}">
                <a16:creationId xmlns:a16="http://schemas.microsoft.com/office/drawing/2014/main" id="{F880AA5F-4B62-6B81-A96E-18DFA0CBCFC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26599" y="5507397"/>
            <a:ext cx="1338801" cy="918035"/>
          </a:xfrm>
          <a:prstGeom prst="rect">
            <a:avLst/>
          </a:prstGeom>
        </p:spPr>
      </p:pic>
    </p:spTree>
    <p:extLst>
      <p:ext uri="{BB962C8B-B14F-4D97-AF65-F5344CB8AC3E}">
        <p14:creationId xmlns:p14="http://schemas.microsoft.com/office/powerpoint/2010/main" val="23065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4DDFC33-998A-43AA-D8CA-F753F0BC0879}"/>
              </a:ext>
            </a:extLst>
          </p:cNvPr>
          <p:cNvSpPr>
            <a:spLocks noGrp="1"/>
          </p:cNvSpPr>
          <p:nvPr>
            <p:ph type="title"/>
          </p:nvPr>
        </p:nvSpPr>
        <p:spPr>
          <a:xfrm>
            <a:off x="1333501" y="609600"/>
            <a:ext cx="9431609" cy="1320800"/>
          </a:xfrm>
        </p:spPr>
        <p:txBody>
          <a:bodyPr>
            <a:normAutofit/>
          </a:bodyPr>
          <a:lstStyle/>
          <a:p>
            <a:r>
              <a:rPr lang="es-MX" dirty="0"/>
              <a:t>Revision Process – Review Approach and Aim</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Marcador de contenido 2">
            <a:extLst>
              <a:ext uri="{FF2B5EF4-FFF2-40B4-BE49-F238E27FC236}">
                <a16:creationId xmlns:a16="http://schemas.microsoft.com/office/drawing/2014/main" id="{01DEC83A-5F24-E2A7-588E-1EB211C9C173}"/>
              </a:ext>
            </a:extLst>
          </p:cNvPr>
          <p:cNvSpPr>
            <a:spLocks noGrp="1"/>
          </p:cNvSpPr>
          <p:nvPr>
            <p:ph idx="1"/>
          </p:nvPr>
        </p:nvSpPr>
        <p:spPr>
          <a:xfrm>
            <a:off x="1333500" y="1488613"/>
            <a:ext cx="10205357" cy="4444101"/>
          </a:xfrm>
        </p:spPr>
        <p:txBody>
          <a:bodyPr>
            <a:noAutofit/>
          </a:bodyPr>
          <a:lstStyle/>
          <a:p>
            <a:r>
              <a:rPr lang="en-US" sz="2200" dirty="0"/>
              <a:t>June 2018: RKC/MC set up the </a:t>
            </a:r>
            <a:r>
              <a:rPr lang="de-DE" sz="2400" b="0" i="0" u="none" strike="noStrike">
                <a:solidFill>
                  <a:srgbClr val="454B50"/>
                </a:solidFill>
                <a:effectLst/>
                <a:latin typeface="Arial" panose="020B0604020202020204" pitchFamily="34" charset="0"/>
              </a:rPr>
              <a:t>Working Group on the comprehensive review of the Revised Kyoto Convention (</a:t>
            </a:r>
            <a:r>
              <a:rPr lang="en-US" sz="2200" dirty="0"/>
              <a:t>WGRKC),</a:t>
            </a:r>
          </a:p>
          <a:p>
            <a:r>
              <a:rPr lang="en-US" sz="2200" dirty="0"/>
              <a:t>Sept. 2018 until October 2021: 8 meetings of the WGRKC,</a:t>
            </a:r>
          </a:p>
          <a:p>
            <a:r>
              <a:rPr lang="en-US" sz="2200" dirty="0"/>
              <a:t>3 Sub-Groups:</a:t>
            </a:r>
          </a:p>
          <a:p>
            <a:pPr lvl="1"/>
            <a:r>
              <a:rPr lang="en-US" sz="2200" dirty="0"/>
              <a:t>Sub-Group I – The RKC Body and relevant horizontal issues,</a:t>
            </a:r>
          </a:p>
          <a:p>
            <a:pPr lvl="1"/>
            <a:r>
              <a:rPr lang="en-US" sz="2200" dirty="0"/>
              <a:t>Sub-Group II – The RKC General Annex (GA) and its Guidelines,</a:t>
            </a:r>
          </a:p>
          <a:p>
            <a:pPr lvl="1"/>
            <a:r>
              <a:rPr lang="en-US" sz="2200" dirty="0"/>
              <a:t>Sub-Group III – The RKC Specific Annexes (SAs) and their Guidelines,</a:t>
            </a:r>
          </a:p>
          <a:p>
            <a:r>
              <a:rPr lang="en-US" sz="2200" dirty="0"/>
              <a:t>From 5</a:t>
            </a:r>
            <a:r>
              <a:rPr lang="en-US" sz="2200" baseline="30000" dirty="0"/>
              <a:t>th</a:t>
            </a:r>
            <a:r>
              <a:rPr lang="en-US" sz="2200" dirty="0"/>
              <a:t> meeting: involvement of external stakeholders and academia,</a:t>
            </a:r>
          </a:p>
          <a:p>
            <a:r>
              <a:rPr lang="en-US" sz="2200" dirty="0"/>
              <a:t>Work during the intersession regarding the received proposals and concepts (WCO Secretariat).</a:t>
            </a:r>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6" name="Imagen 5">
            <a:extLst>
              <a:ext uri="{FF2B5EF4-FFF2-40B4-BE49-F238E27FC236}">
                <a16:creationId xmlns:a16="http://schemas.microsoft.com/office/drawing/2014/main" id="{12A6D17F-0333-BF43-484E-9738DA2CCEF4}"/>
              </a:ext>
            </a:extLst>
          </p:cNvPr>
          <p:cNvPicPr>
            <a:picLocks noChangeAspect="1"/>
          </p:cNvPicPr>
          <p:nvPr/>
        </p:nvPicPr>
        <p:blipFill>
          <a:blip r:embed="rId2"/>
          <a:stretch>
            <a:fillRect/>
          </a:stretch>
        </p:blipFill>
        <p:spPr>
          <a:xfrm>
            <a:off x="148624" y="28848"/>
            <a:ext cx="1364767" cy="580752"/>
          </a:xfrm>
          <a:prstGeom prst="rect">
            <a:avLst/>
          </a:prstGeom>
        </p:spPr>
      </p:pic>
      <p:pic>
        <p:nvPicPr>
          <p:cNvPr id="7" name="Imagen 6">
            <a:extLst>
              <a:ext uri="{FF2B5EF4-FFF2-40B4-BE49-F238E27FC236}">
                <a16:creationId xmlns:a16="http://schemas.microsoft.com/office/drawing/2014/main" id="{B7B49F52-F543-7713-E16D-19560EEF1098}"/>
              </a:ext>
            </a:extLst>
          </p:cNvPr>
          <p:cNvPicPr>
            <a:picLocks noChangeAspect="1"/>
          </p:cNvPicPr>
          <p:nvPr/>
        </p:nvPicPr>
        <p:blipFill>
          <a:blip r:embed="rId3"/>
          <a:stretch>
            <a:fillRect/>
          </a:stretch>
        </p:blipFill>
        <p:spPr>
          <a:xfrm>
            <a:off x="10765110" y="31325"/>
            <a:ext cx="1301120" cy="578275"/>
          </a:xfrm>
          <a:prstGeom prst="rect">
            <a:avLst/>
          </a:prstGeom>
        </p:spPr>
      </p:pic>
    </p:spTree>
    <p:extLst>
      <p:ext uri="{BB962C8B-B14F-4D97-AF65-F5344CB8AC3E}">
        <p14:creationId xmlns:p14="http://schemas.microsoft.com/office/powerpoint/2010/main" val="2692056115"/>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{742448B9-E859-AB4C-87B7-DA491B08F0E9}tf10001060</Template>
  <TotalTime>0</TotalTime>
  <Words>1687</Words>
  <Application>Microsoft Macintosh PowerPoint</Application>
  <PresentationFormat>Breitbild</PresentationFormat>
  <Paragraphs>171</Paragraphs>
  <Slides>24</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24</vt:i4>
      </vt:variant>
    </vt:vector>
  </HeadingPairs>
  <TitlesOfParts>
    <vt:vector size="30" baseType="lpstr">
      <vt:lpstr>Arial</vt:lpstr>
      <vt:lpstr>ArialMT</vt:lpstr>
      <vt:lpstr>Google Sans</vt:lpstr>
      <vt:lpstr>Trebuchet MS</vt:lpstr>
      <vt:lpstr>Wingdings 3</vt:lpstr>
      <vt:lpstr>Faceta</vt:lpstr>
      <vt:lpstr>PowerPoint-Präsentation</vt:lpstr>
      <vt:lpstr>Agenda</vt:lpstr>
      <vt:lpstr>Overview – Kyoto Convention and Revised Kyoto Convention</vt:lpstr>
      <vt:lpstr>Overview –Revised Kyoto Convention: Structure</vt:lpstr>
      <vt:lpstr>Overview –Revised Kyoto Convention: Structure</vt:lpstr>
      <vt:lpstr>Overview –Revised Kyoto Convention: Structure</vt:lpstr>
      <vt:lpstr>Revision Process –Review Approach and Aim</vt:lpstr>
      <vt:lpstr>Revision Process – Review Approach and Aim</vt:lpstr>
      <vt:lpstr>Revision Process – Review Approach and Aim</vt:lpstr>
      <vt:lpstr>Revision Process – Review Approach and Aim</vt:lpstr>
      <vt:lpstr>Revision Process – Concepts and Proposals</vt:lpstr>
      <vt:lpstr>Revision Process – Concepts and Proposals</vt:lpstr>
      <vt:lpstr>Revision Process – Concepts and Proposals</vt:lpstr>
      <vt:lpstr>Revision Process – Concepts and Proposals</vt:lpstr>
      <vt:lpstr>Revision Process – Way forward – Four Step Framework of the RKC Management Committee </vt:lpstr>
      <vt:lpstr>General/Cross-cutting Issues</vt:lpstr>
      <vt:lpstr>Issues related to Body/GA – Customs Declarations</vt:lpstr>
      <vt:lpstr>Issues related to Body/GA – Risk Management</vt:lpstr>
      <vt:lpstr>Issues related to Body/GA – AEO Programmes</vt:lpstr>
      <vt:lpstr>Issues related to Body/GA – Customs Procedures</vt:lpstr>
      <vt:lpstr>Issues related to Body/GA – Rules of Origin</vt:lpstr>
      <vt:lpstr>Issues related to Body/GA – Time is Money</vt:lpstr>
      <vt:lpstr>Way Ahead</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ANDRES ROHDE PONCE</dc:creator>
  <cp:lastModifiedBy>Achim Rogmann</cp:lastModifiedBy>
  <cp:revision>58</cp:revision>
  <dcterms:created xsi:type="dcterms:W3CDTF">2023-07-14T01:49:05Z</dcterms:created>
  <dcterms:modified xsi:type="dcterms:W3CDTF">2023-09-28T21:35:25Z</dcterms:modified>
</cp:coreProperties>
</file>