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57" r:id="rId2"/>
    <p:sldId id="258" r:id="rId3"/>
    <p:sldId id="929" r:id="rId4"/>
    <p:sldId id="932" r:id="rId5"/>
    <p:sldId id="374" r:id="rId6"/>
    <p:sldId id="924" r:id="rId7"/>
    <p:sldId id="844" r:id="rId8"/>
    <p:sldId id="913" r:id="rId9"/>
    <p:sldId id="927" r:id="rId10"/>
    <p:sldId id="910" r:id="rId11"/>
    <p:sldId id="840" r:id="rId12"/>
    <p:sldId id="772" r:id="rId13"/>
    <p:sldId id="898" r:id="rId14"/>
    <p:sldId id="895" r:id="rId15"/>
    <p:sldId id="893" r:id="rId16"/>
    <p:sldId id="783" r:id="rId17"/>
    <p:sldId id="903" r:id="rId18"/>
    <p:sldId id="930" r:id="rId19"/>
    <p:sldId id="904" r:id="rId20"/>
    <p:sldId id="925" r:id="rId21"/>
    <p:sldId id="905" r:id="rId22"/>
    <p:sldId id="923" r:id="rId23"/>
    <p:sldId id="914" r:id="rId24"/>
    <p:sldId id="93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45840904502322E-2"/>
          <c:y val="4.8004669083121967E-2"/>
          <c:w val="0.96180202234336087"/>
          <c:h val="0.74870744508122633"/>
        </c:manualLayout>
      </c:layout>
      <c:lineChart>
        <c:grouping val="standard"/>
        <c:varyColors val="0"/>
        <c:ser>
          <c:idx val="0"/>
          <c:order val="0"/>
          <c:tx>
            <c:strRef>
              <c:f>'[Copy of Gráfica 1 Participación en las exportaciones mundiales.xlsx]Hoja1'!$B$5</c:f>
              <c:strCache>
                <c:ptCount val="1"/>
                <c:pt idx="0">
                  <c:v>México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'[Copy of Gráfica 1 Participación en las exportaciones mundiales.xlsx]Hoja1'!$C$3:$J$4</c:f>
              <c:strCache>
                <c:ptCount val="8"/>
                <c:pt idx="0">
                  <c:v>1948</c:v>
                </c:pt>
                <c:pt idx="1">
                  <c:v>1953</c:v>
                </c:pt>
                <c:pt idx="2">
                  <c:v>1963</c:v>
                </c:pt>
                <c:pt idx="3">
                  <c:v>1973</c:v>
                </c:pt>
                <c:pt idx="4">
                  <c:v>1983</c:v>
                </c:pt>
                <c:pt idx="5">
                  <c:v>1993</c:v>
                </c:pt>
                <c:pt idx="6">
                  <c:v>2003</c:v>
                </c:pt>
                <c:pt idx="7">
                  <c:v>2019</c:v>
                </c:pt>
              </c:strCache>
            </c:strRef>
          </c:cat>
          <c:val>
            <c:numRef>
              <c:f>'[Copy of Gráfica 1 Participación en las exportaciones mundiales.xlsx]Hoja1'!$C$5:$J$5</c:f>
              <c:numCache>
                <c:formatCode>General</c:formatCode>
                <c:ptCount val="8"/>
                <c:pt idx="0">
                  <c:v>0.9</c:v>
                </c:pt>
                <c:pt idx="1">
                  <c:v>0.7</c:v>
                </c:pt>
                <c:pt idx="2">
                  <c:v>0.6</c:v>
                </c:pt>
                <c:pt idx="3">
                  <c:v>0.4</c:v>
                </c:pt>
                <c:pt idx="4">
                  <c:v>1.4</c:v>
                </c:pt>
                <c:pt idx="5">
                  <c:v>1.4</c:v>
                </c:pt>
                <c:pt idx="6">
                  <c:v>2.2000000000000002</c:v>
                </c:pt>
                <c:pt idx="7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36-418E-8518-8F76132CD297}"/>
            </c:ext>
          </c:extLst>
        </c:ser>
        <c:ser>
          <c:idx val="1"/>
          <c:order val="1"/>
          <c:tx>
            <c:strRef>
              <c:f>'[Copy of Gráfica 1 Participación en las exportaciones mundiales.xlsx]Hoja1'!$B$6</c:f>
              <c:strCache>
                <c:ptCount val="1"/>
                <c:pt idx="0">
                  <c:v>América del Sur y Central y el Caribe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'[Copy of Gráfica 1 Participación en las exportaciones mundiales.xlsx]Hoja1'!$C$3:$J$4</c:f>
              <c:strCache>
                <c:ptCount val="8"/>
                <c:pt idx="0">
                  <c:v>1948</c:v>
                </c:pt>
                <c:pt idx="1">
                  <c:v>1953</c:v>
                </c:pt>
                <c:pt idx="2">
                  <c:v>1963</c:v>
                </c:pt>
                <c:pt idx="3">
                  <c:v>1973</c:v>
                </c:pt>
                <c:pt idx="4">
                  <c:v>1983</c:v>
                </c:pt>
                <c:pt idx="5">
                  <c:v>1993</c:v>
                </c:pt>
                <c:pt idx="6">
                  <c:v>2003</c:v>
                </c:pt>
                <c:pt idx="7">
                  <c:v>2019</c:v>
                </c:pt>
              </c:strCache>
            </c:strRef>
          </c:cat>
          <c:val>
            <c:numRef>
              <c:f>'[Copy of Gráfica 1 Participación en las exportaciones mundiales.xlsx]Hoja1'!$C$6:$J$6</c:f>
              <c:numCache>
                <c:formatCode>General</c:formatCode>
                <c:ptCount val="8"/>
                <c:pt idx="0">
                  <c:v>11.3</c:v>
                </c:pt>
                <c:pt idx="1">
                  <c:v>9.6999999999999993</c:v>
                </c:pt>
                <c:pt idx="2">
                  <c:v>6.4</c:v>
                </c:pt>
                <c:pt idx="3">
                  <c:v>4.3</c:v>
                </c:pt>
                <c:pt idx="4">
                  <c:v>4.5</c:v>
                </c:pt>
                <c:pt idx="5">
                  <c:v>3</c:v>
                </c:pt>
                <c:pt idx="6">
                  <c:v>3.1</c:v>
                </c:pt>
                <c:pt idx="7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36-418E-8518-8F76132CD297}"/>
            </c:ext>
          </c:extLst>
        </c:ser>
        <c:ser>
          <c:idx val="2"/>
          <c:order val="2"/>
          <c:tx>
            <c:strRef>
              <c:f>'[Copy of Gráfica 1 Participación en las exportaciones mundiales.xlsx]Hoja1'!$B$7</c:f>
              <c:strCache>
                <c:ptCount val="1"/>
                <c:pt idx="0">
                  <c:v>Estados Unidos de América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'[Copy of Gráfica 1 Participación en las exportaciones mundiales.xlsx]Hoja1'!$C$3:$J$4</c:f>
              <c:strCache>
                <c:ptCount val="8"/>
                <c:pt idx="0">
                  <c:v>1948</c:v>
                </c:pt>
                <c:pt idx="1">
                  <c:v>1953</c:v>
                </c:pt>
                <c:pt idx="2">
                  <c:v>1963</c:v>
                </c:pt>
                <c:pt idx="3">
                  <c:v>1973</c:v>
                </c:pt>
                <c:pt idx="4">
                  <c:v>1983</c:v>
                </c:pt>
                <c:pt idx="5">
                  <c:v>1993</c:v>
                </c:pt>
                <c:pt idx="6">
                  <c:v>2003</c:v>
                </c:pt>
                <c:pt idx="7">
                  <c:v>2019</c:v>
                </c:pt>
              </c:strCache>
            </c:strRef>
          </c:cat>
          <c:val>
            <c:numRef>
              <c:f>'[Copy of Gráfica 1 Participación en las exportaciones mundiales.xlsx]Hoja1'!$C$7:$J$7</c:f>
              <c:numCache>
                <c:formatCode>General</c:formatCode>
                <c:ptCount val="8"/>
                <c:pt idx="0">
                  <c:v>21.6</c:v>
                </c:pt>
                <c:pt idx="1">
                  <c:v>14.6</c:v>
                </c:pt>
                <c:pt idx="2">
                  <c:v>14.3</c:v>
                </c:pt>
                <c:pt idx="3">
                  <c:v>12.2</c:v>
                </c:pt>
                <c:pt idx="4">
                  <c:v>11.2</c:v>
                </c:pt>
                <c:pt idx="5">
                  <c:v>12.6</c:v>
                </c:pt>
                <c:pt idx="6">
                  <c:v>9.8000000000000007</c:v>
                </c:pt>
                <c:pt idx="7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36-418E-8518-8F76132CD297}"/>
            </c:ext>
          </c:extLst>
        </c:ser>
        <c:ser>
          <c:idx val="3"/>
          <c:order val="3"/>
          <c:tx>
            <c:strRef>
              <c:f>'[Copy of Gráfica 1 Participación en las exportaciones mundiales.xlsx]Hoja1'!$B$8</c:f>
              <c:strCache>
                <c:ptCount val="1"/>
                <c:pt idx="0">
                  <c:v>Europa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'[Copy of Gráfica 1 Participación en las exportaciones mundiales.xlsx]Hoja1'!$C$3:$J$4</c:f>
              <c:strCache>
                <c:ptCount val="8"/>
                <c:pt idx="0">
                  <c:v>1948</c:v>
                </c:pt>
                <c:pt idx="1">
                  <c:v>1953</c:v>
                </c:pt>
                <c:pt idx="2">
                  <c:v>1963</c:v>
                </c:pt>
                <c:pt idx="3">
                  <c:v>1973</c:v>
                </c:pt>
                <c:pt idx="4">
                  <c:v>1983</c:v>
                </c:pt>
                <c:pt idx="5">
                  <c:v>1993</c:v>
                </c:pt>
                <c:pt idx="6">
                  <c:v>2003</c:v>
                </c:pt>
                <c:pt idx="7">
                  <c:v>2019</c:v>
                </c:pt>
              </c:strCache>
            </c:strRef>
          </c:cat>
          <c:val>
            <c:numRef>
              <c:f>'[Copy of Gráfica 1 Participación en las exportaciones mundiales.xlsx]Hoja1'!$C$8:$J$8</c:f>
              <c:numCache>
                <c:formatCode>General</c:formatCode>
                <c:ptCount val="8"/>
                <c:pt idx="0">
                  <c:v>35.1</c:v>
                </c:pt>
                <c:pt idx="1">
                  <c:v>39.4</c:v>
                </c:pt>
                <c:pt idx="2">
                  <c:v>47.8</c:v>
                </c:pt>
                <c:pt idx="3">
                  <c:v>50.9</c:v>
                </c:pt>
                <c:pt idx="4">
                  <c:v>43.5</c:v>
                </c:pt>
                <c:pt idx="5">
                  <c:v>45.3</c:v>
                </c:pt>
                <c:pt idx="6">
                  <c:v>45.9</c:v>
                </c:pt>
                <c:pt idx="7">
                  <c:v>37.700000000000003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6-418E-8518-8F76132CD297}"/>
            </c:ext>
          </c:extLst>
        </c:ser>
        <c:ser>
          <c:idx val="4"/>
          <c:order val="4"/>
          <c:tx>
            <c:strRef>
              <c:f>'[Copy of Gráfica 1 Participación en las exportaciones mundiales.xlsx]Hoja1'!$B$9</c:f>
              <c:strCache>
                <c:ptCount val="1"/>
                <c:pt idx="0">
                  <c:v>Asia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'[Copy of Gráfica 1 Participación en las exportaciones mundiales.xlsx]Hoja1'!$C$3:$J$4</c:f>
              <c:strCache>
                <c:ptCount val="8"/>
                <c:pt idx="0">
                  <c:v>1948</c:v>
                </c:pt>
                <c:pt idx="1">
                  <c:v>1953</c:v>
                </c:pt>
                <c:pt idx="2">
                  <c:v>1963</c:v>
                </c:pt>
                <c:pt idx="3">
                  <c:v>1973</c:v>
                </c:pt>
                <c:pt idx="4">
                  <c:v>1983</c:v>
                </c:pt>
                <c:pt idx="5">
                  <c:v>1993</c:v>
                </c:pt>
                <c:pt idx="6">
                  <c:v>2003</c:v>
                </c:pt>
                <c:pt idx="7">
                  <c:v>2019</c:v>
                </c:pt>
              </c:strCache>
            </c:strRef>
          </c:cat>
          <c:val>
            <c:numRef>
              <c:f>'[Copy of Gráfica 1 Participación en las exportaciones mundiales.xlsx]Hoja1'!$C$9:$J$9</c:f>
              <c:numCache>
                <c:formatCode>General</c:formatCode>
                <c:ptCount val="8"/>
                <c:pt idx="0">
                  <c:v>14</c:v>
                </c:pt>
                <c:pt idx="1">
                  <c:v>13.4</c:v>
                </c:pt>
                <c:pt idx="2">
                  <c:v>12.5</c:v>
                </c:pt>
                <c:pt idx="3">
                  <c:v>14.9</c:v>
                </c:pt>
                <c:pt idx="4">
                  <c:v>19.100000000000001</c:v>
                </c:pt>
                <c:pt idx="5">
                  <c:v>26</c:v>
                </c:pt>
                <c:pt idx="6">
                  <c:v>26.1</c:v>
                </c:pt>
                <c:pt idx="7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E36-418E-8518-8F76132CD297}"/>
            </c:ext>
          </c:extLst>
        </c:ser>
        <c:ser>
          <c:idx val="5"/>
          <c:order val="5"/>
          <c:tx>
            <c:strRef>
              <c:f>'[Copy of Gráfica 1 Participación en las exportaciones mundiales.xlsx]Hoja1'!$B$10</c:f>
              <c:strCache>
                <c:ptCount val="1"/>
                <c:pt idx="0">
                  <c:v>África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'[Copy of Gráfica 1 Participación en las exportaciones mundiales.xlsx]Hoja1'!$C$3:$J$4</c:f>
              <c:strCache>
                <c:ptCount val="8"/>
                <c:pt idx="0">
                  <c:v>1948</c:v>
                </c:pt>
                <c:pt idx="1">
                  <c:v>1953</c:v>
                </c:pt>
                <c:pt idx="2">
                  <c:v>1963</c:v>
                </c:pt>
                <c:pt idx="3">
                  <c:v>1973</c:v>
                </c:pt>
                <c:pt idx="4">
                  <c:v>1983</c:v>
                </c:pt>
                <c:pt idx="5">
                  <c:v>1993</c:v>
                </c:pt>
                <c:pt idx="6">
                  <c:v>2003</c:v>
                </c:pt>
                <c:pt idx="7">
                  <c:v>2019</c:v>
                </c:pt>
              </c:strCache>
            </c:strRef>
          </c:cat>
          <c:val>
            <c:numRef>
              <c:f>'[Copy of Gráfica 1 Participación en las exportaciones mundiales.xlsx]Hoja1'!$C$10:$J$10</c:f>
              <c:numCache>
                <c:formatCode>General</c:formatCode>
                <c:ptCount val="8"/>
                <c:pt idx="0">
                  <c:v>7.3</c:v>
                </c:pt>
                <c:pt idx="1">
                  <c:v>6.5</c:v>
                </c:pt>
                <c:pt idx="2">
                  <c:v>5.7</c:v>
                </c:pt>
                <c:pt idx="3">
                  <c:v>4.8</c:v>
                </c:pt>
                <c:pt idx="4">
                  <c:v>4.5</c:v>
                </c:pt>
                <c:pt idx="5">
                  <c:v>2.5</c:v>
                </c:pt>
                <c:pt idx="6">
                  <c:v>2.4</c:v>
                </c:pt>
                <c:pt idx="7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36-418E-8518-8F76132CD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5695199"/>
        <c:axId val="485675647"/>
      </c:lineChart>
      <c:catAx>
        <c:axId val="485695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675647"/>
        <c:crosses val="autoZero"/>
        <c:auto val="1"/>
        <c:lblAlgn val="ctr"/>
        <c:lblOffset val="100"/>
        <c:noMultiLvlLbl val="0"/>
      </c:catAx>
      <c:valAx>
        <c:axId val="4856756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69519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8.0488073182028719E-2"/>
          <c:y val="0.86015723049648507"/>
          <c:w val="0.86108267716535436"/>
          <c:h val="0.13984282776452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25693255734338"/>
          <c:y val="0.13159647288639895"/>
          <c:w val="0.72541823576400777"/>
          <c:h val="0.805219086755881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Regional!$B$1:$B$4</c:f>
              <c:strCache>
                <c:ptCount val="4"/>
                <c:pt idx="0">
                  <c:v>Source: WTO, Regional Trade Agreements Information System (RTA-IS), Extracted on 07/09/2023 02:32</c:v>
                </c:pt>
                <c:pt idx="1">
                  <c:v>RTAs in force, participation by region</c:v>
                </c:pt>
                <c:pt idx="3">
                  <c:v>Notifications of RTAs in force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Regional!$A$5:$A$16</c:f>
              <c:strCache>
                <c:ptCount val="12"/>
                <c:pt idx="1">
                  <c:v>Caribbean</c:v>
                </c:pt>
                <c:pt idx="2">
                  <c:v>West Asia</c:v>
                </c:pt>
                <c:pt idx="3">
                  <c:v>Oceania</c:v>
                </c:pt>
                <c:pt idx="4">
                  <c:v>Middle East</c:v>
                </c:pt>
                <c:pt idx="5">
                  <c:v>Commonwealth of Independent States (CIS)</c:v>
                </c:pt>
                <c:pt idx="6">
                  <c:v>Central America</c:v>
                </c:pt>
                <c:pt idx="7">
                  <c:v>Africa</c:v>
                </c:pt>
                <c:pt idx="8">
                  <c:v>North America</c:v>
                </c:pt>
                <c:pt idx="9">
                  <c:v>South America</c:v>
                </c:pt>
                <c:pt idx="10">
                  <c:v>East Asia</c:v>
                </c:pt>
                <c:pt idx="11">
                  <c:v>Europe</c:v>
                </c:pt>
              </c:strCache>
            </c:strRef>
          </c:cat>
          <c:val>
            <c:numRef>
              <c:f>Regional!$B$5:$B$16</c:f>
              <c:numCache>
                <c:formatCode>General</c:formatCode>
                <c:ptCount val="12"/>
                <c:pt idx="1">
                  <c:v>11</c:v>
                </c:pt>
                <c:pt idx="2">
                  <c:v>25</c:v>
                </c:pt>
                <c:pt idx="3">
                  <c:v>32</c:v>
                </c:pt>
                <c:pt idx="4">
                  <c:v>38</c:v>
                </c:pt>
                <c:pt idx="5">
                  <c:v>41</c:v>
                </c:pt>
                <c:pt idx="6">
                  <c:v>42</c:v>
                </c:pt>
                <c:pt idx="7">
                  <c:v>47</c:v>
                </c:pt>
                <c:pt idx="8">
                  <c:v>50</c:v>
                </c:pt>
                <c:pt idx="9">
                  <c:v>71</c:v>
                </c:pt>
                <c:pt idx="10">
                  <c:v>103</c:v>
                </c:pt>
                <c:pt idx="11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5A-4E83-B168-9C503743F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95239456"/>
        <c:axId val="161509024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Regional!$C$1:$C$4</c15:sqref>
                        </c15:formulaRef>
                      </c:ext>
                    </c:extLst>
                    <c:strCache>
                      <c:ptCount val="4"/>
                      <c:pt idx="0">
                        <c:v>Source: WTO, Regional Trade Agreements Information System (RTA-IS), Extracted on 07/09/2023 02:32</c:v>
                      </c:pt>
                      <c:pt idx="1">
                        <c:v>RTAs in force, participation by region</c:v>
                      </c:pt>
                      <c:pt idx="3">
                        <c:v>Notifications of RTAs in force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Regional!$A$5:$A$16</c15:sqref>
                        </c15:formulaRef>
                      </c:ext>
                    </c:extLst>
                    <c:strCache>
                      <c:ptCount val="12"/>
                      <c:pt idx="1">
                        <c:v>Caribbean</c:v>
                      </c:pt>
                      <c:pt idx="2">
                        <c:v>West Asia</c:v>
                      </c:pt>
                      <c:pt idx="3">
                        <c:v>Oceania</c:v>
                      </c:pt>
                      <c:pt idx="4">
                        <c:v>Middle East</c:v>
                      </c:pt>
                      <c:pt idx="5">
                        <c:v>Commonwealth of Independent States (CIS)</c:v>
                      </c:pt>
                      <c:pt idx="6">
                        <c:v>Central America</c:v>
                      </c:pt>
                      <c:pt idx="7">
                        <c:v>Africa</c:v>
                      </c:pt>
                      <c:pt idx="8">
                        <c:v>North America</c:v>
                      </c:pt>
                      <c:pt idx="9">
                        <c:v>South America</c:v>
                      </c:pt>
                      <c:pt idx="10">
                        <c:v>East Asia</c:v>
                      </c:pt>
                      <c:pt idx="11">
                        <c:v>Europe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Regional!$C$5:$C$16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D5A-4E83-B168-9C503743F9A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Regional!$D$1:$D$4</c15:sqref>
                        </c15:formulaRef>
                      </c:ext>
                    </c:extLst>
                    <c:strCache>
                      <c:ptCount val="4"/>
                      <c:pt idx="0">
                        <c:v>Source: WTO, Regional Trade Agreements Information System (RTA-IS), Extracted on 07/09/2023 02:32</c:v>
                      </c:pt>
                      <c:pt idx="1">
                        <c:v>RTAs in force, participation by region</c:v>
                      </c:pt>
                      <c:pt idx="3">
                        <c:v>Notifications of RTAs in force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Regional!$A$5:$A$16</c15:sqref>
                        </c15:formulaRef>
                      </c:ext>
                    </c:extLst>
                    <c:strCache>
                      <c:ptCount val="12"/>
                      <c:pt idx="1">
                        <c:v>Caribbean</c:v>
                      </c:pt>
                      <c:pt idx="2">
                        <c:v>West Asia</c:v>
                      </c:pt>
                      <c:pt idx="3">
                        <c:v>Oceania</c:v>
                      </c:pt>
                      <c:pt idx="4">
                        <c:v>Middle East</c:v>
                      </c:pt>
                      <c:pt idx="5">
                        <c:v>Commonwealth of Independent States (CIS)</c:v>
                      </c:pt>
                      <c:pt idx="6">
                        <c:v>Central America</c:v>
                      </c:pt>
                      <c:pt idx="7">
                        <c:v>Africa</c:v>
                      </c:pt>
                      <c:pt idx="8">
                        <c:v>North America</c:v>
                      </c:pt>
                      <c:pt idx="9">
                        <c:v>South America</c:v>
                      </c:pt>
                      <c:pt idx="10">
                        <c:v>East Asia</c:v>
                      </c:pt>
                      <c:pt idx="11">
                        <c:v>Europe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Regional!$D$5:$D$16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D5A-4E83-B168-9C503743F9A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Regional!$E$1:$E$4</c15:sqref>
                        </c15:formulaRef>
                      </c:ext>
                    </c:extLst>
                    <c:strCache>
                      <c:ptCount val="4"/>
                      <c:pt idx="0">
                        <c:v>Source: WTO, Regional Trade Agreements Information System (RTA-IS), Extracted on 07/09/2023 02:32</c:v>
                      </c:pt>
                      <c:pt idx="1">
                        <c:v>RTAs in force, participation by region</c:v>
                      </c:pt>
                      <c:pt idx="3">
                        <c:v>Notifications of RTAs in force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Regional!$A$5:$A$16</c15:sqref>
                        </c15:formulaRef>
                      </c:ext>
                    </c:extLst>
                    <c:strCache>
                      <c:ptCount val="12"/>
                      <c:pt idx="1">
                        <c:v>Caribbean</c:v>
                      </c:pt>
                      <c:pt idx="2">
                        <c:v>West Asia</c:v>
                      </c:pt>
                      <c:pt idx="3">
                        <c:v>Oceania</c:v>
                      </c:pt>
                      <c:pt idx="4">
                        <c:v>Middle East</c:v>
                      </c:pt>
                      <c:pt idx="5">
                        <c:v>Commonwealth of Independent States (CIS)</c:v>
                      </c:pt>
                      <c:pt idx="6">
                        <c:v>Central America</c:v>
                      </c:pt>
                      <c:pt idx="7">
                        <c:v>Africa</c:v>
                      </c:pt>
                      <c:pt idx="8">
                        <c:v>North America</c:v>
                      </c:pt>
                      <c:pt idx="9">
                        <c:v>South America</c:v>
                      </c:pt>
                      <c:pt idx="10">
                        <c:v>East Asia</c:v>
                      </c:pt>
                      <c:pt idx="11">
                        <c:v>Europe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Regional!$E$5:$E$16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D5A-4E83-B168-9C503743F9A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Regional!$F$1:$F$4</c15:sqref>
                        </c15:formulaRef>
                      </c:ext>
                    </c:extLst>
                    <c:strCache>
                      <c:ptCount val="4"/>
                      <c:pt idx="0">
                        <c:v>Source: WTO, Regional Trade Agreements Information System (RTA-IS), Extracted on 07/09/2023 02:32</c:v>
                      </c:pt>
                      <c:pt idx="1">
                        <c:v>RTAs in force, participation by region</c:v>
                      </c:pt>
                      <c:pt idx="3">
                        <c:v>Notifications of RTAs in force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Regional!$A$5:$A$16</c15:sqref>
                        </c15:formulaRef>
                      </c:ext>
                    </c:extLst>
                    <c:strCache>
                      <c:ptCount val="12"/>
                      <c:pt idx="1">
                        <c:v>Caribbean</c:v>
                      </c:pt>
                      <c:pt idx="2">
                        <c:v>West Asia</c:v>
                      </c:pt>
                      <c:pt idx="3">
                        <c:v>Oceania</c:v>
                      </c:pt>
                      <c:pt idx="4">
                        <c:v>Middle East</c:v>
                      </c:pt>
                      <c:pt idx="5">
                        <c:v>Commonwealth of Independent States (CIS)</c:v>
                      </c:pt>
                      <c:pt idx="6">
                        <c:v>Central America</c:v>
                      </c:pt>
                      <c:pt idx="7">
                        <c:v>Africa</c:v>
                      </c:pt>
                      <c:pt idx="8">
                        <c:v>North America</c:v>
                      </c:pt>
                      <c:pt idx="9">
                        <c:v>South America</c:v>
                      </c:pt>
                      <c:pt idx="10">
                        <c:v>East Asia</c:v>
                      </c:pt>
                      <c:pt idx="11">
                        <c:v>Europe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Regional!$F$5:$F$16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D5A-4E83-B168-9C503743F9A8}"/>
                  </c:ext>
                </c:extLst>
              </c15:ser>
            </c15:filteredBarSeries>
          </c:ext>
        </c:extLst>
      </c:barChart>
      <c:catAx>
        <c:axId val="1695239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5090240"/>
        <c:crosses val="autoZero"/>
        <c:auto val="1"/>
        <c:lblAlgn val="ctr"/>
        <c:lblOffset val="100"/>
        <c:noMultiLvlLbl val="0"/>
      </c:catAx>
      <c:valAx>
        <c:axId val="1615090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23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2:53:55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1742 1 24575,'-7'0'0,"1"1"0,0 0 0,0 0 0,0 1 0,0-1 0,-8 4 0,-10 3 0,-278 73 0,-62 17 0,60-18 0,117-33 0,179-46 0,0 1 0,0 0 0,1 0 0,-1 1 0,1 0 0,-1 0 0,1 1 0,0 0 0,1 0 0,-1 0 0,0 1 0,1 0 0,0 1 0,1-1 0,-1 1 0,1 0 0,-6 9 0,-144 201 0,64-95 0,78-99 0,1 1 0,1 0 0,1 1 0,1 0 0,-11 48 0,7-28 0,-26 131 0,32-111 0,4 1 0,6 81 0,0-26 0,-3-87 0,1-1 0,2 0 0,8 37 0,-7-54 0,0 0 0,1 0 0,1-1 0,0 1 0,0-1 0,2-1 0,0 1 0,16 20 0,7 8 0,-23-31 0,-1 0 0,1-1 0,1 0 0,0 0 0,19 15 0,5 1 0,-2 2 0,32 35 0,-45-41 0,2-2 0,1 0 0,1-1 0,0-1 0,1-1 0,42 23 0,2-7 0,-43-20 0,0-1 0,1-1 0,0-2 0,1 0 0,29 6 0,-38-13 0,0 1 0,0 1 0,0 1 0,-1 1 0,0 0 0,0 1 0,0 0 0,-1 1 0,0 1 0,15 12 0,3 2 0,1-2 0,1-1 0,1-1 0,0-2 0,55 16 0,-7-8 0,122 20 0,-131-36 0,0-4 0,120-6 0,-59-2 0,198 23 0,-203-12 0,162-11 0,-272 3 0,0-1 0,0-1 0,0-1 0,-1-1 0,1 0 0,-1-2 0,0 0 0,0-1 0,-1-1 0,32-19 0,-14 4 0,1 1 0,1 1 0,57-20 0,126-30 0,-105 36 0,-82 23 0,-1-2 0,-1-1 0,0-2 0,42-29 0,112-97 0,-133 92 0,-1-3 0,-3-3 0,51-73 0,-36 46 0,-36 39 0,-1-1 0,-2-1 0,-2-1 0,30-89 0,-37 93 0,20-59 0,39-175 0,-70 245 0,-2-2 0,-1 1 0,-2 0 0,-1-1 0,-2 1 0,-7-44 0,-2 23 0,-1 0 0,-3 0 0,-24-53 0,29 84 0,-2 1 0,0 1 0,-2 0 0,0 0 0,-1 2 0,-1 0 0,-2 1 0,1 0 0,-2 1 0,-1 1 0,0 1 0,-1 1 0,0 1 0,-1 1 0,-1 1 0,0 0 0,-1 2 0,-38-11 0,-30-5 0,-2 3 0,0 5 0,-162-9 0,-292 22 0,296 7 0,233-1 0,0 0 0,1 1 0,-1 0 0,0 2 0,1 0 0,-32 13 0,21-5 0,0 3 0,2 0 0,-32 23 0,0-1 0,-1-2 0,-1-3 0,-127 46 0,-208 34 0,329-91-1365,49-13-5461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08710-C50C-44A0-8AF2-C5AD429DC5C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6F434-7407-4C67-A8B9-6A4B7EB0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5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Estados Unidos se especializa en diseño. </a:t>
            </a:r>
            <a:r>
              <a:rPr lang="es-MX" dirty="0" err="1"/>
              <a:t>Taiwan</a:t>
            </a:r>
            <a:r>
              <a:rPr lang="es-MX" dirty="0"/>
              <a:t> en chips lógicos avanzados. Corea del Sur en chips de memoria. japón en sensores ópticos y en materiales y equipo para construir semiconductores. China en chips lógicos de baja tecnología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6345C-8E5C-490A-9B3A-582A5DEE81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5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5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6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2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3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3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0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97857-40BE-4959-ABE8-99191CAFA97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7BF3-FE78-4FAA-9447-117DC1860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58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cid:90522692687744718973300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34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Image result for el colegio de mexico colmex">
            <a:extLst>
              <a:ext uri="{FF2B5EF4-FFF2-40B4-BE49-F238E27FC236}">
                <a16:creationId xmlns:a16="http://schemas.microsoft.com/office/drawing/2014/main" id="{FED09F0A-8CDB-DC8A-16B5-B2AEEB2E3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7" r="-1" b="8167"/>
          <a:stretch/>
        </p:blipFill>
        <p:spPr bwMode="auto">
          <a:xfrm>
            <a:off x="0" y="503814"/>
            <a:ext cx="5850384" cy="5850372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Arc 36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AE205-2E6A-6FE8-5E19-7F209E2FB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7732" y="957715"/>
            <a:ext cx="5130798" cy="2750419"/>
          </a:xfrm>
        </p:spPr>
        <p:txBody>
          <a:bodyPr>
            <a:normAutofit/>
          </a:bodyPr>
          <a:lstStyle/>
          <a:p>
            <a:r>
              <a:rPr lang="es-MX" sz="5100" b="1"/>
              <a:t>PERSPECTIVES OF THE MULTILATERAL TRADING SYSTEM</a:t>
            </a:r>
            <a:endParaRPr lang="en-US" sz="5100" b="1"/>
          </a:p>
        </p:txBody>
      </p:sp>
      <p:sp>
        <p:nvSpPr>
          <p:cNvPr id="73" name="Oval 38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7657C-3472-BED4-6914-7E9500F67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32" y="3800209"/>
            <a:ext cx="5130798" cy="2307022"/>
          </a:xfrm>
        </p:spPr>
        <p:txBody>
          <a:bodyPr>
            <a:normAutofit/>
          </a:bodyPr>
          <a:lstStyle/>
          <a:p>
            <a:r>
              <a:rPr lang="es-MX" b="1" dirty="0"/>
              <a:t>FERNANDO DE MATEO</a:t>
            </a:r>
          </a:p>
          <a:p>
            <a:r>
              <a:rPr lang="es-MX" b="1" dirty="0"/>
              <a:t>ASSOCIATE PROFESSSOR-RESEARCHER AT EL COLEGIO DE MÉXICO</a:t>
            </a:r>
          </a:p>
          <a:p>
            <a:r>
              <a:rPr lang="es-MX" b="1" dirty="0"/>
              <a:t>FORMER AMBASSADOR TO THE WTO</a:t>
            </a:r>
          </a:p>
        </p:txBody>
      </p:sp>
    </p:spTree>
    <p:extLst>
      <p:ext uri="{BB962C8B-B14F-4D97-AF65-F5344CB8AC3E}">
        <p14:creationId xmlns:p14="http://schemas.microsoft.com/office/powerpoint/2010/main" val="320861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F264-1314-54BF-CEEF-2723AB0D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600" b="1" dirty="0">
                <a:latin typeface="+mn-lt"/>
              </a:rPr>
              <a:t>TOP EXPORTERS AND IMPORTERS OF INTERMEDIARY PRODUCTS (4Q 2022)</a:t>
            </a:r>
            <a:endParaRPr lang="en-US" sz="3600" b="1" dirty="0"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38A986-5F53-97E0-B969-2474D18A82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0044"/>
          <a:stretch/>
        </p:blipFill>
        <p:spPr>
          <a:xfrm>
            <a:off x="414670" y="1825625"/>
            <a:ext cx="4843130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D273F3-0C01-175A-EDFD-A8FDC453F6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8132"/>
          <a:stretch/>
        </p:blipFill>
        <p:spPr>
          <a:xfrm>
            <a:off x="5475766" y="1825625"/>
            <a:ext cx="5878034" cy="4351338"/>
          </a:xfrm>
        </p:spPr>
      </p:pic>
      <p:pic>
        <p:nvPicPr>
          <p:cNvPr id="3" name="Picture 2" descr="Image result for el colegio de mexico colmex">
            <a:extLst>
              <a:ext uri="{FF2B5EF4-FFF2-40B4-BE49-F238E27FC236}">
                <a16:creationId xmlns:a16="http://schemas.microsoft.com/office/drawing/2014/main" id="{2745417C-89D9-42E8-0596-BD31120D4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348" y="1"/>
            <a:ext cx="1108013" cy="6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19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7D8005F5-F5CA-937C-87C1-62CE8F375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0"/>
            <a:ext cx="11805920" cy="6858000"/>
          </a:xfrm>
          <a:prstGeom prst="rect">
            <a:avLst/>
          </a:prstGeom>
        </p:spPr>
      </p:pic>
      <p:pic>
        <p:nvPicPr>
          <p:cNvPr id="2" name="Picture 1" descr="Image result for el colegio de mexico colmex">
            <a:extLst>
              <a:ext uri="{FF2B5EF4-FFF2-40B4-BE49-F238E27FC236}">
                <a16:creationId xmlns:a16="http://schemas.microsoft.com/office/drawing/2014/main" id="{3F257C6D-B4B3-0EAD-3D67-6EDF1610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229" y="604009"/>
            <a:ext cx="1027610" cy="9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1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EEF1-5411-2145-2EDF-5520F5CC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64" y="-109329"/>
            <a:ext cx="11211339" cy="2027582"/>
          </a:xfrm>
        </p:spPr>
        <p:txBody>
          <a:bodyPr>
            <a:normAutofit fontScale="90000"/>
          </a:bodyPr>
          <a:lstStyle/>
          <a:p>
            <a:pPr algn="ctr"/>
            <a:br>
              <a:rPr lang="es-MX" sz="3200" dirty="0">
                <a:latin typeface="Amasis MT Pro Black" panose="020B0604020202020204" pitchFamily="18" charset="0"/>
              </a:rPr>
            </a:br>
            <a:br>
              <a:rPr lang="es-MX" sz="3200" dirty="0">
                <a:latin typeface="Amasis MT Pro Black" panose="020B0604020202020204" pitchFamily="18" charset="0"/>
              </a:rPr>
            </a:br>
            <a:r>
              <a:rPr lang="es-MX" sz="3200" dirty="0">
                <a:latin typeface="Amasis MT Pro Black" panose="020B0604020202020204" pitchFamily="18" charset="0"/>
              </a:rPr>
              <a:t>TRADE WAR U.S-CHINA</a:t>
            </a:r>
            <a:br>
              <a:rPr lang="es-MX" sz="3200" b="1" dirty="0">
                <a:latin typeface="Amasis MT Pro Black" panose="020B0604020202020204" pitchFamily="18" charset="0"/>
              </a:rPr>
            </a:br>
            <a:br>
              <a:rPr lang="es-MX" sz="3200" dirty="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</a:rPr>
            </a:br>
            <a:endParaRPr lang="en-US" sz="3200" dirty="0">
              <a:latin typeface="Amasis MT Pro Black" panose="020B0604020202020204" pitchFamily="18" charset="0"/>
            </a:endParaRP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B325609-130B-EA27-068C-B6E661549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8257" y="1366684"/>
            <a:ext cx="10943303" cy="4942041"/>
          </a:xfrm>
        </p:spPr>
      </p:pic>
      <p:pic>
        <p:nvPicPr>
          <p:cNvPr id="3" name="Picture 2" descr="Image result for el colegio de mexico colmex">
            <a:extLst>
              <a:ext uri="{FF2B5EF4-FFF2-40B4-BE49-F238E27FC236}">
                <a16:creationId xmlns:a16="http://schemas.microsoft.com/office/drawing/2014/main" id="{E229A503-BFD3-B6F1-5EC1-C8A1DBA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350" y="604008"/>
            <a:ext cx="1447489" cy="127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17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FB8A2-3C54-9F5A-7FCB-75C0A2FC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F079-A7AD-26CE-7621-15680D297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94C61-BB69-1EC2-F62C-45E94D05B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5224"/>
          </a:xfrm>
          <a:prstGeom prst="rect">
            <a:avLst/>
          </a:prstGeom>
        </p:spPr>
      </p:pic>
      <p:pic>
        <p:nvPicPr>
          <p:cNvPr id="4" name="Picture 3" descr="Image result for el colegio de mexico colmex">
            <a:extLst>
              <a:ext uri="{FF2B5EF4-FFF2-40B4-BE49-F238E27FC236}">
                <a16:creationId xmlns:a16="http://schemas.microsoft.com/office/drawing/2014/main" id="{31E816DA-DDBB-B639-33F7-43265552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627" y="138253"/>
            <a:ext cx="1230373" cy="10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1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3E3E3-62E2-5450-D1DE-1D417B9AD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Image result for el colegio de mexico colmex">
            <a:extLst>
              <a:ext uri="{FF2B5EF4-FFF2-40B4-BE49-F238E27FC236}">
                <a16:creationId xmlns:a16="http://schemas.microsoft.com/office/drawing/2014/main" id="{84013A29-88E8-0430-0830-B539C7FB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229" y="604009"/>
            <a:ext cx="1027610" cy="9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705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rcle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ED771C41-07C3-D560-6A6A-4F46C9CC7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87869" cy="7288306"/>
          </a:xfrm>
          <a:prstGeom prst="rect">
            <a:avLst/>
          </a:prstGeom>
        </p:spPr>
      </p:pic>
      <p:pic>
        <p:nvPicPr>
          <p:cNvPr id="2" name="Picture 1" descr="Image result for el colegio de mexico colmex">
            <a:extLst>
              <a:ext uri="{FF2B5EF4-FFF2-40B4-BE49-F238E27FC236}">
                <a16:creationId xmlns:a16="http://schemas.microsoft.com/office/drawing/2014/main" id="{ADCECE1F-1079-42E3-32A3-9385F759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229" y="604009"/>
            <a:ext cx="1027610" cy="9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1C83FA-4FDB-1CF5-3F70-A6A7AC1E2B56}"/>
                  </a:ext>
                </a:extLst>
              </p14:cNvPr>
              <p14:cNvContentPartPr/>
              <p14:nvPr/>
            </p14:nvContentPartPr>
            <p14:xfrm>
              <a:off x="781905" y="4739635"/>
              <a:ext cx="1645920" cy="962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1C83FA-4FDB-1CF5-3F70-A6A7AC1E2B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905" y="4730995"/>
                <a:ext cx="1663560" cy="9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5600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9DCB-D7F1-1911-0A37-669F172E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THE FIGHT FOR SEMICONDUCTORS</a:t>
            </a:r>
            <a:endParaRPr lang="en-U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F023A8-089F-FF11-44F9-7A85D901F47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t="35020" r="25900"/>
          <a:stretch>
            <a:fillRect/>
          </a:stretch>
        </p:blipFill>
        <p:spPr bwMode="auto">
          <a:xfrm>
            <a:off x="838200" y="1350559"/>
            <a:ext cx="10919791" cy="482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age result for el colegio de mexico colmex">
            <a:extLst>
              <a:ext uri="{FF2B5EF4-FFF2-40B4-BE49-F238E27FC236}">
                <a16:creationId xmlns:a16="http://schemas.microsoft.com/office/drawing/2014/main" id="{7E61E9CF-D943-1E23-040E-E603EDBA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107" y="444983"/>
            <a:ext cx="1027610" cy="9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02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046F-0CA8-1896-1089-3C77F452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704"/>
            <a:ext cx="10515600" cy="2807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Since the Bali Summit large shares of intermediate goods imports by the G20 were covered by new measures that discouraged cross-border sourcing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F0BEDD-191F-565E-DB3B-E84014B8C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0809"/>
            <a:ext cx="10870095" cy="5064544"/>
          </a:xfrm>
        </p:spPr>
      </p:pic>
      <p:pic>
        <p:nvPicPr>
          <p:cNvPr id="6" name="Picture 5" descr="Image result for el colegio de mexico colmex">
            <a:extLst>
              <a:ext uri="{FF2B5EF4-FFF2-40B4-BE49-F238E27FC236}">
                <a16:creationId xmlns:a16="http://schemas.microsoft.com/office/drawing/2014/main" id="{61965070-E196-FF6C-DB20-BD65BFD7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625" y="292647"/>
            <a:ext cx="885534" cy="78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17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22CA-A6D3-B3E6-11C4-51D9D493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THE WTO UPSIDE-DOWN</a:t>
            </a:r>
            <a:endParaRPr lang="en-US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112A19-4E5D-9A79-EEB1-541562EEB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360" y="1825625"/>
            <a:ext cx="823128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 result for el colegio de mexico colmex">
            <a:extLst>
              <a:ext uri="{FF2B5EF4-FFF2-40B4-BE49-F238E27FC236}">
                <a16:creationId xmlns:a16="http://schemas.microsoft.com/office/drawing/2014/main" id="{8ECB0C50-A2F0-2A4B-7D0B-819FC95E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528" y="243840"/>
            <a:ext cx="1269595" cy="10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19858-697D-9E78-6035-A884980D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err="1">
                <a:latin typeface="+mn-lt"/>
              </a:rPr>
              <a:t>RTAs</a:t>
            </a:r>
            <a:r>
              <a:rPr lang="es-MX" b="1" dirty="0">
                <a:latin typeface="+mn-lt"/>
              </a:rPr>
              <a:t> IN FORCE, BY REGION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80BF29-08FE-5EAF-3AFB-F11D6D7527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9417"/>
          <a:ext cx="10515600" cy="4632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Image result for el colegio de mexico colmex">
            <a:extLst>
              <a:ext uri="{FF2B5EF4-FFF2-40B4-BE49-F238E27FC236}">
                <a16:creationId xmlns:a16="http://schemas.microsoft.com/office/drawing/2014/main" id="{1D9C4802-8EC3-91E5-3716-1BD1D9DEB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229" y="604009"/>
            <a:ext cx="1027610" cy="9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47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8801C-BC0C-4A9B-489D-C39AFF86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% OF WORLD GDP (1700-2022)</a:t>
            </a:r>
            <a:endParaRPr lang="en-US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DC3C25-2C53-C70A-2716-6EA3FC6123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8200" y="1690688"/>
            <a:ext cx="5181600" cy="441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FBF1F3-AE6C-BB28-DD6D-29E054BCA0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690689"/>
            <a:ext cx="5181600" cy="4419592"/>
          </a:xfrm>
          <a:prstGeom prst="rect">
            <a:avLst/>
          </a:prstGeom>
        </p:spPr>
      </p:pic>
      <p:pic>
        <p:nvPicPr>
          <p:cNvPr id="8" name="Picture 2" descr="Image result for el colegio de mexico colmex">
            <a:extLst>
              <a:ext uri="{FF2B5EF4-FFF2-40B4-BE49-F238E27FC236}">
                <a16:creationId xmlns:a16="http://schemas.microsoft.com/office/drawing/2014/main" id="{0332002C-9BB0-B287-00F3-27397FF6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528" y="243840"/>
            <a:ext cx="1269595" cy="10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06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7BD48-8DEE-D3DB-71F0-10F16B101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843" y="0"/>
            <a:ext cx="1238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43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D953-FD11-F985-0C2C-85352992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latin typeface="+mn-lt"/>
              </a:rPr>
              <a:t>CHANGE IN US IMPORTS BY COUNTRY (2017-2022)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3026E-1D29-38E9-685D-3CF7DD84B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8435"/>
            <a:ext cx="10701129" cy="4604440"/>
          </a:xfrm>
          <a:prstGeom prst="rect">
            <a:avLst/>
          </a:prstGeom>
        </p:spPr>
      </p:pic>
      <p:pic>
        <p:nvPicPr>
          <p:cNvPr id="3" name="Picture 2" descr="Image result for el colegio de mexico colmex">
            <a:extLst>
              <a:ext uri="{FF2B5EF4-FFF2-40B4-BE49-F238E27FC236}">
                <a16:creationId xmlns:a16="http://schemas.microsoft.com/office/drawing/2014/main" id="{88A34194-BA18-2E88-38A2-F429D9BCF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440" y="65749"/>
            <a:ext cx="1546881" cy="11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59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E8CF-EFB0-74AC-FE95-F7866491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284176"/>
            <a:ext cx="11064239" cy="1508760"/>
          </a:xfrm>
        </p:spPr>
        <p:txBody>
          <a:bodyPr/>
          <a:lstStyle/>
          <a:p>
            <a:pPr algn="ctr"/>
            <a:r>
              <a:rPr lang="es-MX" b="1" dirty="0"/>
              <a:t>AVERAGE ANNUAL GROWTH IN GVC PARTICIPATION (2010-20)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7AFF4F-37C9-48E7-A4FC-3F26276EB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842839" y="1908313"/>
            <a:ext cx="11064239" cy="4665511"/>
          </a:xfrm>
        </p:spPr>
      </p:pic>
      <p:pic>
        <p:nvPicPr>
          <p:cNvPr id="6" name="Picture 2" descr="Image result for el colegio de mexico colmex">
            <a:extLst>
              <a:ext uri="{FF2B5EF4-FFF2-40B4-BE49-F238E27FC236}">
                <a16:creationId xmlns:a16="http://schemas.microsoft.com/office/drawing/2014/main" id="{F7ABFCA8-EB46-48BB-00A3-69FB17C10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72" y="1"/>
            <a:ext cx="2007389" cy="11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437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CDD2-A722-AC2B-3F73-F776B26E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latin typeface="+mn-lt"/>
              </a:rPr>
              <a:t>SHARE IN IMPORTS BY TRADE PARTNER (2017-2022)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7C466E-E119-58AF-32D0-04852B3C0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-13872" y="1838739"/>
            <a:ext cx="11573081" cy="4654136"/>
          </a:xfrm>
          <a:prstGeom prst="rect">
            <a:avLst/>
          </a:prstGeom>
        </p:spPr>
      </p:pic>
      <p:pic>
        <p:nvPicPr>
          <p:cNvPr id="3" name="Picture 2" descr="Image result for el colegio de mexico colmex">
            <a:extLst>
              <a:ext uri="{FF2B5EF4-FFF2-40B4-BE49-F238E27FC236}">
                <a16:creationId xmlns:a16="http://schemas.microsoft.com/office/drawing/2014/main" id="{2E1931CA-A5A0-966D-8154-EE775E4EA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528" y="243840"/>
            <a:ext cx="1269595" cy="10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48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END">
            <a:extLst>
              <a:ext uri="{FF2B5EF4-FFF2-40B4-BE49-F238E27FC236}">
                <a16:creationId xmlns:a16="http://schemas.microsoft.com/office/drawing/2014/main" id="{7D449299-291F-2B51-FEAA-FBBBD545B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1" y="130557"/>
            <a:ext cx="11966713" cy="67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2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D2BD-A4D9-8658-0184-FA06E59C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27785" cy="706964"/>
          </a:xfrm>
        </p:spPr>
        <p:txBody>
          <a:bodyPr/>
          <a:lstStyle/>
          <a:p>
            <a:pPr algn="ctr"/>
            <a:r>
              <a:rPr lang="es-MX" b="1" dirty="0"/>
              <a:t>GDP GROWTH FORECAST (2023 &amp; 2024)</a:t>
            </a:r>
            <a:endParaRPr lang="en-US" b="1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5DF75AE-7B06-D9F8-9205-E2D07F0C2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496" y="1825625"/>
            <a:ext cx="9690652" cy="4634810"/>
          </a:xfrm>
        </p:spPr>
      </p:pic>
      <p:pic>
        <p:nvPicPr>
          <p:cNvPr id="3" name="Picture 2" descr="Image result for el colegio de mexico colmex">
            <a:extLst>
              <a:ext uri="{FF2B5EF4-FFF2-40B4-BE49-F238E27FC236}">
                <a16:creationId xmlns:a16="http://schemas.microsoft.com/office/drawing/2014/main" id="{1E6F721A-A05B-F593-9D7E-98F66E0EF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360" y="243840"/>
            <a:ext cx="998763" cy="10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26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007F-B355-52EE-6226-FB64DA5E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HEADLINE INFLATION RATE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36115B-EA95-AF2A-360D-8369FF7D4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418" y="1825625"/>
            <a:ext cx="10467163" cy="4351338"/>
          </a:xfrm>
        </p:spPr>
      </p:pic>
      <p:pic>
        <p:nvPicPr>
          <p:cNvPr id="6" name="Picture 5" descr="Image result for el colegio de mexico colmex">
            <a:extLst>
              <a:ext uri="{FF2B5EF4-FFF2-40B4-BE49-F238E27FC236}">
                <a16:creationId xmlns:a16="http://schemas.microsoft.com/office/drawing/2014/main" id="{30444131-E748-66DA-D2B1-5053C067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360" y="243840"/>
            <a:ext cx="998763" cy="10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90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23A68-9FBE-2228-ABF4-1EEFB030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50" y="168965"/>
            <a:ext cx="10644880" cy="1987826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atin typeface="+mn-lt"/>
              </a:rPr>
              <a:t>THE END OF THE GLOBALIZATION PROCESS?</a:t>
            </a:r>
            <a:br>
              <a:rPr lang="es-MX" sz="3200" b="1" dirty="0">
                <a:latin typeface="+mn-lt"/>
              </a:rPr>
            </a:br>
            <a:endParaRPr lang="en-US" sz="3200" b="1" dirty="0">
              <a:latin typeface="+mn-lt"/>
            </a:endParaRPr>
          </a:p>
        </p:txBody>
      </p:sp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287E5467-7DA8-84B1-D060-95D7AA15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4"/>
          <a:stretch/>
        </p:blipFill>
        <p:spPr>
          <a:xfrm>
            <a:off x="1024128" y="1879600"/>
            <a:ext cx="9634347" cy="4227956"/>
          </a:xfrm>
        </p:spPr>
      </p:pic>
      <p:pic>
        <p:nvPicPr>
          <p:cNvPr id="3" name="Picture 2" descr="Image result for el colegio de mexico colmex">
            <a:extLst>
              <a:ext uri="{FF2B5EF4-FFF2-40B4-BE49-F238E27FC236}">
                <a16:creationId xmlns:a16="http://schemas.microsoft.com/office/drawing/2014/main" id="{68DA2E3A-C3B2-729C-B03E-93FD916C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200" y="386487"/>
            <a:ext cx="2192550" cy="127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86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C100C-2D13-F716-0187-AE9E0E0ED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ECONOMIC CONVERGENCE BETWEEN DEVELOPING AND ADVANCED ECONOMIES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F15817-A53C-7700-B4F3-42497D917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97"/>
          <a:stretch/>
        </p:blipFill>
        <p:spPr>
          <a:xfrm>
            <a:off x="457199" y="1878497"/>
            <a:ext cx="10843591" cy="4542181"/>
          </a:xfrm>
        </p:spPr>
      </p:pic>
      <p:pic>
        <p:nvPicPr>
          <p:cNvPr id="6" name="Picture 2" descr="Image result for el colegio de mexico colmex">
            <a:extLst>
              <a:ext uri="{FF2B5EF4-FFF2-40B4-BE49-F238E27FC236}">
                <a16:creationId xmlns:a16="http://schemas.microsoft.com/office/drawing/2014/main" id="{C7FF0B58-28DD-AED4-61BE-9722BE7A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165" y="1"/>
            <a:ext cx="1078196" cy="11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83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05EC-115D-E59A-C6F6-C24569C2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b="1" dirty="0">
                <a:latin typeface="+mn-lt"/>
              </a:rPr>
              <a:t>EVOLUTION OF WORLD MERCHANDISE TRADE VOLUME, 1950=100</a:t>
            </a:r>
            <a:endParaRPr lang="en-US" sz="3200" b="1" dirty="0">
              <a:latin typeface="+mn-lt"/>
            </a:endParaRPr>
          </a:p>
        </p:txBody>
      </p:sp>
      <p:pic>
        <p:nvPicPr>
          <p:cNvPr id="7" name="Content Placeholder 3" descr="A graph showing the growth of the world trade&#10;&#10;Description automatically generated">
            <a:extLst>
              <a:ext uri="{FF2B5EF4-FFF2-40B4-BE49-F238E27FC236}">
                <a16:creationId xmlns:a16="http://schemas.microsoft.com/office/drawing/2014/main" id="{4049109E-D394-C951-E406-0FD911E20A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2130161"/>
            <a:ext cx="5181600" cy="3742266"/>
          </a:xfrm>
          <a:prstGeom prst="rect">
            <a:avLst/>
          </a:prstGeom>
        </p:spPr>
      </p:pic>
      <p:graphicFrame>
        <p:nvGraphicFramePr>
          <p:cNvPr id="5" name="Gráfico 1">
            <a:extLst>
              <a:ext uri="{FF2B5EF4-FFF2-40B4-BE49-F238E27FC236}">
                <a16:creationId xmlns:a16="http://schemas.microsoft.com/office/drawing/2014/main" id="{595E36C4-A720-8592-062D-181D44341963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430620" y="1908313"/>
          <a:ext cx="5118650" cy="461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Image result for el colegio de mexico colmex">
            <a:extLst>
              <a:ext uri="{FF2B5EF4-FFF2-40B4-BE49-F238E27FC236}">
                <a16:creationId xmlns:a16="http://schemas.microsoft.com/office/drawing/2014/main" id="{F44C8787-2287-FCA8-6E71-7850867D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451" y="1113183"/>
            <a:ext cx="1631567" cy="8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6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C3EE9-1C64-8908-ABAF-C9E87B0CF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0"/>
            <a:ext cx="11155680" cy="6644640"/>
          </a:xfrm>
          <a:prstGeom prst="rect">
            <a:avLst/>
          </a:prstGeom>
        </p:spPr>
      </p:pic>
      <p:pic>
        <p:nvPicPr>
          <p:cNvPr id="2" name="Picture 2" descr="Image result for el colegio de mexico colmex">
            <a:extLst>
              <a:ext uri="{FF2B5EF4-FFF2-40B4-BE49-F238E27FC236}">
                <a16:creationId xmlns:a16="http://schemas.microsoft.com/office/drawing/2014/main" id="{D02C8EFC-E244-3671-2197-796A1088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72" y="1"/>
            <a:ext cx="2007389" cy="11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1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193A2-5E60-B1CA-F940-F3BAC7735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4" y="0"/>
            <a:ext cx="11221279" cy="6858000"/>
          </a:xfrm>
          <a:prstGeom prst="rect">
            <a:avLst/>
          </a:prstGeom>
        </p:spPr>
      </p:pic>
      <p:pic>
        <p:nvPicPr>
          <p:cNvPr id="2" name="Picture 2" descr="Image result for el colegio de mexico colmex">
            <a:extLst>
              <a:ext uri="{FF2B5EF4-FFF2-40B4-BE49-F238E27FC236}">
                <a16:creationId xmlns:a16="http://schemas.microsoft.com/office/drawing/2014/main" id="{93D62651-969F-B90A-6794-FDD7A74D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528" y="243840"/>
            <a:ext cx="1269595" cy="10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97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1026</TotalTime>
  <Words>186</Words>
  <Application>Microsoft Office PowerPoint</Application>
  <PresentationFormat>Widescreen</PresentationFormat>
  <Paragraphs>21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Amasis MT Pro Black</vt:lpstr>
      <vt:lpstr>Arial</vt:lpstr>
      <vt:lpstr>Calibri</vt:lpstr>
      <vt:lpstr>Calibri Light</vt:lpstr>
      <vt:lpstr>Office Theme</vt:lpstr>
      <vt:lpstr>PERSPECTIVES OF THE MULTILATERAL TRADING SYSTEM</vt:lpstr>
      <vt:lpstr>% OF WORLD GDP (1700-2022)</vt:lpstr>
      <vt:lpstr>GDP GROWTH FORECAST (2023 &amp; 2024)</vt:lpstr>
      <vt:lpstr>HEADLINE INFLATION RATE</vt:lpstr>
      <vt:lpstr>THE END OF THE GLOBALIZATION PROCESS? </vt:lpstr>
      <vt:lpstr>ECONOMIC CONVERGENCE BETWEEN DEVELOPING AND ADVANCED ECONOMIES</vt:lpstr>
      <vt:lpstr>EVOLUTION OF WORLD MERCHANDISE TRADE VOLUME, 1950=100</vt:lpstr>
      <vt:lpstr>PowerPoint Presentation</vt:lpstr>
      <vt:lpstr>PowerPoint Presentation</vt:lpstr>
      <vt:lpstr>TOP EXPORTERS AND IMPORTERS OF INTERMEDIARY PRODUCTS (4Q 2022)</vt:lpstr>
      <vt:lpstr>PowerPoint Presentation</vt:lpstr>
      <vt:lpstr>  TRADE WAR U.S-CHINA  </vt:lpstr>
      <vt:lpstr>PowerPoint Presentation</vt:lpstr>
      <vt:lpstr>PowerPoint Presentation</vt:lpstr>
      <vt:lpstr>PowerPoint Presentation</vt:lpstr>
      <vt:lpstr>THE FIGHT FOR SEMICONDUCTORS</vt:lpstr>
      <vt:lpstr>Since the Bali Summit large shares of intermediate goods imports by the G20 were covered by new measures that discouraged cross-border sourcing</vt:lpstr>
      <vt:lpstr>THE WTO UPSIDE-DOWN</vt:lpstr>
      <vt:lpstr>RTAs IN FORCE, BY REGION</vt:lpstr>
      <vt:lpstr>PowerPoint Presentation</vt:lpstr>
      <vt:lpstr>CHANGE IN US IMPORTS BY COUNTRY (2017-2022)</vt:lpstr>
      <vt:lpstr>AVERAGE ANNUAL GROWTH IN GVC PARTICIPATION (2010-20)</vt:lpstr>
      <vt:lpstr>SHARE IN IMPORTS BY TRADE PARTNER (2017-2022)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PERSPECTIVES OF THE MULTILATERAL TRADING SYSTEM</dc:title>
  <dc:creator>Fernando de Mateo</dc:creator>
  <cp:lastModifiedBy>Fernando de Mateo</cp:lastModifiedBy>
  <cp:revision>3</cp:revision>
  <dcterms:created xsi:type="dcterms:W3CDTF">2023-09-19T00:30:01Z</dcterms:created>
  <dcterms:modified xsi:type="dcterms:W3CDTF">2023-09-19T17:42:23Z</dcterms:modified>
</cp:coreProperties>
</file>