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270" r:id="rId3"/>
    <p:sldId id="271" r:id="rId4"/>
    <p:sldId id="2272" r:id="rId5"/>
    <p:sldId id="2271" r:id="rId6"/>
    <p:sldId id="2273" r:id="rId7"/>
    <p:sldId id="2274" r:id="rId8"/>
    <p:sldId id="2275" r:id="rId9"/>
    <p:sldId id="2279" r:id="rId10"/>
    <p:sldId id="2278" r:id="rId11"/>
    <p:sldId id="2276" r:id="rId12"/>
    <p:sldId id="438" r:id="rId13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300"/>
    <a:srgbClr val="FF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FB294-3B9E-44B8-B5C8-C7937945B430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1BFDA-3DC5-4578-A943-F629C0C50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381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8422" y="105232"/>
            <a:ext cx="8487155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18236" y="4269485"/>
            <a:ext cx="7907527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3291" y="1642872"/>
            <a:ext cx="3819525" cy="4739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32CE80-3D45-9F74-2DC6-EBAEC5F7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A5DAA523-257B-4A54-8D56-D41ED77096C7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902E9E-F8C0-D65D-7BEF-85FB29AD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589292-10BE-B3F7-8C34-D9D9F22B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647CC9E2-084D-4CD0-8895-B376BC75D7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17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196" y="1550416"/>
            <a:ext cx="8109584" cy="4693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jandro@seimandi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mandi.com/" TargetMode="External"/><Relationship Id="rId2" Type="http://schemas.openxmlformats.org/officeDocument/2006/relationships/hyperlink" Target="mailto:alejandro@seimandi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59" y="1341119"/>
            <a:ext cx="8080375" cy="2301240"/>
          </a:xfrm>
          <a:prstGeom prst="rect">
            <a:avLst/>
          </a:prstGeom>
          <a:solidFill>
            <a:srgbClr val="FD5300"/>
          </a:solidFill>
        </p:spPr>
        <p:txBody>
          <a:bodyPr vert="horz" wrap="square" lIns="0" tIns="509269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4009"/>
              </a:spcBef>
            </a:pPr>
            <a:r>
              <a:rPr sz="4050" spc="-3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50" spc="-204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4050" spc="-130" dirty="0">
                <a:solidFill>
                  <a:srgbClr val="FFFFFF"/>
                </a:solidFill>
                <a:latin typeface="Trebuchet MS"/>
                <a:cs typeface="Trebuchet MS"/>
              </a:rPr>
              <a:t>asific</a:t>
            </a:r>
            <a:r>
              <a:rPr sz="4050" spc="-18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spc="-165" dirty="0">
                <a:solidFill>
                  <a:srgbClr val="FFFFFF"/>
                </a:solidFill>
                <a:latin typeface="Trebuchet MS"/>
                <a:cs typeface="Trebuchet MS"/>
              </a:rPr>
              <a:t>ción</a:t>
            </a:r>
            <a:r>
              <a:rPr sz="4050" spc="-4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spc="-1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spc="-165" dirty="0">
                <a:solidFill>
                  <a:srgbClr val="FFFFFF"/>
                </a:solidFill>
                <a:latin typeface="Trebuchet MS"/>
                <a:cs typeface="Trebuchet MS"/>
              </a:rPr>
              <a:t>ran</a:t>
            </a:r>
            <a:r>
              <a:rPr sz="4050" spc="-2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50" spc="-2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spc="-14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4050" spc="-155" dirty="0">
                <a:solidFill>
                  <a:srgbClr val="FFFFFF"/>
                </a:solidFill>
                <a:latin typeface="Trebuchet MS"/>
                <a:cs typeface="Trebuchet MS"/>
              </a:rPr>
              <a:t>aria</a:t>
            </a:r>
            <a:endParaRPr sz="4050" dirty="0">
              <a:latin typeface="Trebuchet MS"/>
              <a:cs typeface="Trebuchet MS"/>
            </a:endParaRPr>
          </a:p>
          <a:p>
            <a:pPr marL="7620" algn="ctr">
              <a:lnSpc>
                <a:spcPct val="100000"/>
              </a:lnSpc>
              <a:spcBef>
                <a:spcPts val="2570"/>
              </a:spcBef>
            </a:pPr>
            <a:r>
              <a:rPr sz="2100" spc="-12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100" spc="-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100" spc="-15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100" spc="-25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1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9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00" spc="-1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100" spc="-125" dirty="0">
                <a:solidFill>
                  <a:srgbClr val="FFFFFF"/>
                </a:solidFill>
                <a:latin typeface="Trebuchet MS"/>
                <a:cs typeface="Trebuchet MS"/>
              </a:rPr>
              <a:t>eja</a:t>
            </a:r>
            <a:r>
              <a:rPr sz="2100" spc="-1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100" spc="-9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100" spc="-1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00" spc="-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1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135" dirty="0">
                <a:solidFill>
                  <a:srgbClr val="FFFFFF"/>
                </a:solidFill>
                <a:latin typeface="Trebuchet MS"/>
                <a:cs typeface="Trebuchet MS"/>
              </a:rPr>
              <a:t>Gar</a:t>
            </a:r>
            <a:r>
              <a:rPr sz="2100" spc="-110" dirty="0">
                <a:solidFill>
                  <a:srgbClr val="FFFFFF"/>
                </a:solidFill>
                <a:latin typeface="Trebuchet MS"/>
                <a:cs typeface="Trebuchet MS"/>
              </a:rPr>
              <a:t>cía</a:t>
            </a:r>
            <a:r>
              <a:rPr sz="21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Trebuchet MS"/>
                <a:cs typeface="Trebuchet MS"/>
              </a:rPr>
              <a:t>Seima</a:t>
            </a:r>
            <a:r>
              <a:rPr sz="2100" spc="-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100" spc="-100" dirty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endParaRPr sz="21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" y="3657600"/>
            <a:ext cx="8078724" cy="20924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86201" y="5107635"/>
            <a:ext cx="359473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10" dirty="0">
                <a:solidFill>
                  <a:schemeClr val="bg1"/>
                </a:solidFill>
                <a:latin typeface="Trebuchet MS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alejandro@seimandi.com</a:t>
            </a:r>
            <a:endParaRPr sz="27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4824" y="478536"/>
            <a:ext cx="2565163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16C7-130A-E597-EF4E-6189B6585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:a16="http://schemas.microsoft.com/office/drawing/2014/main" id="{B40827C4-5BC1-7419-1EEF-8A7AEFE8E071}"/>
              </a:ext>
            </a:extLst>
          </p:cNvPr>
          <p:cNvSpPr/>
          <p:nvPr/>
        </p:nvSpPr>
        <p:spPr>
          <a:xfrm>
            <a:off x="442784" y="1742205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Identificar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2DC39AA-F3D0-1FE8-A36C-59743AD6B34B}"/>
              </a:ext>
            </a:extLst>
          </p:cNvPr>
          <p:cNvSpPr txBox="1">
            <a:spLocks/>
          </p:cNvSpPr>
          <p:nvPr/>
        </p:nvSpPr>
        <p:spPr>
          <a:xfrm>
            <a:off x="457200" y="274320"/>
            <a:ext cx="8229600" cy="902811"/>
          </a:xfrm>
          <a:prstGeom prst="rect">
            <a:avLst/>
          </a:prstGeom>
          <a:solidFill>
            <a:srgbClr val="FD5300"/>
          </a:solidFill>
        </p:spPr>
        <p:txBody>
          <a:bodyPr vert="horz" wrap="square" lIns="0" tIns="2235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760"/>
              </a:spcBef>
            </a:pPr>
            <a:r>
              <a:rPr lang="es-MX" sz="4400" kern="0" spc="20" dirty="0">
                <a:solidFill>
                  <a:schemeClr val="bg1"/>
                </a:solidFill>
              </a:rPr>
              <a:t>Errores de Clasificación</a:t>
            </a:r>
            <a:endParaRPr lang="es-MX" sz="4400" kern="0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177E7D3-EF8E-5ACB-2B38-59E8BBD70ACD}"/>
              </a:ext>
            </a:extLst>
          </p:cNvPr>
          <p:cNvSpPr/>
          <p:nvPr/>
        </p:nvSpPr>
        <p:spPr>
          <a:xfrm>
            <a:off x="1796105" y="1746324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Partidas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3F739FF-36AA-6195-12B8-4DB970EEF782}"/>
              </a:ext>
            </a:extLst>
          </p:cNvPr>
          <p:cNvSpPr/>
          <p:nvPr/>
        </p:nvSpPr>
        <p:spPr>
          <a:xfrm>
            <a:off x="3149426" y="1771038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Notas Legales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CC850A-6D59-5C5A-BACB-275D895DDE64}"/>
              </a:ext>
            </a:extLst>
          </p:cNvPr>
          <p:cNvSpPr/>
          <p:nvPr/>
        </p:nvSpPr>
        <p:spPr>
          <a:xfrm>
            <a:off x="4502747" y="1750444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Específica Esencial</a:t>
            </a:r>
          </a:p>
          <a:p>
            <a:pPr marL="11113" algn="ctr"/>
            <a:r>
              <a:rPr lang="es-MX" sz="1500" b="1" dirty="0"/>
              <a:t>Ultima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7FA7400-0AF7-01FB-BBA3-632BD34E8C36}"/>
              </a:ext>
            </a:extLst>
          </p:cNvPr>
          <p:cNvSpPr/>
          <p:nvPr/>
        </p:nvSpPr>
        <p:spPr>
          <a:xfrm>
            <a:off x="5856068" y="1771038"/>
            <a:ext cx="1555407" cy="14005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Subpartida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C1806A4-2A7D-7603-D3C0-6EBC395853AE}"/>
              </a:ext>
            </a:extLst>
          </p:cNvPr>
          <p:cNvSpPr/>
          <p:nvPr/>
        </p:nvSpPr>
        <p:spPr>
          <a:xfrm>
            <a:off x="7119036" y="1799870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Fracción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EB646CE-FC3D-C8E4-C6C1-10A3BCD7DE47}"/>
              </a:ext>
            </a:extLst>
          </p:cNvPr>
          <p:cNvSpPr txBox="1"/>
          <p:nvPr/>
        </p:nvSpPr>
        <p:spPr>
          <a:xfrm>
            <a:off x="4800600" y="4510314"/>
            <a:ext cx="3847839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Comparar subpartidas de diferente rama/nivel.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D9A08C1-9D23-DE20-2F0E-213BEF22D702}"/>
              </a:ext>
            </a:extLst>
          </p:cNvPr>
          <p:cNvCxnSpPr>
            <a:cxnSpLocks/>
          </p:cNvCxnSpPr>
          <p:nvPr/>
        </p:nvCxnSpPr>
        <p:spPr>
          <a:xfrm>
            <a:off x="6629400" y="3142735"/>
            <a:ext cx="0" cy="1124465"/>
          </a:xfrm>
          <a:prstGeom prst="line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FC15E286-BD16-4321-420B-A1EA5B4C4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771" y="4206104"/>
            <a:ext cx="1743088" cy="1743088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BE725F9-6920-B082-5F12-83FEEA029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91629"/>
              </p:ext>
            </p:extLst>
          </p:nvPr>
        </p:nvGraphicFramePr>
        <p:xfrm>
          <a:off x="457200" y="3686433"/>
          <a:ext cx="2801113" cy="24857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52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spc="-40" dirty="0">
                          <a:latin typeface="Arial MT"/>
                          <a:cs typeface="Arial MT"/>
                        </a:rPr>
                        <a:t>84.07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000" b="1" spc="-35" dirty="0" err="1">
                          <a:latin typeface="Arial"/>
                          <a:cs typeface="Arial"/>
                        </a:rPr>
                        <a:t>Motores</a:t>
                      </a:r>
                      <a:r>
                        <a:rPr lang="es-ES" sz="1000" b="1" spc="-35" dirty="0">
                          <a:latin typeface="Arial"/>
                          <a:cs typeface="Arial"/>
                        </a:rPr>
                        <a:t>…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000" spc="-35" dirty="0">
                          <a:latin typeface="Arial MT"/>
                          <a:cs typeface="Arial MT"/>
                        </a:rPr>
                        <a:t>Motores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para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propulsión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barcos: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8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spc="-40" dirty="0">
                          <a:latin typeface="Arial MT"/>
                          <a:cs typeface="Arial MT"/>
                        </a:rPr>
                        <a:t>8407.21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000" b="1" spc="-35" dirty="0">
                          <a:latin typeface="Arial"/>
                          <a:cs typeface="Arial"/>
                        </a:rPr>
                        <a:t>--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000" spc="-35" dirty="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0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tipo fueraborda.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46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35" dirty="0">
                          <a:latin typeface="Arial MT"/>
                          <a:cs typeface="Arial MT"/>
                        </a:rPr>
                        <a:t>Motores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émbolo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(pistón)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alternativo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tipos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utilizados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para </a:t>
                      </a:r>
                      <a:r>
                        <a:rPr sz="1000" spc="-4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propulsión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vehículos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Capítulo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87: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46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spc="-40" dirty="0">
                          <a:latin typeface="Arial MT"/>
                          <a:cs typeface="Arial MT"/>
                        </a:rPr>
                        <a:t>8407.34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000" b="1" spc="-35" dirty="0">
                          <a:latin typeface="Arial"/>
                          <a:cs typeface="Arial"/>
                        </a:rPr>
                        <a:t>--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spc="-4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cilindrada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superior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1.000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cm</a:t>
                      </a:r>
                      <a:r>
                        <a:rPr sz="1000" spc="-60" baseline="1470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000" spc="-30" baseline="147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.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4953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67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spc="-40" dirty="0">
                          <a:latin typeface="Arial MT"/>
                          <a:cs typeface="Arial MT"/>
                        </a:rPr>
                        <a:t>84.07.90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000" spc="-40" dirty="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demás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motores.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41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16C7-130A-E597-EF4E-6189B6585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:a16="http://schemas.microsoft.com/office/drawing/2014/main" id="{B40827C4-5BC1-7419-1EEF-8A7AEFE8E071}"/>
              </a:ext>
            </a:extLst>
          </p:cNvPr>
          <p:cNvSpPr/>
          <p:nvPr/>
        </p:nvSpPr>
        <p:spPr>
          <a:xfrm>
            <a:off x="442784" y="1742205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Identificar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2DC39AA-F3D0-1FE8-A36C-59743AD6B34B}"/>
              </a:ext>
            </a:extLst>
          </p:cNvPr>
          <p:cNvSpPr txBox="1">
            <a:spLocks/>
          </p:cNvSpPr>
          <p:nvPr/>
        </p:nvSpPr>
        <p:spPr>
          <a:xfrm>
            <a:off x="457200" y="274320"/>
            <a:ext cx="8229600" cy="902811"/>
          </a:xfrm>
          <a:prstGeom prst="rect">
            <a:avLst/>
          </a:prstGeom>
          <a:solidFill>
            <a:srgbClr val="FD5300"/>
          </a:solidFill>
        </p:spPr>
        <p:txBody>
          <a:bodyPr vert="horz" wrap="square" lIns="0" tIns="2235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760"/>
              </a:spcBef>
            </a:pPr>
            <a:r>
              <a:rPr lang="es-MX" sz="4400" kern="0" spc="20" dirty="0">
                <a:solidFill>
                  <a:schemeClr val="bg1"/>
                </a:solidFill>
              </a:rPr>
              <a:t>Errores de Clasificación</a:t>
            </a:r>
            <a:endParaRPr lang="es-MX" sz="4400" kern="0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177E7D3-EF8E-5ACB-2B38-59E8BBD70ACD}"/>
              </a:ext>
            </a:extLst>
          </p:cNvPr>
          <p:cNvSpPr/>
          <p:nvPr/>
        </p:nvSpPr>
        <p:spPr>
          <a:xfrm>
            <a:off x="1796105" y="1746324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Partidas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3F739FF-36AA-6195-12B8-4DB970EEF782}"/>
              </a:ext>
            </a:extLst>
          </p:cNvPr>
          <p:cNvSpPr/>
          <p:nvPr/>
        </p:nvSpPr>
        <p:spPr>
          <a:xfrm>
            <a:off x="3149426" y="1771038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Notas Legales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CC850A-6D59-5C5A-BACB-275D895DDE64}"/>
              </a:ext>
            </a:extLst>
          </p:cNvPr>
          <p:cNvSpPr/>
          <p:nvPr/>
        </p:nvSpPr>
        <p:spPr>
          <a:xfrm>
            <a:off x="4502747" y="1750444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Específica Esencial</a:t>
            </a:r>
          </a:p>
          <a:p>
            <a:pPr marL="11113" algn="ctr"/>
            <a:r>
              <a:rPr lang="es-MX" sz="1500" b="1" dirty="0"/>
              <a:t>Ultima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7FA7400-0AF7-01FB-BBA3-632BD34E8C36}"/>
              </a:ext>
            </a:extLst>
          </p:cNvPr>
          <p:cNvSpPr/>
          <p:nvPr/>
        </p:nvSpPr>
        <p:spPr>
          <a:xfrm>
            <a:off x="5856068" y="1771038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Subpartida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C1806A4-2A7D-7603-D3C0-6EBC395853AE}"/>
              </a:ext>
            </a:extLst>
          </p:cNvPr>
          <p:cNvSpPr/>
          <p:nvPr/>
        </p:nvSpPr>
        <p:spPr>
          <a:xfrm>
            <a:off x="7119036" y="1799870"/>
            <a:ext cx="1555407" cy="14005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Fracción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D9A08C1-9D23-DE20-2F0E-213BEF22D702}"/>
              </a:ext>
            </a:extLst>
          </p:cNvPr>
          <p:cNvCxnSpPr>
            <a:cxnSpLocks/>
          </p:cNvCxnSpPr>
          <p:nvPr/>
        </p:nvCxnSpPr>
        <p:spPr>
          <a:xfrm>
            <a:off x="7848600" y="3142735"/>
            <a:ext cx="0" cy="1124465"/>
          </a:xfrm>
          <a:prstGeom prst="line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3AA9D4A5-1104-F40A-8CA1-C77AF41293D6}"/>
              </a:ext>
            </a:extLst>
          </p:cNvPr>
          <p:cNvSpPr txBox="1"/>
          <p:nvPr/>
        </p:nvSpPr>
        <p:spPr>
          <a:xfrm>
            <a:off x="4800600" y="4510314"/>
            <a:ext cx="3847839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Clasificar desde abajo.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FECDCB-0A68-A8F4-4CA6-0F903C4A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85" y="3736642"/>
            <a:ext cx="2583700" cy="254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2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2040635"/>
            <a:ext cx="8079105" cy="1922145"/>
          </a:xfrm>
          <a:custGeom>
            <a:avLst/>
            <a:gdLst/>
            <a:ahLst/>
            <a:cxnLst/>
            <a:rect l="l" t="t" r="r" b="b"/>
            <a:pathLst>
              <a:path w="8079105" h="1922145">
                <a:moveTo>
                  <a:pt x="8078724" y="0"/>
                </a:moveTo>
                <a:lnTo>
                  <a:pt x="0" y="0"/>
                </a:lnTo>
                <a:lnTo>
                  <a:pt x="0" y="1921764"/>
                </a:lnTo>
                <a:lnTo>
                  <a:pt x="8078724" y="1921764"/>
                </a:lnTo>
                <a:lnTo>
                  <a:pt x="8078724" y="0"/>
                </a:lnTo>
                <a:close/>
              </a:path>
            </a:pathLst>
          </a:custGeom>
          <a:solidFill>
            <a:srgbClr val="FD5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2882" y="2249170"/>
            <a:ext cx="33870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45" dirty="0"/>
              <a:t>G</a:t>
            </a:r>
            <a:r>
              <a:rPr sz="2700" spc="-160" dirty="0"/>
              <a:t>r</a:t>
            </a:r>
            <a:r>
              <a:rPr sz="2700" spc="-80" dirty="0"/>
              <a:t>acias</a:t>
            </a:r>
            <a:r>
              <a:rPr sz="2700" spc="-250" dirty="0"/>
              <a:t> </a:t>
            </a:r>
            <a:r>
              <a:rPr sz="2700" spc="-75" dirty="0"/>
              <a:t>por</a:t>
            </a:r>
            <a:r>
              <a:rPr sz="2700" spc="-265" dirty="0"/>
              <a:t> </a:t>
            </a:r>
            <a:r>
              <a:rPr sz="2700" spc="5" dirty="0"/>
              <a:t>s</a:t>
            </a:r>
            <a:r>
              <a:rPr sz="2700" spc="20" dirty="0"/>
              <a:t>u</a:t>
            </a:r>
            <a:r>
              <a:rPr sz="2700" spc="-265" dirty="0"/>
              <a:t> </a:t>
            </a:r>
            <a:r>
              <a:rPr sz="2700" spc="-90" dirty="0"/>
              <a:t>a</a:t>
            </a:r>
            <a:r>
              <a:rPr sz="2700" spc="-160" dirty="0"/>
              <a:t>t</a:t>
            </a:r>
            <a:r>
              <a:rPr sz="2700" spc="-105" dirty="0"/>
              <a:t>enció</a:t>
            </a:r>
            <a:r>
              <a:rPr sz="2700" spc="-125" dirty="0"/>
              <a:t>n</a:t>
            </a:r>
            <a:r>
              <a:rPr sz="2700" spc="-285" dirty="0"/>
              <a:t>!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3683253" y="3030677"/>
            <a:ext cx="20046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spc="-65" dirty="0">
                <a:solidFill>
                  <a:schemeClr val="bg1"/>
                </a:solidFill>
                <a:latin typeface="Trebuchet MS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alejandro@seimandi.com </a:t>
            </a:r>
            <a:r>
              <a:rPr sz="1500" spc="-44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500" spc="-80" dirty="0">
                <a:solidFill>
                  <a:schemeClr val="bg1"/>
                </a:solidFill>
                <a:latin typeface="Trebuchet MS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www.seimandi.com</a:t>
            </a:r>
            <a:endParaRPr sz="15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127" y="3962400"/>
            <a:ext cx="8078724" cy="17724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8436" y="1161288"/>
            <a:ext cx="2565163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9600" y="1676400"/>
            <a:ext cx="8077200" cy="273985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25"/>
              </a:spcBef>
              <a:buClr>
                <a:srgbClr val="FF0400"/>
              </a:buClr>
              <a:buFont typeface="Wingdings" pitchFamily="2" charset="2"/>
              <a:buChar char="ü"/>
            </a:pPr>
            <a:r>
              <a:rPr lang="es-ES" sz="2700" spc="-65" dirty="0">
                <a:latin typeface="Trebuchet MS"/>
                <a:cs typeface="Trebuchet MS"/>
              </a:rPr>
              <a:t>Aranceles</a:t>
            </a:r>
            <a:endParaRPr sz="27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320"/>
              </a:spcBef>
              <a:buClr>
                <a:srgbClr val="FF0400"/>
              </a:buClr>
              <a:buFont typeface="Wingdings" pitchFamily="2" charset="2"/>
              <a:buChar char="ü"/>
            </a:pPr>
            <a:r>
              <a:rPr lang="es-ES" sz="2700" spc="150" dirty="0">
                <a:latin typeface="Trebuchet MS" panose="020B0703020202090204" pitchFamily="34" charset="0"/>
                <a:cs typeface="Segoe UI Symbol"/>
              </a:rPr>
              <a:t>Regulaciones y restricciones no arancelarias</a:t>
            </a:r>
          </a:p>
          <a:p>
            <a:pPr marL="469900" indent="-457200">
              <a:lnSpc>
                <a:spcPct val="100000"/>
              </a:lnSpc>
              <a:spcBef>
                <a:spcPts val="325"/>
              </a:spcBef>
              <a:buClr>
                <a:srgbClr val="FF0400"/>
              </a:buClr>
              <a:buFont typeface="Wingdings" pitchFamily="2" charset="2"/>
              <a:buChar char="ü"/>
            </a:pPr>
            <a:r>
              <a:rPr lang="es-ES" sz="2700" spc="-80" dirty="0">
                <a:latin typeface="Trebuchet MS"/>
                <a:cs typeface="Trebuchet MS"/>
              </a:rPr>
              <a:t>Padrones de sectores específicos</a:t>
            </a:r>
            <a:endParaRPr lang="es-ES" sz="2700" spc="150" dirty="0">
              <a:latin typeface="Trebuchet MS" panose="020B0703020202090204" pitchFamily="34" charset="0"/>
              <a:cs typeface="Segoe UI Symbol"/>
            </a:endParaRPr>
          </a:p>
          <a:p>
            <a:pPr marL="469900" indent="-457200">
              <a:lnSpc>
                <a:spcPct val="100000"/>
              </a:lnSpc>
              <a:spcBef>
                <a:spcPts val="325"/>
              </a:spcBef>
              <a:buClr>
                <a:srgbClr val="FF0400"/>
              </a:buClr>
              <a:buFont typeface="Wingdings" pitchFamily="2" charset="2"/>
              <a:buChar char="ü"/>
            </a:pPr>
            <a:r>
              <a:rPr lang="es-ES" sz="2700" spc="-80" dirty="0">
                <a:latin typeface="Trebuchet MS"/>
                <a:cs typeface="Trebuchet MS"/>
              </a:rPr>
              <a:t>Aduanas específicas</a:t>
            </a:r>
            <a:endParaRPr lang="es-ES" sz="2700" spc="150" dirty="0">
              <a:latin typeface="Trebuchet MS" panose="020B0703020202090204" pitchFamily="34" charset="0"/>
              <a:cs typeface="Segoe UI Symbol"/>
            </a:endParaRPr>
          </a:p>
          <a:p>
            <a:pPr marL="469900" indent="-457200">
              <a:lnSpc>
                <a:spcPct val="100000"/>
              </a:lnSpc>
              <a:spcBef>
                <a:spcPts val="320"/>
              </a:spcBef>
              <a:buClr>
                <a:srgbClr val="FF0400"/>
              </a:buClr>
              <a:buFont typeface="Wingdings" pitchFamily="2" charset="2"/>
              <a:buChar char="ü"/>
            </a:pPr>
            <a:r>
              <a:rPr lang="es-ES" sz="2700" spc="-80" dirty="0">
                <a:latin typeface="Trebuchet MS"/>
                <a:cs typeface="Segoe UI Symbol"/>
              </a:rPr>
              <a:t>Regímenes aduaneros</a:t>
            </a:r>
            <a:endParaRPr lang="es-ES" sz="2700" spc="150" dirty="0">
              <a:latin typeface="Trebuchet MS" panose="020B0703020202090204" pitchFamily="34" charset="0"/>
              <a:cs typeface="Segoe UI Symbol"/>
            </a:endParaRPr>
          </a:p>
          <a:p>
            <a:pPr marL="469900" indent="-457200">
              <a:lnSpc>
                <a:spcPct val="100000"/>
              </a:lnSpc>
              <a:spcBef>
                <a:spcPts val="325"/>
              </a:spcBef>
              <a:buClr>
                <a:srgbClr val="FF0400"/>
              </a:buClr>
              <a:buFont typeface="Wingdings" pitchFamily="2" charset="2"/>
              <a:buChar char="ü"/>
            </a:pPr>
            <a:r>
              <a:rPr lang="es-ES" sz="2700" spc="-80" dirty="0">
                <a:latin typeface="Trebuchet MS"/>
                <a:cs typeface="Segoe UI Symbol"/>
              </a:rPr>
              <a:t>Otros impuestos (IVA)</a:t>
            </a:r>
            <a:endParaRPr lang="es-ES" sz="2700" spc="-80" dirty="0"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6EA2CBD-6DA1-0FF7-3041-59298285DFF2}"/>
              </a:ext>
            </a:extLst>
          </p:cNvPr>
          <p:cNvSpPr txBox="1">
            <a:spLocks/>
          </p:cNvSpPr>
          <p:nvPr/>
        </p:nvSpPr>
        <p:spPr>
          <a:xfrm>
            <a:off x="381000" y="304800"/>
            <a:ext cx="8229600" cy="841256"/>
          </a:xfrm>
          <a:prstGeom prst="rect">
            <a:avLst/>
          </a:prstGeom>
          <a:solidFill>
            <a:srgbClr val="FD5300"/>
          </a:solidFill>
        </p:spPr>
        <p:txBody>
          <a:bodyPr vert="horz" wrap="square" lIns="0" tIns="223520" rIns="0" bIns="0" rtlCol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spcBef>
                <a:spcPts val="1760"/>
              </a:spcBef>
            </a:pPr>
            <a:r>
              <a:rPr lang="es-MX" sz="4000" b="1" spc="-204" dirty="0">
                <a:latin typeface="Trebuchet MS"/>
                <a:cs typeface="Trebuchet MS"/>
              </a:rPr>
              <a:t>Importancia de la</a:t>
            </a:r>
            <a:r>
              <a:rPr lang="es-MX" sz="4000" b="1" spc="-450" dirty="0">
                <a:latin typeface="Trebuchet MS"/>
                <a:cs typeface="Trebuchet MS"/>
              </a:rPr>
              <a:t> </a:t>
            </a:r>
            <a:r>
              <a:rPr lang="es-MX" sz="4000" b="1" spc="-130" dirty="0">
                <a:latin typeface="Trebuchet MS"/>
                <a:cs typeface="Trebuchet MS"/>
              </a:rPr>
              <a:t>Clasificación</a:t>
            </a:r>
            <a:endParaRPr lang="es-MX" sz="4000" kern="0" dirty="0"/>
          </a:p>
        </p:txBody>
      </p:sp>
    </p:spTree>
    <p:extLst>
      <p:ext uri="{BB962C8B-B14F-4D97-AF65-F5344CB8AC3E}">
        <p14:creationId xmlns:p14="http://schemas.microsoft.com/office/powerpoint/2010/main" val="301401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7542" y="2607055"/>
            <a:ext cx="7141058" cy="319382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25"/>
              </a:spcBef>
              <a:buClr>
                <a:srgbClr val="FF0400"/>
              </a:buClr>
              <a:buFont typeface="Wingdings" pitchFamily="2" charset="2"/>
              <a:buChar char="ü"/>
            </a:pPr>
            <a:r>
              <a:rPr sz="2700" spc="-65" dirty="0">
                <a:latin typeface="Trebuchet MS"/>
                <a:cs typeface="Trebuchet MS"/>
              </a:rPr>
              <a:t>D</a:t>
            </a:r>
            <a:r>
              <a:rPr sz="2700" spc="-90" dirty="0">
                <a:latin typeface="Trebuchet MS"/>
                <a:cs typeface="Trebuchet MS"/>
              </a:rPr>
              <a:t>a</a:t>
            </a:r>
            <a:r>
              <a:rPr sz="2700" spc="-160" dirty="0">
                <a:latin typeface="Trebuchet MS"/>
                <a:cs typeface="Trebuchet MS"/>
              </a:rPr>
              <a:t>t</a:t>
            </a:r>
            <a:r>
              <a:rPr sz="2700" spc="-30" dirty="0">
                <a:latin typeface="Trebuchet MS"/>
                <a:cs typeface="Trebuchet MS"/>
              </a:rPr>
              <a:t>o</a:t>
            </a:r>
            <a:r>
              <a:rPr sz="2700" spc="-270" dirty="0">
                <a:latin typeface="Trebuchet MS"/>
                <a:cs typeface="Trebuchet MS"/>
              </a:rPr>
              <a:t> </a:t>
            </a:r>
            <a:r>
              <a:rPr sz="2700" spc="-105" dirty="0">
                <a:latin typeface="Trebuchet MS"/>
                <a:cs typeface="Trebuchet MS"/>
              </a:rPr>
              <a:t>ine</a:t>
            </a:r>
            <a:r>
              <a:rPr sz="2700" spc="-125" dirty="0">
                <a:latin typeface="Trebuchet MS"/>
                <a:cs typeface="Trebuchet MS"/>
              </a:rPr>
              <a:t>x</a:t>
            </a:r>
            <a:r>
              <a:rPr sz="2700" spc="-145" dirty="0">
                <a:latin typeface="Trebuchet MS"/>
                <a:cs typeface="Trebuchet MS"/>
              </a:rPr>
              <a:t>ac</a:t>
            </a:r>
            <a:r>
              <a:rPr sz="2700" spc="-155" dirty="0">
                <a:latin typeface="Trebuchet MS"/>
                <a:cs typeface="Trebuchet MS"/>
              </a:rPr>
              <a:t>t</a:t>
            </a:r>
            <a:r>
              <a:rPr sz="2700" spc="-30" dirty="0">
                <a:latin typeface="Trebuchet MS"/>
                <a:cs typeface="Trebuchet MS"/>
              </a:rPr>
              <a:t>o</a:t>
            </a:r>
            <a:r>
              <a:rPr sz="2700" spc="-270" dirty="0">
                <a:latin typeface="Trebuchet MS"/>
                <a:cs typeface="Trebuchet MS"/>
              </a:rPr>
              <a:t> </a:t>
            </a:r>
            <a:r>
              <a:rPr sz="2700" spc="30" dirty="0">
                <a:latin typeface="Trebuchet MS"/>
                <a:cs typeface="Trebuchet MS"/>
              </a:rPr>
              <a:t>=</a:t>
            </a:r>
            <a:r>
              <a:rPr sz="2700" spc="-254" dirty="0">
                <a:latin typeface="Trebuchet MS"/>
                <a:cs typeface="Trebuchet MS"/>
              </a:rPr>
              <a:t> </a:t>
            </a:r>
            <a:r>
              <a:rPr sz="2700" b="1" spc="-135" dirty="0">
                <a:latin typeface="Trebuchet MS"/>
                <a:cs typeface="Trebuchet MS"/>
              </a:rPr>
              <a:t>$</a:t>
            </a:r>
            <a:r>
              <a:rPr sz="2700" b="1" spc="-130" dirty="0">
                <a:latin typeface="Trebuchet MS"/>
                <a:cs typeface="Trebuchet MS"/>
              </a:rPr>
              <a:t>2</a:t>
            </a:r>
            <a:r>
              <a:rPr sz="2700" b="1" spc="-155" dirty="0">
                <a:latin typeface="Trebuchet MS"/>
                <a:cs typeface="Trebuchet MS"/>
              </a:rPr>
              <a:t>,000</a:t>
            </a:r>
            <a:endParaRPr sz="27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320"/>
              </a:spcBef>
              <a:buClr>
                <a:srgbClr val="FF0400"/>
              </a:buClr>
              <a:buFont typeface="Wingdings" pitchFamily="2" charset="2"/>
              <a:buChar char="ü"/>
            </a:pPr>
            <a:r>
              <a:rPr sz="2700" spc="-105" dirty="0" err="1">
                <a:latin typeface="Trebuchet MS"/>
                <a:cs typeface="Trebuchet MS"/>
              </a:rPr>
              <a:t>Incumplimie</a:t>
            </a:r>
            <a:r>
              <a:rPr sz="2700" spc="-130" dirty="0" err="1">
                <a:latin typeface="Trebuchet MS"/>
                <a:cs typeface="Trebuchet MS"/>
              </a:rPr>
              <a:t>n</a:t>
            </a:r>
            <a:r>
              <a:rPr sz="2700" spc="-160" dirty="0" err="1">
                <a:latin typeface="Trebuchet MS"/>
                <a:cs typeface="Trebuchet MS"/>
              </a:rPr>
              <a:t>t</a:t>
            </a:r>
            <a:r>
              <a:rPr sz="2700" spc="-30" dirty="0" err="1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14" dirty="0">
                <a:latin typeface="Trebuchet MS"/>
                <a:cs typeface="Trebuchet MS"/>
              </a:rPr>
              <a:t>N</a:t>
            </a:r>
            <a:r>
              <a:rPr sz="2700" spc="-135" dirty="0">
                <a:latin typeface="Trebuchet MS"/>
                <a:cs typeface="Trebuchet MS"/>
              </a:rPr>
              <a:t>O</a:t>
            </a:r>
            <a:r>
              <a:rPr sz="2700" spc="10" dirty="0">
                <a:latin typeface="Trebuchet MS"/>
                <a:cs typeface="Trebuchet MS"/>
              </a:rPr>
              <a:t>M</a:t>
            </a:r>
            <a:r>
              <a:rPr sz="2700" spc="-285" dirty="0">
                <a:latin typeface="Trebuchet MS"/>
                <a:cs typeface="Trebuchet MS"/>
              </a:rPr>
              <a:t> </a:t>
            </a:r>
            <a:r>
              <a:rPr sz="2700" spc="-155" dirty="0">
                <a:latin typeface="Trebuchet MS"/>
                <a:cs typeface="Trebuchet MS"/>
              </a:rPr>
              <a:t>e</a:t>
            </a:r>
            <a:r>
              <a:rPr sz="2700" spc="-110" dirty="0">
                <a:latin typeface="Trebuchet MS"/>
                <a:cs typeface="Trebuchet MS"/>
              </a:rPr>
              <a:t>t</a:t>
            </a:r>
            <a:r>
              <a:rPr sz="2700" spc="-100" dirty="0">
                <a:latin typeface="Trebuchet MS"/>
                <a:cs typeface="Trebuchet MS"/>
              </a:rPr>
              <a:t>iquetado</a:t>
            </a:r>
            <a:r>
              <a:rPr sz="2700" spc="-285" dirty="0">
                <a:latin typeface="Trebuchet MS"/>
                <a:cs typeface="Trebuchet MS"/>
              </a:rPr>
              <a:t> </a:t>
            </a:r>
            <a:r>
              <a:rPr sz="2700" spc="30" dirty="0">
                <a:latin typeface="Trebuchet MS"/>
                <a:cs typeface="Trebuchet MS"/>
              </a:rPr>
              <a:t>=</a:t>
            </a:r>
            <a:r>
              <a:rPr sz="2700" spc="-245" dirty="0">
                <a:latin typeface="Trebuchet MS"/>
                <a:cs typeface="Trebuchet MS"/>
              </a:rPr>
              <a:t> </a:t>
            </a:r>
            <a:r>
              <a:rPr sz="2700" b="1" spc="130" dirty="0">
                <a:latin typeface="Trebuchet MS"/>
                <a:cs typeface="Trebuchet MS"/>
              </a:rPr>
              <a:t>2%</a:t>
            </a:r>
            <a:r>
              <a:rPr sz="2700" b="1" spc="-305" dirty="0">
                <a:latin typeface="Trebuchet MS"/>
                <a:cs typeface="Trebuchet MS"/>
              </a:rPr>
              <a:t> </a:t>
            </a:r>
            <a:r>
              <a:rPr sz="2700" b="1" spc="-140" dirty="0">
                <a:latin typeface="Trebuchet MS"/>
                <a:cs typeface="Trebuchet MS"/>
              </a:rPr>
              <a:t>VA</a:t>
            </a:r>
            <a:endParaRPr sz="27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325"/>
              </a:spcBef>
              <a:buClr>
                <a:srgbClr val="FF0400"/>
              </a:buClr>
              <a:buFont typeface="Wingdings" pitchFamily="2" charset="2"/>
              <a:buChar char="ü"/>
            </a:pPr>
            <a:r>
              <a:rPr sz="2700" spc="-80" dirty="0" err="1">
                <a:latin typeface="Trebuchet MS"/>
                <a:cs typeface="Trebuchet MS"/>
              </a:rPr>
              <a:t>Omisi</a:t>
            </a:r>
            <a:r>
              <a:rPr sz="2700" spc="-100" dirty="0" err="1">
                <a:latin typeface="Trebuchet MS"/>
                <a:cs typeface="Trebuchet MS"/>
              </a:rPr>
              <a:t>ó</a:t>
            </a:r>
            <a:r>
              <a:rPr sz="2700" spc="-65" dirty="0" err="1">
                <a:latin typeface="Trebuchet MS"/>
                <a:cs typeface="Trebuchet MS"/>
              </a:rPr>
              <a:t>n</a:t>
            </a:r>
            <a:r>
              <a:rPr sz="2700" spc="-270" dirty="0">
                <a:latin typeface="Trebuchet MS"/>
                <a:cs typeface="Trebuchet MS"/>
              </a:rPr>
              <a:t> </a:t>
            </a:r>
            <a:r>
              <a:rPr sz="2700" spc="-120" dirty="0">
                <a:latin typeface="Trebuchet MS"/>
                <a:cs typeface="Trebuchet MS"/>
              </a:rPr>
              <a:t>de</a:t>
            </a:r>
            <a:r>
              <a:rPr sz="2700" spc="-260" dirty="0">
                <a:latin typeface="Trebuchet MS"/>
                <a:cs typeface="Trebuchet MS"/>
              </a:rPr>
              <a:t> </a:t>
            </a:r>
            <a:r>
              <a:rPr sz="2700" spc="-235" dirty="0">
                <a:latin typeface="Trebuchet MS"/>
                <a:cs typeface="Trebuchet MS"/>
              </a:rPr>
              <a:t>c</a:t>
            </a:r>
            <a:r>
              <a:rPr sz="2700" spc="-45" dirty="0">
                <a:latin typeface="Trebuchet MS"/>
                <a:cs typeface="Trebuchet MS"/>
              </a:rPr>
              <a:t>o</a:t>
            </a:r>
            <a:r>
              <a:rPr sz="2700" spc="-65" dirty="0">
                <a:latin typeface="Trebuchet MS"/>
                <a:cs typeface="Trebuchet MS"/>
              </a:rPr>
              <a:t>n</a:t>
            </a:r>
            <a:r>
              <a:rPr sz="2700" spc="-110" dirty="0">
                <a:latin typeface="Trebuchet MS"/>
                <a:cs typeface="Trebuchet MS"/>
              </a:rPr>
              <a:t>tri</a:t>
            </a:r>
            <a:r>
              <a:rPr sz="2700" spc="-195" dirty="0">
                <a:latin typeface="Trebuchet MS"/>
                <a:cs typeface="Trebuchet MS"/>
              </a:rPr>
              <a:t>b</a:t>
            </a:r>
            <a:r>
              <a:rPr sz="2700" spc="-105" dirty="0">
                <a:latin typeface="Trebuchet MS"/>
                <a:cs typeface="Trebuchet MS"/>
              </a:rPr>
              <a:t>uci</a:t>
            </a:r>
            <a:r>
              <a:rPr sz="2700" spc="-140" dirty="0">
                <a:latin typeface="Trebuchet MS"/>
                <a:cs typeface="Trebuchet MS"/>
              </a:rPr>
              <a:t>o</a:t>
            </a:r>
            <a:r>
              <a:rPr sz="2700" spc="-35" dirty="0">
                <a:latin typeface="Trebuchet MS"/>
                <a:cs typeface="Trebuchet MS"/>
              </a:rPr>
              <a:t>nes</a:t>
            </a:r>
            <a:r>
              <a:rPr sz="2700" spc="-265" dirty="0">
                <a:latin typeface="Trebuchet MS"/>
                <a:cs typeface="Trebuchet MS"/>
              </a:rPr>
              <a:t> </a:t>
            </a:r>
            <a:r>
              <a:rPr sz="2700" spc="-100" dirty="0">
                <a:latin typeface="Trebuchet MS"/>
                <a:cs typeface="Trebuchet MS"/>
              </a:rPr>
              <a:t>ap</a:t>
            </a:r>
            <a:r>
              <a:rPr sz="2700" spc="-120" dirty="0">
                <a:latin typeface="Trebuchet MS"/>
                <a:cs typeface="Trebuchet MS"/>
              </a:rPr>
              <a:t>r</a:t>
            </a:r>
            <a:r>
              <a:rPr sz="2700" spc="-85" dirty="0">
                <a:latin typeface="Trebuchet MS"/>
                <a:cs typeface="Trebuchet MS"/>
              </a:rPr>
              <a:t>o</a:t>
            </a:r>
            <a:r>
              <a:rPr sz="2700" spc="-60" dirty="0">
                <a:latin typeface="Trebuchet MS"/>
                <a:cs typeface="Trebuchet MS"/>
              </a:rPr>
              <a:t>x</a:t>
            </a:r>
            <a:r>
              <a:rPr sz="2700" spc="-240" dirty="0">
                <a:latin typeface="Trebuchet MS"/>
                <a:cs typeface="Trebuchet MS"/>
              </a:rPr>
              <a:t> </a:t>
            </a:r>
            <a:r>
              <a:rPr sz="2700" b="1" spc="-135" dirty="0">
                <a:latin typeface="Trebuchet MS"/>
                <a:cs typeface="Trebuchet MS"/>
              </a:rPr>
              <a:t>1</a:t>
            </a:r>
            <a:r>
              <a:rPr sz="2700" b="1" spc="-130" dirty="0">
                <a:latin typeface="Trebuchet MS"/>
                <a:cs typeface="Trebuchet MS"/>
              </a:rPr>
              <a:t>5</a:t>
            </a:r>
            <a:r>
              <a:rPr sz="2700" b="1" spc="395" dirty="0">
                <a:latin typeface="Trebuchet MS"/>
                <a:cs typeface="Trebuchet MS"/>
              </a:rPr>
              <a:t>%</a:t>
            </a:r>
            <a:r>
              <a:rPr sz="2700" b="1" spc="-305" dirty="0">
                <a:latin typeface="Trebuchet MS"/>
                <a:cs typeface="Trebuchet MS"/>
              </a:rPr>
              <a:t> </a:t>
            </a:r>
            <a:r>
              <a:rPr sz="2700" b="1" spc="-140" dirty="0">
                <a:latin typeface="Trebuchet MS"/>
                <a:cs typeface="Trebuchet MS"/>
              </a:rPr>
              <a:t>VA</a:t>
            </a:r>
            <a:endParaRPr sz="27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325"/>
              </a:spcBef>
              <a:buClr>
                <a:srgbClr val="FF0400"/>
              </a:buClr>
              <a:buFont typeface="Wingdings" pitchFamily="2" charset="2"/>
              <a:buChar char="ü"/>
            </a:pPr>
            <a:r>
              <a:rPr sz="2700" spc="-105" dirty="0" err="1">
                <a:latin typeface="Trebuchet MS"/>
                <a:cs typeface="Trebuchet MS"/>
              </a:rPr>
              <a:t>Incumplimie</a:t>
            </a:r>
            <a:r>
              <a:rPr sz="2700" spc="-130" dirty="0" err="1">
                <a:latin typeface="Trebuchet MS"/>
                <a:cs typeface="Trebuchet MS"/>
              </a:rPr>
              <a:t>n</a:t>
            </a:r>
            <a:r>
              <a:rPr sz="2700" spc="-160" dirty="0" err="1">
                <a:latin typeface="Trebuchet MS"/>
                <a:cs typeface="Trebuchet MS"/>
              </a:rPr>
              <a:t>t</a:t>
            </a:r>
            <a:r>
              <a:rPr sz="2700" spc="-30" dirty="0" err="1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20" dirty="0">
                <a:latin typeface="Trebuchet MS"/>
                <a:cs typeface="Trebuchet MS"/>
              </a:rPr>
              <a:t>de</a:t>
            </a:r>
            <a:r>
              <a:rPr sz="2700" spc="-265" dirty="0">
                <a:latin typeface="Trebuchet MS"/>
                <a:cs typeface="Trebuchet MS"/>
              </a:rPr>
              <a:t> </a:t>
            </a:r>
            <a:r>
              <a:rPr sz="2700" spc="-155" dirty="0">
                <a:latin typeface="Trebuchet MS"/>
                <a:cs typeface="Trebuchet MS"/>
              </a:rPr>
              <a:t>r</a:t>
            </a:r>
            <a:r>
              <a:rPr sz="2700" spc="-50" dirty="0">
                <a:latin typeface="Trebuchet MS"/>
                <a:cs typeface="Trebuchet MS"/>
              </a:rPr>
              <a:t>egu</a:t>
            </a:r>
            <a:r>
              <a:rPr sz="2700" spc="-105" dirty="0">
                <a:latin typeface="Trebuchet MS"/>
                <a:cs typeface="Trebuchet MS"/>
              </a:rPr>
              <a:t>l</a:t>
            </a:r>
            <a:r>
              <a:rPr sz="2700" spc="-110" dirty="0">
                <a:latin typeface="Trebuchet MS"/>
                <a:cs typeface="Trebuchet MS"/>
              </a:rPr>
              <a:t>aci</a:t>
            </a:r>
            <a:r>
              <a:rPr sz="2700" spc="-150" dirty="0">
                <a:latin typeface="Trebuchet MS"/>
                <a:cs typeface="Trebuchet MS"/>
              </a:rPr>
              <a:t>o</a:t>
            </a:r>
            <a:r>
              <a:rPr sz="2700" spc="-35" dirty="0">
                <a:latin typeface="Trebuchet MS"/>
                <a:cs typeface="Trebuchet MS"/>
              </a:rPr>
              <a:t>nes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30" dirty="0">
                <a:latin typeface="Trebuchet MS"/>
                <a:cs typeface="Trebuchet MS"/>
              </a:rPr>
              <a:t>=</a:t>
            </a:r>
            <a:r>
              <a:rPr sz="2700" spc="-250" dirty="0">
                <a:latin typeface="Trebuchet MS"/>
                <a:cs typeface="Trebuchet MS"/>
              </a:rPr>
              <a:t> </a:t>
            </a:r>
            <a:r>
              <a:rPr sz="2700" b="1" spc="-135" dirty="0">
                <a:latin typeface="Trebuchet MS"/>
                <a:cs typeface="Trebuchet MS"/>
              </a:rPr>
              <a:t>1</a:t>
            </a:r>
            <a:r>
              <a:rPr sz="2700" b="1" spc="-130" dirty="0">
                <a:latin typeface="Trebuchet MS"/>
                <a:cs typeface="Trebuchet MS"/>
              </a:rPr>
              <a:t>7</a:t>
            </a:r>
            <a:r>
              <a:rPr sz="2700" b="1" spc="130" dirty="0">
                <a:latin typeface="Trebuchet MS"/>
                <a:cs typeface="Trebuchet MS"/>
              </a:rPr>
              <a:t>0%</a:t>
            </a:r>
            <a:r>
              <a:rPr sz="2700" b="1" spc="-305" dirty="0">
                <a:latin typeface="Trebuchet MS"/>
                <a:cs typeface="Trebuchet MS"/>
              </a:rPr>
              <a:t> </a:t>
            </a:r>
            <a:r>
              <a:rPr sz="2700" b="1" spc="-140" dirty="0">
                <a:latin typeface="Trebuchet MS"/>
                <a:cs typeface="Trebuchet MS"/>
              </a:rPr>
              <a:t>VA</a:t>
            </a:r>
            <a:endParaRPr lang="es-ES" sz="2700" b="1" spc="-14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325"/>
              </a:spcBef>
              <a:buClr>
                <a:srgbClr val="FF0400"/>
              </a:buClr>
              <a:buFont typeface="Wingdings" pitchFamily="2" charset="2"/>
              <a:buChar char="ü"/>
            </a:pPr>
            <a:endParaRPr lang="es-MX" sz="2700" b="1" spc="-14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325"/>
              </a:spcBef>
              <a:buClr>
                <a:srgbClr val="FF0400"/>
              </a:buClr>
              <a:buFont typeface="Wingdings" pitchFamily="2" charset="2"/>
              <a:buChar char="ü"/>
            </a:pPr>
            <a:endParaRPr lang="es-ES" sz="2700" b="1" spc="-14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325"/>
              </a:spcBef>
              <a:buClr>
                <a:srgbClr val="FF0400"/>
              </a:buClr>
              <a:buFont typeface="Wingdings" pitchFamily="2" charset="2"/>
              <a:buChar char="ü"/>
            </a:pPr>
            <a:r>
              <a:rPr lang="es-MX" sz="2700" b="1" spc="-140" dirty="0">
                <a:latin typeface="Trebuchet MS"/>
                <a:cs typeface="Trebuchet MS"/>
              </a:rPr>
              <a:t>Presunción de contrabando =</a:t>
            </a:r>
            <a:endParaRPr sz="2700" dirty="0"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6EA2CBD-6DA1-0FF7-3041-59298285DFF2}"/>
              </a:ext>
            </a:extLst>
          </p:cNvPr>
          <p:cNvSpPr txBox="1">
            <a:spLocks/>
          </p:cNvSpPr>
          <p:nvPr/>
        </p:nvSpPr>
        <p:spPr>
          <a:xfrm>
            <a:off x="381000" y="304800"/>
            <a:ext cx="8229600" cy="1456809"/>
          </a:xfrm>
          <a:prstGeom prst="rect">
            <a:avLst/>
          </a:prstGeom>
          <a:solidFill>
            <a:srgbClr val="FD5300"/>
          </a:solidFill>
        </p:spPr>
        <p:txBody>
          <a:bodyPr vert="horz" wrap="square" lIns="0" tIns="223520" rIns="0" bIns="0" rtlCol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spcBef>
                <a:spcPts val="1760"/>
              </a:spcBef>
            </a:pPr>
            <a:r>
              <a:rPr lang="es-MX" sz="4000" b="1" spc="-204" dirty="0">
                <a:latin typeface="Trebuchet MS"/>
                <a:cs typeface="Trebuchet MS"/>
              </a:rPr>
              <a:t>Consecuenci</a:t>
            </a:r>
            <a:r>
              <a:rPr lang="es-MX" sz="4000" b="1" spc="-225" dirty="0">
                <a:latin typeface="Trebuchet MS"/>
                <a:cs typeface="Trebuchet MS"/>
              </a:rPr>
              <a:t>a</a:t>
            </a:r>
            <a:r>
              <a:rPr lang="es-MX" sz="4000" b="1" spc="75" dirty="0">
                <a:latin typeface="Trebuchet MS"/>
                <a:cs typeface="Trebuchet MS"/>
              </a:rPr>
              <a:t>s</a:t>
            </a:r>
            <a:r>
              <a:rPr lang="es-MX" sz="4000" b="1" spc="-420" dirty="0">
                <a:latin typeface="Trebuchet MS"/>
                <a:cs typeface="Trebuchet MS"/>
              </a:rPr>
              <a:t> </a:t>
            </a:r>
            <a:r>
              <a:rPr lang="es-MX" sz="4000" b="1" spc="-180" dirty="0">
                <a:latin typeface="Trebuchet MS"/>
                <a:cs typeface="Trebuchet MS"/>
              </a:rPr>
              <a:t>de </a:t>
            </a:r>
            <a:r>
              <a:rPr lang="es-MX" sz="4000" b="1" spc="-145" dirty="0">
                <a:latin typeface="Trebuchet MS"/>
                <a:cs typeface="Trebuchet MS"/>
              </a:rPr>
              <a:t>Inexac</a:t>
            </a:r>
            <a:r>
              <a:rPr lang="es-MX" sz="4000" b="1" spc="-105" dirty="0">
                <a:latin typeface="Trebuchet MS"/>
                <a:cs typeface="Trebuchet MS"/>
              </a:rPr>
              <a:t>t</a:t>
            </a:r>
            <a:r>
              <a:rPr lang="es-MX" sz="4000" b="1" spc="-65" dirty="0">
                <a:latin typeface="Trebuchet MS"/>
                <a:cs typeface="Trebuchet MS"/>
              </a:rPr>
              <a:t>a</a:t>
            </a:r>
            <a:r>
              <a:rPr lang="es-MX" sz="4000" b="1" spc="-450" dirty="0">
                <a:latin typeface="Trebuchet MS"/>
                <a:cs typeface="Trebuchet MS"/>
              </a:rPr>
              <a:t> </a:t>
            </a:r>
            <a:r>
              <a:rPr lang="es-MX" sz="4000" b="1" spc="-130" dirty="0">
                <a:latin typeface="Trebuchet MS"/>
                <a:cs typeface="Trebuchet MS"/>
              </a:rPr>
              <a:t>Clasificación</a:t>
            </a:r>
            <a:endParaRPr lang="es-MX" sz="4000" kern="0" dirty="0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E1E020DE-6F2B-171C-E1E0-011FF858B13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5029200"/>
            <a:ext cx="1267967" cy="10485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16C7-130A-E597-EF4E-6189B6585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Conector recto de flecha 104">
            <a:extLst>
              <a:ext uri="{FF2B5EF4-FFF2-40B4-BE49-F238E27FC236}">
                <a16:creationId xmlns:a16="http://schemas.microsoft.com/office/drawing/2014/main" id="{134CF2EB-258A-C33A-69F4-E231B33144A5}"/>
              </a:ext>
            </a:extLst>
          </p:cNvPr>
          <p:cNvCxnSpPr>
            <a:cxnSpLocks/>
          </p:cNvCxnSpPr>
          <p:nvPr/>
        </p:nvCxnSpPr>
        <p:spPr>
          <a:xfrm>
            <a:off x="588858" y="4429995"/>
            <a:ext cx="8097942" cy="0"/>
          </a:xfrm>
          <a:prstGeom prst="straightConnector1">
            <a:avLst/>
          </a:prstGeom>
          <a:ln w="269875">
            <a:gradFill flip="none" rotWithShape="1">
              <a:gsLst>
                <a:gs pos="0">
                  <a:srgbClr val="0070C0"/>
                </a:gs>
                <a:gs pos="28000">
                  <a:srgbClr val="FFFF00"/>
                </a:gs>
                <a:gs pos="54000">
                  <a:srgbClr val="FD5300"/>
                </a:gs>
                <a:gs pos="78000">
                  <a:srgbClr val="FD5300"/>
                </a:gs>
              </a:gsLst>
              <a:lin ang="0" scaled="1"/>
              <a:tileRect/>
            </a:gradFill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B40827C4-5BC1-7419-1EEF-8A7AEFE8E071}"/>
              </a:ext>
            </a:extLst>
          </p:cNvPr>
          <p:cNvSpPr/>
          <p:nvPr/>
        </p:nvSpPr>
        <p:spPr>
          <a:xfrm>
            <a:off x="442784" y="2438400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Identificar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2DC39AA-F3D0-1FE8-A36C-59743AD6B34B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8229600" cy="902811"/>
          </a:xfrm>
          <a:prstGeom prst="rect">
            <a:avLst/>
          </a:prstGeom>
          <a:solidFill>
            <a:srgbClr val="FD5300"/>
          </a:solidFill>
        </p:spPr>
        <p:txBody>
          <a:bodyPr vert="horz" wrap="square" lIns="0" tIns="2235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760"/>
              </a:spcBef>
            </a:pPr>
            <a:r>
              <a:rPr lang="es-MX" sz="4400" kern="0" spc="20" dirty="0">
                <a:solidFill>
                  <a:schemeClr val="bg1"/>
                </a:solidFill>
              </a:rPr>
              <a:t>Proceso de Clasificación</a:t>
            </a:r>
            <a:endParaRPr lang="es-MX" sz="4400" kern="0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177E7D3-EF8E-5ACB-2B38-59E8BBD70ACD}"/>
              </a:ext>
            </a:extLst>
          </p:cNvPr>
          <p:cNvSpPr/>
          <p:nvPr/>
        </p:nvSpPr>
        <p:spPr>
          <a:xfrm>
            <a:off x="1796105" y="2442519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Partidas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3F739FF-36AA-6195-12B8-4DB970EEF782}"/>
              </a:ext>
            </a:extLst>
          </p:cNvPr>
          <p:cNvSpPr/>
          <p:nvPr/>
        </p:nvSpPr>
        <p:spPr>
          <a:xfrm>
            <a:off x="3149426" y="2467233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Notas Legales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CC850A-6D59-5C5A-BACB-275D895DDE64}"/>
              </a:ext>
            </a:extLst>
          </p:cNvPr>
          <p:cNvSpPr/>
          <p:nvPr/>
        </p:nvSpPr>
        <p:spPr>
          <a:xfrm>
            <a:off x="4502747" y="2446639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Específica Esencial</a:t>
            </a:r>
          </a:p>
          <a:p>
            <a:pPr marL="11113" algn="ctr"/>
            <a:r>
              <a:rPr lang="es-MX" sz="1500" b="1" dirty="0"/>
              <a:t>Ultima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7FA7400-0AF7-01FB-BBA3-632BD34E8C36}"/>
              </a:ext>
            </a:extLst>
          </p:cNvPr>
          <p:cNvSpPr/>
          <p:nvPr/>
        </p:nvSpPr>
        <p:spPr>
          <a:xfrm>
            <a:off x="5856068" y="2467233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Subpartida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C1806A4-2A7D-7603-D3C0-6EBC395853AE}"/>
              </a:ext>
            </a:extLst>
          </p:cNvPr>
          <p:cNvSpPr/>
          <p:nvPr/>
        </p:nvSpPr>
        <p:spPr>
          <a:xfrm>
            <a:off x="7119036" y="2496065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Fracción</a:t>
            </a:r>
          </a:p>
        </p:txBody>
      </p:sp>
    </p:spTree>
    <p:extLst>
      <p:ext uri="{BB962C8B-B14F-4D97-AF65-F5344CB8AC3E}">
        <p14:creationId xmlns:p14="http://schemas.microsoft.com/office/powerpoint/2010/main" val="351089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16C7-130A-E597-EF4E-6189B6585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Resultado de imagen para caballo pura sangre">
            <a:extLst>
              <a:ext uri="{FF2B5EF4-FFF2-40B4-BE49-F238E27FC236}">
                <a16:creationId xmlns:a16="http://schemas.microsoft.com/office/drawing/2014/main" id="{E94C9783-D046-8468-207C-5D3313FD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197292"/>
            <a:ext cx="1728406" cy="1432107"/>
          </a:xfrm>
          <a:prstGeom prst="rect">
            <a:avLst/>
          </a:prstGeom>
          <a:noFill/>
        </p:spPr>
      </p:pic>
      <p:pic>
        <p:nvPicPr>
          <p:cNvPr id="33" name="Picture 2" descr="Resultado de imagen para gato">
            <a:extLst>
              <a:ext uri="{FF2B5EF4-FFF2-40B4-BE49-F238E27FC236}">
                <a16:creationId xmlns:a16="http://schemas.microsoft.com/office/drawing/2014/main" id="{E4F3DFB2-8854-4278-8B70-BEE0F753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8154" y="3505200"/>
            <a:ext cx="2451277" cy="1835536"/>
          </a:xfrm>
          <a:prstGeom prst="rect">
            <a:avLst/>
          </a:prstGeom>
          <a:noFill/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B40827C4-5BC1-7419-1EEF-8A7AEFE8E071}"/>
              </a:ext>
            </a:extLst>
          </p:cNvPr>
          <p:cNvSpPr/>
          <p:nvPr/>
        </p:nvSpPr>
        <p:spPr>
          <a:xfrm>
            <a:off x="442784" y="1742205"/>
            <a:ext cx="1555407" cy="14005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Identificar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2DC39AA-F3D0-1FE8-A36C-59743AD6B34B}"/>
              </a:ext>
            </a:extLst>
          </p:cNvPr>
          <p:cNvSpPr txBox="1">
            <a:spLocks/>
          </p:cNvSpPr>
          <p:nvPr/>
        </p:nvSpPr>
        <p:spPr>
          <a:xfrm>
            <a:off x="457200" y="274320"/>
            <a:ext cx="8229600" cy="902811"/>
          </a:xfrm>
          <a:prstGeom prst="rect">
            <a:avLst/>
          </a:prstGeom>
          <a:solidFill>
            <a:srgbClr val="FD5300"/>
          </a:solidFill>
        </p:spPr>
        <p:txBody>
          <a:bodyPr vert="horz" wrap="square" lIns="0" tIns="2235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760"/>
              </a:spcBef>
            </a:pPr>
            <a:r>
              <a:rPr lang="es-MX" sz="4400" kern="0" spc="20" dirty="0">
                <a:solidFill>
                  <a:schemeClr val="bg1"/>
                </a:solidFill>
              </a:rPr>
              <a:t>Errores de Clasificación</a:t>
            </a:r>
            <a:endParaRPr lang="es-MX" sz="4400" kern="0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177E7D3-EF8E-5ACB-2B38-59E8BBD70ACD}"/>
              </a:ext>
            </a:extLst>
          </p:cNvPr>
          <p:cNvSpPr/>
          <p:nvPr/>
        </p:nvSpPr>
        <p:spPr>
          <a:xfrm>
            <a:off x="1796105" y="1746324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Partidas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3F739FF-36AA-6195-12B8-4DB970EEF782}"/>
              </a:ext>
            </a:extLst>
          </p:cNvPr>
          <p:cNvSpPr/>
          <p:nvPr/>
        </p:nvSpPr>
        <p:spPr>
          <a:xfrm>
            <a:off x="3149426" y="1771038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Notas Legales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CC850A-6D59-5C5A-BACB-275D895DDE64}"/>
              </a:ext>
            </a:extLst>
          </p:cNvPr>
          <p:cNvSpPr/>
          <p:nvPr/>
        </p:nvSpPr>
        <p:spPr>
          <a:xfrm>
            <a:off x="4502747" y="1750444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Específica Esencial</a:t>
            </a:r>
          </a:p>
          <a:p>
            <a:pPr marL="11113" algn="ctr"/>
            <a:r>
              <a:rPr lang="es-MX" sz="1500" b="1" dirty="0"/>
              <a:t>Ultima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7FA7400-0AF7-01FB-BBA3-632BD34E8C36}"/>
              </a:ext>
            </a:extLst>
          </p:cNvPr>
          <p:cNvSpPr/>
          <p:nvPr/>
        </p:nvSpPr>
        <p:spPr>
          <a:xfrm>
            <a:off x="5856068" y="1771038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Subpartida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C1806A4-2A7D-7603-D3C0-6EBC395853AE}"/>
              </a:ext>
            </a:extLst>
          </p:cNvPr>
          <p:cNvSpPr/>
          <p:nvPr/>
        </p:nvSpPr>
        <p:spPr>
          <a:xfrm>
            <a:off x="7119036" y="1799870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Fracción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EB646CE-FC3D-C8E4-C6C1-10A3BCD7DE47}"/>
              </a:ext>
            </a:extLst>
          </p:cNvPr>
          <p:cNvSpPr txBox="1"/>
          <p:nvPr/>
        </p:nvSpPr>
        <p:spPr>
          <a:xfrm>
            <a:off x="654907" y="4510314"/>
            <a:ext cx="3847839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Equivocar naturaleza, uso, funciones de la mercancía.</a:t>
            </a:r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D9A08C1-9D23-DE20-2F0E-213BEF22D702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1220488" y="3142735"/>
            <a:ext cx="0" cy="1124465"/>
          </a:xfrm>
          <a:prstGeom prst="line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ject 6">
            <a:extLst>
              <a:ext uri="{FF2B5EF4-FFF2-40B4-BE49-F238E27FC236}">
                <a16:creationId xmlns:a16="http://schemas.microsoft.com/office/drawing/2014/main" id="{180745B0-D101-2BBD-59F5-9DFB167C497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3505200"/>
            <a:ext cx="1632616" cy="1692093"/>
          </a:xfrm>
          <a:prstGeom prst="rect">
            <a:avLst/>
          </a:prstGeom>
        </p:spPr>
      </p:pic>
      <p:pic>
        <p:nvPicPr>
          <p:cNvPr id="32" name="object 3">
            <a:extLst>
              <a:ext uri="{FF2B5EF4-FFF2-40B4-BE49-F238E27FC236}">
                <a16:creationId xmlns:a16="http://schemas.microsoft.com/office/drawing/2014/main" id="{91124670-FDAD-64EC-9699-CC9C334E9ED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66616" y="5307097"/>
            <a:ext cx="1528723" cy="13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16C7-130A-E597-EF4E-6189B6585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:a16="http://schemas.microsoft.com/office/drawing/2014/main" id="{B40827C4-5BC1-7419-1EEF-8A7AEFE8E071}"/>
              </a:ext>
            </a:extLst>
          </p:cNvPr>
          <p:cNvSpPr/>
          <p:nvPr/>
        </p:nvSpPr>
        <p:spPr>
          <a:xfrm>
            <a:off x="442784" y="1742205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Identificar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2DC39AA-F3D0-1FE8-A36C-59743AD6B34B}"/>
              </a:ext>
            </a:extLst>
          </p:cNvPr>
          <p:cNvSpPr txBox="1">
            <a:spLocks/>
          </p:cNvSpPr>
          <p:nvPr/>
        </p:nvSpPr>
        <p:spPr>
          <a:xfrm>
            <a:off x="457200" y="274320"/>
            <a:ext cx="8229600" cy="902811"/>
          </a:xfrm>
          <a:prstGeom prst="rect">
            <a:avLst/>
          </a:prstGeom>
          <a:solidFill>
            <a:srgbClr val="FD5300"/>
          </a:solidFill>
        </p:spPr>
        <p:txBody>
          <a:bodyPr vert="horz" wrap="square" lIns="0" tIns="2235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760"/>
              </a:spcBef>
            </a:pPr>
            <a:r>
              <a:rPr lang="es-MX" sz="4400" kern="0" spc="20" dirty="0">
                <a:solidFill>
                  <a:schemeClr val="bg1"/>
                </a:solidFill>
              </a:rPr>
              <a:t>Errores de Clasificación</a:t>
            </a:r>
            <a:endParaRPr lang="es-MX" sz="4400" kern="0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177E7D3-EF8E-5ACB-2B38-59E8BBD70ACD}"/>
              </a:ext>
            </a:extLst>
          </p:cNvPr>
          <p:cNvSpPr/>
          <p:nvPr/>
        </p:nvSpPr>
        <p:spPr>
          <a:xfrm>
            <a:off x="1796105" y="1746324"/>
            <a:ext cx="1555407" cy="14005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Partidas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3F739FF-36AA-6195-12B8-4DB970EEF782}"/>
              </a:ext>
            </a:extLst>
          </p:cNvPr>
          <p:cNvSpPr/>
          <p:nvPr/>
        </p:nvSpPr>
        <p:spPr>
          <a:xfrm>
            <a:off x="3149426" y="1771038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Notas Legales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CC850A-6D59-5C5A-BACB-275D895DDE64}"/>
              </a:ext>
            </a:extLst>
          </p:cNvPr>
          <p:cNvSpPr/>
          <p:nvPr/>
        </p:nvSpPr>
        <p:spPr>
          <a:xfrm>
            <a:off x="4502747" y="1750444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Específica Esencial</a:t>
            </a:r>
          </a:p>
          <a:p>
            <a:pPr marL="11113" algn="ctr"/>
            <a:r>
              <a:rPr lang="es-MX" sz="1500" b="1" dirty="0"/>
              <a:t>Ultima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7FA7400-0AF7-01FB-BBA3-632BD34E8C36}"/>
              </a:ext>
            </a:extLst>
          </p:cNvPr>
          <p:cNvSpPr/>
          <p:nvPr/>
        </p:nvSpPr>
        <p:spPr>
          <a:xfrm>
            <a:off x="5856068" y="1771038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Subpartida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C1806A4-2A7D-7603-D3C0-6EBC395853AE}"/>
              </a:ext>
            </a:extLst>
          </p:cNvPr>
          <p:cNvSpPr/>
          <p:nvPr/>
        </p:nvSpPr>
        <p:spPr>
          <a:xfrm>
            <a:off x="7119036" y="1799870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Fracción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EB646CE-FC3D-C8E4-C6C1-10A3BCD7DE47}"/>
              </a:ext>
            </a:extLst>
          </p:cNvPr>
          <p:cNvSpPr txBox="1"/>
          <p:nvPr/>
        </p:nvSpPr>
        <p:spPr>
          <a:xfrm>
            <a:off x="654907" y="4510314"/>
            <a:ext cx="3847839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Interpretar incorrectamente texto de partidas.</a:t>
            </a:r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D9A08C1-9D23-DE20-2F0E-213BEF22D702}"/>
              </a:ext>
            </a:extLst>
          </p:cNvPr>
          <p:cNvCxnSpPr>
            <a:cxnSpLocks/>
          </p:cNvCxnSpPr>
          <p:nvPr/>
        </p:nvCxnSpPr>
        <p:spPr>
          <a:xfrm>
            <a:off x="2590800" y="3142735"/>
            <a:ext cx="0" cy="1124465"/>
          </a:xfrm>
          <a:prstGeom prst="line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ject 2">
            <a:extLst>
              <a:ext uri="{FF2B5EF4-FFF2-40B4-BE49-F238E27FC236}">
                <a16:creationId xmlns:a16="http://schemas.microsoft.com/office/drawing/2014/main" id="{CC765710-6030-4E54-A6EB-FD2E97BB32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9412" y="3443184"/>
            <a:ext cx="3279681" cy="210021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63CBD857-C2C4-E7FD-54F4-F950357326B9}"/>
              </a:ext>
            </a:extLst>
          </p:cNvPr>
          <p:cNvSpPr txBox="1"/>
          <p:nvPr/>
        </p:nvSpPr>
        <p:spPr>
          <a:xfrm>
            <a:off x="5168902" y="5543402"/>
            <a:ext cx="3517898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spcBef>
                <a:spcPts val="60"/>
              </a:spcBef>
            </a:pPr>
            <a:r>
              <a:rPr sz="1400" b="1" spc="-160" dirty="0">
                <a:latin typeface="Trebuchet MS"/>
                <a:cs typeface="Trebuchet MS"/>
              </a:rPr>
              <a:t>96.14</a:t>
            </a:r>
            <a:r>
              <a:rPr sz="1400" b="1" spc="-26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Pipas</a:t>
            </a:r>
            <a:r>
              <a:rPr sz="1400" spc="-265" dirty="0">
                <a:latin typeface="Trebuchet MS"/>
                <a:cs typeface="Trebuchet MS"/>
              </a:rPr>
              <a:t> </a:t>
            </a:r>
            <a:r>
              <a:rPr sz="1400" spc="-110" dirty="0">
                <a:latin typeface="Trebuchet MS"/>
                <a:cs typeface="Trebuchet MS"/>
              </a:rPr>
              <a:t>(</a:t>
            </a:r>
            <a:r>
              <a:rPr sz="1400" spc="-110" dirty="0" err="1">
                <a:latin typeface="Trebuchet MS"/>
                <a:cs typeface="Trebuchet MS"/>
              </a:rPr>
              <a:t>incluidas</a:t>
            </a:r>
            <a:r>
              <a:rPr sz="1400" spc="-26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las</a:t>
            </a:r>
            <a:r>
              <a:rPr sz="1400" spc="-265" dirty="0">
                <a:latin typeface="Trebuchet MS"/>
                <a:cs typeface="Trebuchet MS"/>
              </a:rPr>
              <a:t> </a:t>
            </a:r>
            <a:r>
              <a:rPr sz="1400" spc="-125" dirty="0" err="1">
                <a:latin typeface="Trebuchet MS"/>
                <a:cs typeface="Trebuchet MS"/>
              </a:rPr>
              <a:t>cazoletas</a:t>
            </a:r>
            <a:r>
              <a:rPr sz="1400" spc="-125" dirty="0">
                <a:latin typeface="Trebuchet MS"/>
                <a:cs typeface="Trebuchet MS"/>
              </a:rPr>
              <a:t>),</a:t>
            </a:r>
            <a:r>
              <a:rPr sz="1400" spc="-260" dirty="0">
                <a:latin typeface="Trebuchet MS"/>
                <a:cs typeface="Trebuchet MS"/>
              </a:rPr>
              <a:t> </a:t>
            </a:r>
            <a:r>
              <a:rPr sz="1400" spc="-80" dirty="0" err="1">
                <a:latin typeface="Trebuchet MS"/>
                <a:cs typeface="Trebuchet MS"/>
              </a:rPr>
              <a:t>boquillas</a:t>
            </a:r>
            <a:r>
              <a:rPr sz="1400" spc="-265" dirty="0">
                <a:latin typeface="Trebuchet MS"/>
                <a:cs typeface="Trebuchet MS"/>
              </a:rPr>
              <a:t> </a:t>
            </a:r>
            <a:r>
              <a:rPr sz="1400" spc="-105" dirty="0">
                <a:latin typeface="Trebuchet MS"/>
                <a:cs typeface="Trebuchet MS"/>
              </a:rPr>
              <a:t>para</a:t>
            </a:r>
            <a:r>
              <a:rPr sz="1400" spc="-24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cigarros </a:t>
            </a:r>
            <a:r>
              <a:rPr sz="1400" spc="-830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(puros)</a:t>
            </a:r>
            <a:r>
              <a:rPr sz="1400" spc="-28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o</a:t>
            </a:r>
            <a:r>
              <a:rPr sz="1400" spc="-280" dirty="0">
                <a:latin typeface="Trebuchet MS"/>
                <a:cs typeface="Trebuchet MS"/>
              </a:rPr>
              <a:t> </a:t>
            </a:r>
            <a:r>
              <a:rPr sz="1400" spc="-114" dirty="0" err="1">
                <a:latin typeface="Trebuchet MS"/>
                <a:cs typeface="Trebuchet MS"/>
              </a:rPr>
              <a:t>cigarrillos</a:t>
            </a:r>
            <a:r>
              <a:rPr sz="1400" spc="-114" dirty="0">
                <a:latin typeface="Trebuchet MS"/>
                <a:cs typeface="Trebuchet MS"/>
              </a:rPr>
              <a:t>,</a:t>
            </a:r>
            <a:r>
              <a:rPr sz="1400" spc="-28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y</a:t>
            </a:r>
            <a:r>
              <a:rPr sz="1400" spc="-28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sus</a:t>
            </a:r>
            <a:r>
              <a:rPr sz="1400" spc="-280" dirty="0">
                <a:latin typeface="Trebuchet MS"/>
                <a:cs typeface="Trebuchet MS"/>
              </a:rPr>
              <a:t> </a:t>
            </a:r>
            <a:r>
              <a:rPr sz="1400" spc="-120" dirty="0" err="1">
                <a:latin typeface="Trebuchet MS"/>
                <a:cs typeface="Trebuchet MS"/>
              </a:rPr>
              <a:t>partes</a:t>
            </a:r>
            <a:r>
              <a:rPr sz="1400" spc="-120" dirty="0"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4820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16C7-130A-E597-EF4E-6189B6585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:a16="http://schemas.microsoft.com/office/drawing/2014/main" id="{B40827C4-5BC1-7419-1EEF-8A7AEFE8E071}"/>
              </a:ext>
            </a:extLst>
          </p:cNvPr>
          <p:cNvSpPr/>
          <p:nvPr/>
        </p:nvSpPr>
        <p:spPr>
          <a:xfrm>
            <a:off x="442784" y="1742205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Identificar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2DC39AA-F3D0-1FE8-A36C-59743AD6B34B}"/>
              </a:ext>
            </a:extLst>
          </p:cNvPr>
          <p:cNvSpPr txBox="1">
            <a:spLocks/>
          </p:cNvSpPr>
          <p:nvPr/>
        </p:nvSpPr>
        <p:spPr>
          <a:xfrm>
            <a:off x="457200" y="274320"/>
            <a:ext cx="8229600" cy="902811"/>
          </a:xfrm>
          <a:prstGeom prst="rect">
            <a:avLst/>
          </a:prstGeom>
          <a:solidFill>
            <a:srgbClr val="FD5300"/>
          </a:solidFill>
        </p:spPr>
        <p:txBody>
          <a:bodyPr vert="horz" wrap="square" lIns="0" tIns="2235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760"/>
              </a:spcBef>
            </a:pPr>
            <a:r>
              <a:rPr lang="es-MX" sz="4400" kern="0" spc="20" dirty="0">
                <a:solidFill>
                  <a:schemeClr val="bg1"/>
                </a:solidFill>
              </a:rPr>
              <a:t>Errores de Clasificación</a:t>
            </a:r>
            <a:endParaRPr lang="es-MX" sz="4400" kern="0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177E7D3-EF8E-5ACB-2B38-59E8BBD70ACD}"/>
              </a:ext>
            </a:extLst>
          </p:cNvPr>
          <p:cNvSpPr/>
          <p:nvPr/>
        </p:nvSpPr>
        <p:spPr>
          <a:xfrm>
            <a:off x="1796105" y="1746324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Partidas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3F739FF-36AA-6195-12B8-4DB970EEF782}"/>
              </a:ext>
            </a:extLst>
          </p:cNvPr>
          <p:cNvSpPr/>
          <p:nvPr/>
        </p:nvSpPr>
        <p:spPr>
          <a:xfrm>
            <a:off x="3149426" y="1771038"/>
            <a:ext cx="1555407" cy="14005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Notas Legales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CC850A-6D59-5C5A-BACB-275D895DDE64}"/>
              </a:ext>
            </a:extLst>
          </p:cNvPr>
          <p:cNvSpPr/>
          <p:nvPr/>
        </p:nvSpPr>
        <p:spPr>
          <a:xfrm>
            <a:off x="4502747" y="1750444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Específica Esencial</a:t>
            </a:r>
          </a:p>
          <a:p>
            <a:pPr marL="11113" algn="ctr"/>
            <a:r>
              <a:rPr lang="es-MX" sz="1500" b="1" dirty="0"/>
              <a:t>Ultima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7FA7400-0AF7-01FB-BBA3-632BD34E8C36}"/>
              </a:ext>
            </a:extLst>
          </p:cNvPr>
          <p:cNvSpPr/>
          <p:nvPr/>
        </p:nvSpPr>
        <p:spPr>
          <a:xfrm>
            <a:off x="5856068" y="1771038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Subpartida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C1806A4-2A7D-7603-D3C0-6EBC395853AE}"/>
              </a:ext>
            </a:extLst>
          </p:cNvPr>
          <p:cNvSpPr/>
          <p:nvPr/>
        </p:nvSpPr>
        <p:spPr>
          <a:xfrm>
            <a:off x="7119036" y="1799870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Fracción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EB646CE-FC3D-C8E4-C6C1-10A3BCD7DE47}"/>
              </a:ext>
            </a:extLst>
          </p:cNvPr>
          <p:cNvSpPr txBox="1"/>
          <p:nvPr/>
        </p:nvSpPr>
        <p:spPr>
          <a:xfrm>
            <a:off x="654907" y="4510314"/>
            <a:ext cx="3847839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No revisar o malinterpretar notas de sección y capítulo.</a:t>
            </a:r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D9A08C1-9D23-DE20-2F0E-213BEF22D702}"/>
              </a:ext>
            </a:extLst>
          </p:cNvPr>
          <p:cNvCxnSpPr>
            <a:cxnSpLocks/>
          </p:cNvCxnSpPr>
          <p:nvPr/>
        </p:nvCxnSpPr>
        <p:spPr>
          <a:xfrm>
            <a:off x="3962400" y="3142735"/>
            <a:ext cx="0" cy="1124465"/>
          </a:xfrm>
          <a:prstGeom prst="line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ject 3">
            <a:extLst>
              <a:ext uri="{FF2B5EF4-FFF2-40B4-BE49-F238E27FC236}">
                <a16:creationId xmlns:a16="http://schemas.microsoft.com/office/drawing/2014/main" id="{F460C450-8564-4113-28B6-60796C6AFB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7862" y="3505200"/>
            <a:ext cx="2796750" cy="2362200"/>
          </a:xfrm>
          <a:prstGeom prst="rect">
            <a:avLst/>
          </a:prstGeom>
        </p:spPr>
      </p:pic>
      <p:sp>
        <p:nvSpPr>
          <p:cNvPr id="3" name="18 CuadroTexto">
            <a:extLst>
              <a:ext uri="{FF2B5EF4-FFF2-40B4-BE49-F238E27FC236}">
                <a16:creationId xmlns:a16="http://schemas.microsoft.com/office/drawing/2014/main" id="{2B6DCF18-393D-89B5-1DBE-A8E944736BD9}"/>
              </a:ext>
            </a:extLst>
          </p:cNvPr>
          <p:cNvSpPr txBox="1"/>
          <p:nvPr/>
        </p:nvSpPr>
        <p:spPr>
          <a:xfrm>
            <a:off x="5727862" y="5562600"/>
            <a:ext cx="2796750" cy="10284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lang="es-MX" sz="1000" b="1" spc="-60" dirty="0">
                <a:latin typeface="Trebuchet MS"/>
                <a:cs typeface="Trebuchet MS"/>
              </a:rPr>
              <a:t>Capítul</a:t>
            </a:r>
            <a:r>
              <a:rPr lang="es-MX" sz="1000" b="1" spc="-50" dirty="0">
                <a:latin typeface="Trebuchet MS"/>
                <a:cs typeface="Trebuchet MS"/>
              </a:rPr>
              <a:t>o</a:t>
            </a:r>
            <a:r>
              <a:rPr lang="es-MX" sz="1000" b="1" spc="-190" dirty="0">
                <a:latin typeface="Trebuchet MS"/>
                <a:cs typeface="Trebuchet MS"/>
              </a:rPr>
              <a:t> </a:t>
            </a:r>
            <a:r>
              <a:rPr lang="es-MX" sz="1000" b="1" spc="-90" dirty="0">
                <a:latin typeface="Trebuchet MS"/>
                <a:cs typeface="Trebuchet MS"/>
              </a:rPr>
              <a:t>01</a:t>
            </a:r>
            <a:endParaRPr lang="es-MX" sz="10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lang="es-MX" sz="1000" spc="-65" dirty="0">
                <a:latin typeface="Trebuchet MS"/>
                <a:cs typeface="Trebuchet MS"/>
              </a:rPr>
              <a:t>Anima</a:t>
            </a:r>
            <a:r>
              <a:rPr lang="es-MX" sz="1000" spc="-75" dirty="0">
                <a:latin typeface="Trebuchet MS"/>
                <a:cs typeface="Trebuchet MS"/>
              </a:rPr>
              <a:t>l</a:t>
            </a:r>
            <a:r>
              <a:rPr lang="es-MX" sz="1000" spc="-100" dirty="0">
                <a:latin typeface="Trebuchet MS"/>
                <a:cs typeface="Trebuchet MS"/>
              </a:rPr>
              <a:t>e</a:t>
            </a:r>
            <a:r>
              <a:rPr lang="es-MX" sz="1000" spc="55" dirty="0">
                <a:latin typeface="Trebuchet MS"/>
                <a:cs typeface="Trebuchet MS"/>
              </a:rPr>
              <a:t>s</a:t>
            </a:r>
            <a:r>
              <a:rPr lang="es-MX" sz="1000" spc="-150" dirty="0">
                <a:latin typeface="Trebuchet MS"/>
                <a:cs typeface="Trebuchet MS"/>
              </a:rPr>
              <a:t> </a:t>
            </a:r>
            <a:r>
              <a:rPr lang="es-MX" sz="1000" spc="-75" dirty="0">
                <a:latin typeface="Trebuchet MS"/>
                <a:cs typeface="Trebuchet MS"/>
              </a:rPr>
              <a:t>v</a:t>
            </a:r>
            <a:r>
              <a:rPr lang="es-MX" sz="1000" spc="-55" dirty="0">
                <a:latin typeface="Trebuchet MS"/>
                <a:cs typeface="Trebuchet MS"/>
              </a:rPr>
              <a:t>iv</a:t>
            </a:r>
            <a:r>
              <a:rPr lang="es-MX" sz="1000" spc="15" dirty="0">
                <a:latin typeface="Trebuchet MS"/>
                <a:cs typeface="Trebuchet MS"/>
              </a:rPr>
              <a:t>os</a:t>
            </a:r>
            <a:endParaRPr lang="es-ES" sz="1000" b="1" dirty="0"/>
          </a:p>
          <a:p>
            <a:pPr algn="just"/>
            <a:r>
              <a:rPr lang="es-ES" sz="1000" b="1" dirty="0"/>
              <a:t>1. Este Capítulo comprende todos los animales vivos, excepto:</a:t>
            </a:r>
          </a:p>
          <a:p>
            <a:pPr algn="just"/>
            <a:r>
              <a:rPr lang="es-ES" sz="1000" b="1" dirty="0"/>
              <a:t>…</a:t>
            </a:r>
          </a:p>
          <a:p>
            <a:pPr algn="just"/>
            <a:r>
              <a:rPr lang="es-ES" sz="1000" b="1" dirty="0"/>
              <a:t>c) los animales de la partida 95.08.</a:t>
            </a:r>
            <a:endParaRPr lang="es-MX" sz="1000" b="1" dirty="0"/>
          </a:p>
        </p:txBody>
      </p:sp>
    </p:spTree>
    <p:extLst>
      <p:ext uri="{BB962C8B-B14F-4D97-AF65-F5344CB8AC3E}">
        <p14:creationId xmlns:p14="http://schemas.microsoft.com/office/powerpoint/2010/main" val="42321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16C7-130A-E597-EF4E-6189B6585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:a16="http://schemas.microsoft.com/office/drawing/2014/main" id="{B40827C4-5BC1-7419-1EEF-8A7AEFE8E071}"/>
              </a:ext>
            </a:extLst>
          </p:cNvPr>
          <p:cNvSpPr/>
          <p:nvPr/>
        </p:nvSpPr>
        <p:spPr>
          <a:xfrm>
            <a:off x="442784" y="1742205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Identificar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2DC39AA-F3D0-1FE8-A36C-59743AD6B34B}"/>
              </a:ext>
            </a:extLst>
          </p:cNvPr>
          <p:cNvSpPr txBox="1">
            <a:spLocks/>
          </p:cNvSpPr>
          <p:nvPr/>
        </p:nvSpPr>
        <p:spPr>
          <a:xfrm>
            <a:off x="457200" y="274320"/>
            <a:ext cx="8229600" cy="902811"/>
          </a:xfrm>
          <a:prstGeom prst="rect">
            <a:avLst/>
          </a:prstGeom>
          <a:solidFill>
            <a:srgbClr val="FD5300"/>
          </a:solidFill>
        </p:spPr>
        <p:txBody>
          <a:bodyPr vert="horz" wrap="square" lIns="0" tIns="2235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760"/>
              </a:spcBef>
            </a:pPr>
            <a:r>
              <a:rPr lang="es-MX" sz="4400" kern="0" spc="20" dirty="0">
                <a:solidFill>
                  <a:schemeClr val="bg1"/>
                </a:solidFill>
              </a:rPr>
              <a:t>Errores de Clasificación</a:t>
            </a:r>
            <a:endParaRPr lang="es-MX" sz="4400" kern="0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177E7D3-EF8E-5ACB-2B38-59E8BBD70ACD}"/>
              </a:ext>
            </a:extLst>
          </p:cNvPr>
          <p:cNvSpPr/>
          <p:nvPr/>
        </p:nvSpPr>
        <p:spPr>
          <a:xfrm>
            <a:off x="1796105" y="1746324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Partidas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3F739FF-36AA-6195-12B8-4DB970EEF782}"/>
              </a:ext>
            </a:extLst>
          </p:cNvPr>
          <p:cNvSpPr/>
          <p:nvPr/>
        </p:nvSpPr>
        <p:spPr>
          <a:xfrm>
            <a:off x="3149426" y="1771038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Notas Legales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CC850A-6D59-5C5A-BACB-275D895DDE64}"/>
              </a:ext>
            </a:extLst>
          </p:cNvPr>
          <p:cNvSpPr/>
          <p:nvPr/>
        </p:nvSpPr>
        <p:spPr>
          <a:xfrm>
            <a:off x="4502747" y="1750444"/>
            <a:ext cx="1555407" cy="14005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Específica Esencial</a:t>
            </a:r>
          </a:p>
          <a:p>
            <a:pPr marL="11113" algn="ctr"/>
            <a:r>
              <a:rPr lang="es-MX" sz="1500" b="1" dirty="0"/>
              <a:t>Ultima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7FA7400-0AF7-01FB-BBA3-632BD34E8C36}"/>
              </a:ext>
            </a:extLst>
          </p:cNvPr>
          <p:cNvSpPr/>
          <p:nvPr/>
        </p:nvSpPr>
        <p:spPr>
          <a:xfrm>
            <a:off x="5856068" y="1771038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Subpartida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C1806A4-2A7D-7603-D3C0-6EBC395853AE}"/>
              </a:ext>
            </a:extLst>
          </p:cNvPr>
          <p:cNvSpPr/>
          <p:nvPr/>
        </p:nvSpPr>
        <p:spPr>
          <a:xfrm>
            <a:off x="7119036" y="1799870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Fracción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EB646CE-FC3D-C8E4-C6C1-10A3BCD7DE47}"/>
              </a:ext>
            </a:extLst>
          </p:cNvPr>
          <p:cNvSpPr txBox="1"/>
          <p:nvPr/>
        </p:nvSpPr>
        <p:spPr>
          <a:xfrm>
            <a:off x="4800600" y="4510314"/>
            <a:ext cx="3847839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Equivocar el orden de los criterios de prioridad.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D9A08C1-9D23-DE20-2F0E-213BEF22D702}"/>
              </a:ext>
            </a:extLst>
          </p:cNvPr>
          <p:cNvCxnSpPr>
            <a:cxnSpLocks/>
          </p:cNvCxnSpPr>
          <p:nvPr/>
        </p:nvCxnSpPr>
        <p:spPr>
          <a:xfrm>
            <a:off x="5257800" y="3142735"/>
            <a:ext cx="0" cy="1124465"/>
          </a:xfrm>
          <a:prstGeom prst="line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ascara-naranja">
            <a:extLst>
              <a:ext uri="{FF2B5EF4-FFF2-40B4-BE49-F238E27FC236}">
                <a16:creationId xmlns:a16="http://schemas.microsoft.com/office/drawing/2014/main" id="{1C3C0D45-BB7D-298A-1253-6FFAFEC5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33335"/>
            <a:ext cx="1702487" cy="1569660"/>
          </a:xfrm>
          <a:prstGeom prst="rect">
            <a:avLst/>
          </a:prstGeom>
          <a:noFill/>
        </p:spPr>
      </p:pic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36829F5-A27B-14B0-F725-709D6B1C9D0E}"/>
              </a:ext>
            </a:extLst>
          </p:cNvPr>
          <p:cNvSpPr txBox="1">
            <a:spLocks/>
          </p:cNvSpPr>
          <p:nvPr/>
        </p:nvSpPr>
        <p:spPr>
          <a:xfrm>
            <a:off x="528114" y="3429000"/>
            <a:ext cx="2367486" cy="32813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3200" b="0" i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200" b="1" kern="0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08.14 </a:t>
            </a:r>
            <a:r>
              <a:rPr lang="es-ES_tradnl" sz="1200" kern="0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Cortezas de agrios (cítricos), melones o sandías, frescas, congeladas, secas o</a:t>
            </a:r>
          </a:p>
          <a:p>
            <a:pPr algn="just"/>
            <a:r>
              <a:rPr lang="es-ES_tradnl" sz="1200" kern="0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presentadas en agua salada, sulfurosa o adicionada de otras sustancias para su conservación provisional.</a:t>
            </a:r>
          </a:p>
          <a:p>
            <a:pPr algn="just"/>
            <a:r>
              <a:rPr lang="es-ES_tradnl" sz="1200" kern="0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	</a:t>
            </a:r>
          </a:p>
          <a:p>
            <a:pPr algn="just"/>
            <a:r>
              <a:rPr lang="es-ES_tradnl" sz="1200" b="1" kern="0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23.08 </a:t>
            </a:r>
            <a:r>
              <a:rPr lang="es-ES" sz="1200" kern="0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Materias vegetales y desperdicios vegetales, residuos y subproductos vegetales, incluso en "pellets", de los tipos utilizados para la alimentación de los animales, no expresados ni comprendidos en otra parte.</a:t>
            </a:r>
            <a:endParaRPr lang="es-ES_tradnl" sz="1200" kern="0" dirty="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  <a:p>
            <a:endParaRPr lang="es-MX" sz="12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1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16C7-130A-E597-EF4E-6189B6585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:a16="http://schemas.microsoft.com/office/drawing/2014/main" id="{B40827C4-5BC1-7419-1EEF-8A7AEFE8E071}"/>
              </a:ext>
            </a:extLst>
          </p:cNvPr>
          <p:cNvSpPr/>
          <p:nvPr/>
        </p:nvSpPr>
        <p:spPr>
          <a:xfrm>
            <a:off x="442784" y="1742205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Identificar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2DC39AA-F3D0-1FE8-A36C-59743AD6B34B}"/>
              </a:ext>
            </a:extLst>
          </p:cNvPr>
          <p:cNvSpPr txBox="1">
            <a:spLocks/>
          </p:cNvSpPr>
          <p:nvPr/>
        </p:nvSpPr>
        <p:spPr>
          <a:xfrm>
            <a:off x="457200" y="274320"/>
            <a:ext cx="8229600" cy="902811"/>
          </a:xfrm>
          <a:prstGeom prst="rect">
            <a:avLst/>
          </a:prstGeom>
          <a:solidFill>
            <a:srgbClr val="FD5300"/>
          </a:solidFill>
        </p:spPr>
        <p:txBody>
          <a:bodyPr vert="horz" wrap="square" lIns="0" tIns="2235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760"/>
              </a:spcBef>
            </a:pPr>
            <a:r>
              <a:rPr lang="es-MX" sz="4400" kern="0" spc="20" dirty="0">
                <a:solidFill>
                  <a:schemeClr val="bg1"/>
                </a:solidFill>
              </a:rPr>
              <a:t>Errores de Clasificación</a:t>
            </a:r>
            <a:endParaRPr lang="es-MX" sz="4400" kern="0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177E7D3-EF8E-5ACB-2B38-59E8BBD70ACD}"/>
              </a:ext>
            </a:extLst>
          </p:cNvPr>
          <p:cNvSpPr/>
          <p:nvPr/>
        </p:nvSpPr>
        <p:spPr>
          <a:xfrm>
            <a:off x="1796105" y="1746324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Partidas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3F739FF-36AA-6195-12B8-4DB970EEF782}"/>
              </a:ext>
            </a:extLst>
          </p:cNvPr>
          <p:cNvSpPr/>
          <p:nvPr/>
        </p:nvSpPr>
        <p:spPr>
          <a:xfrm>
            <a:off x="3149426" y="1771038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Notas Legales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CC850A-6D59-5C5A-BACB-275D895DDE64}"/>
              </a:ext>
            </a:extLst>
          </p:cNvPr>
          <p:cNvSpPr/>
          <p:nvPr/>
        </p:nvSpPr>
        <p:spPr>
          <a:xfrm>
            <a:off x="4502747" y="1750444"/>
            <a:ext cx="1555407" cy="14005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Específica Esencial</a:t>
            </a:r>
          </a:p>
          <a:p>
            <a:pPr marL="11113" algn="ctr"/>
            <a:r>
              <a:rPr lang="es-MX" sz="1500" b="1" dirty="0"/>
              <a:t>Ultima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7FA7400-0AF7-01FB-BBA3-632BD34E8C36}"/>
              </a:ext>
            </a:extLst>
          </p:cNvPr>
          <p:cNvSpPr/>
          <p:nvPr/>
        </p:nvSpPr>
        <p:spPr>
          <a:xfrm>
            <a:off x="5856068" y="1771038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Subpartida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C1806A4-2A7D-7603-D3C0-6EBC395853AE}"/>
              </a:ext>
            </a:extLst>
          </p:cNvPr>
          <p:cNvSpPr/>
          <p:nvPr/>
        </p:nvSpPr>
        <p:spPr>
          <a:xfrm>
            <a:off x="7119036" y="1799870"/>
            <a:ext cx="1555407" cy="1400530"/>
          </a:xfrm>
          <a:prstGeom prst="ellipse">
            <a:avLst/>
          </a:prstGeom>
          <a:solidFill>
            <a:srgbClr val="FD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s-MX" sz="1500" b="1" dirty="0"/>
              <a:t>Fracción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EB646CE-FC3D-C8E4-C6C1-10A3BCD7DE47}"/>
              </a:ext>
            </a:extLst>
          </p:cNvPr>
          <p:cNvSpPr txBox="1"/>
          <p:nvPr/>
        </p:nvSpPr>
        <p:spPr>
          <a:xfrm>
            <a:off x="4800600" y="4510314"/>
            <a:ext cx="3847839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Equivocar la aplicación de los criterios de prioridad.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D9A08C1-9D23-DE20-2F0E-213BEF22D702}"/>
              </a:ext>
            </a:extLst>
          </p:cNvPr>
          <p:cNvCxnSpPr>
            <a:cxnSpLocks/>
          </p:cNvCxnSpPr>
          <p:nvPr/>
        </p:nvCxnSpPr>
        <p:spPr>
          <a:xfrm>
            <a:off x="5257800" y="3142735"/>
            <a:ext cx="0" cy="1124465"/>
          </a:xfrm>
          <a:prstGeom prst="line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72D9E376-2F35-B48E-AE8F-BD41C4E8F20D}"/>
              </a:ext>
            </a:extLst>
          </p:cNvPr>
          <p:cNvSpPr txBox="1">
            <a:spLocks/>
          </p:cNvSpPr>
          <p:nvPr/>
        </p:nvSpPr>
        <p:spPr>
          <a:xfrm>
            <a:off x="513320" y="5560638"/>
            <a:ext cx="3677679" cy="7639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3200" b="0" i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 kern="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85.23 </a:t>
            </a:r>
            <a:r>
              <a:rPr lang="es-MX" sz="1000" kern="0" dirty="0">
                <a:solidFill>
                  <a:srgbClr val="2E2E2E"/>
                </a:solidFill>
                <a:latin typeface="Tahoma" panose="020B0604030504040204" pitchFamily="34" charset="0"/>
                <a:cs typeface="Helvetica" pitchFamily="34" charset="0"/>
              </a:rPr>
              <a:t>…</a:t>
            </a:r>
            <a:r>
              <a:rPr lang="es-MX" sz="1000" b="0" i="0" dirty="0">
                <a:solidFill>
                  <a:srgbClr val="2E2E2E"/>
                </a:solidFill>
                <a:effectLst/>
                <a:latin typeface="Tahoma" panose="020B0604030504040204" pitchFamily="34" charset="0"/>
              </a:rPr>
              <a:t>dispositivos de almacenamiento permanente de datos…</a:t>
            </a:r>
            <a:endParaRPr lang="es-ES_tradnl" sz="1000" kern="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just"/>
            <a:endParaRPr lang="es-ES_tradnl" sz="1000" kern="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just"/>
            <a:r>
              <a:rPr lang="es-ES_tradnl" sz="1000" b="1" kern="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96.08 </a:t>
            </a:r>
            <a:r>
              <a:rPr lang="es-MX" sz="1000" b="0" i="0" dirty="0">
                <a:solidFill>
                  <a:srgbClr val="2E2E2E"/>
                </a:solidFill>
                <a:effectLst/>
                <a:latin typeface="Tahoma" panose="020B0604030504040204" pitchFamily="34" charset="0"/>
              </a:rPr>
              <a:t>Bolígrafos…</a:t>
            </a:r>
            <a:endParaRPr lang="es-MX" sz="1000" kern="0" dirty="0">
              <a:solidFill>
                <a:schemeClr val="tx1"/>
              </a:solidFill>
            </a:endParaRPr>
          </a:p>
        </p:txBody>
      </p:sp>
      <p:pic>
        <p:nvPicPr>
          <p:cNvPr id="12" name="Picture 1" descr="http://maspromocionales.com/img/productos/l2535_5a0ed5d641.png">
            <a:extLst>
              <a:ext uri="{FF2B5EF4-FFF2-40B4-BE49-F238E27FC236}">
                <a16:creationId xmlns:a16="http://schemas.microsoft.com/office/drawing/2014/main" id="{3AFC5E60-6057-3D3E-1A9E-BC6F5628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9" y="3855399"/>
            <a:ext cx="3830082" cy="1555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541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417</Words>
  <Application>Microsoft Office PowerPoint</Application>
  <PresentationFormat>Presentación en pantalla (4:3)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Arial MT</vt:lpstr>
      <vt:lpstr>Calibri</vt:lpstr>
      <vt:lpstr>Helvetica</vt:lpstr>
      <vt:lpstr>Tahoma</vt:lpstr>
      <vt:lpstr>Times New Roman</vt:lpstr>
      <vt:lpstr>Trebuchet MS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Defensa en materia de Clasificación Arancelaria</dc:title>
  <dc:creator>Alejandro García</dc:creator>
  <cp:lastModifiedBy>ANDRES ROHDE PONCE</cp:lastModifiedBy>
  <cp:revision>38</cp:revision>
  <dcterms:created xsi:type="dcterms:W3CDTF">2023-10-17T20:32:36Z</dcterms:created>
  <dcterms:modified xsi:type="dcterms:W3CDTF">2024-04-17T18:47:15Z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2023-10-17T00:00:00Z</vt:filetime>
  </property>
</Properties>
</file>