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5" r:id="rId3"/>
    <p:sldMasterId id="2147483687" r:id="rId4"/>
    <p:sldMasterId id="2147483699" r:id="rId5"/>
    <p:sldMasterId id="2147483712" r:id="rId6"/>
  </p:sldMasterIdLst>
  <p:sldIdLst>
    <p:sldId id="256" r:id="rId7"/>
    <p:sldId id="268" r:id="rId8"/>
    <p:sldId id="298" r:id="rId9"/>
    <p:sldId id="3332" r:id="rId10"/>
    <p:sldId id="382" r:id="rId11"/>
    <p:sldId id="4128" r:id="rId12"/>
    <p:sldId id="3327" r:id="rId13"/>
    <p:sldId id="3474" r:id="rId14"/>
    <p:sldId id="297" r:id="rId15"/>
    <p:sldId id="416" r:id="rId16"/>
    <p:sldId id="3328" r:id="rId17"/>
    <p:sldId id="415" r:id="rId18"/>
    <p:sldId id="336" r:id="rId19"/>
    <p:sldId id="384" r:id="rId20"/>
    <p:sldId id="419" r:id="rId21"/>
    <p:sldId id="324" r:id="rId22"/>
    <p:sldId id="3357" r:id="rId23"/>
    <p:sldId id="417" r:id="rId24"/>
    <p:sldId id="3342" r:id="rId25"/>
    <p:sldId id="3331" r:id="rId26"/>
    <p:sldId id="408" r:id="rId27"/>
    <p:sldId id="267" r:id="rId28"/>
    <p:sldId id="269" r:id="rId29"/>
    <p:sldId id="4126" r:id="rId30"/>
    <p:sldId id="325" r:id="rId31"/>
  </p:sldIdLst>
  <p:sldSz cx="18288000" cy="10287000"/>
  <p:notesSz cx="6858000" cy="9144000"/>
  <p:embeddedFontLst>
    <p:embeddedFont>
      <p:font typeface="微软雅黑" panose="020B0503020204020204" pitchFamily="34" charset="-122"/>
      <p:regular r:id="rId32"/>
      <p:bold r:id="rId33"/>
    </p:embeddedFont>
    <p:embeddedFont>
      <p:font typeface="Arial Black" panose="020B0A04020102020204" pitchFamily="34" charset="0"/>
      <p:bold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Hind Guntur Medium" panose="02000000000000000000" pitchFamily="2" charset="0"/>
      <p:regular r:id="rId39"/>
    </p:embeddedFont>
    <p:embeddedFont>
      <p:font typeface="Impact" panose="020B0806030902050204" pitchFamily="34" charset="0"/>
      <p:regular r:id="rId40"/>
    </p:embeddedFont>
    <p:embeddedFont>
      <p:font typeface="League Spartan" panose="020B0604020202020204" charset="0"/>
      <p:regular r:id="rId41"/>
      <p:bold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Bold" panose="00000800000000000000" pitchFamily="2" charset="0"/>
      <p:regular r:id="rId47"/>
      <p:bold r:id="rId48"/>
    </p:embeddedFont>
    <p:embeddedFont>
      <p:font typeface="Poppins Semi-Bold" panose="020B0604020202020204" charset="0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4609" autoAdjust="0"/>
  </p:normalViewPr>
  <p:slideViewPr>
    <p:cSldViewPr>
      <p:cViewPr varScale="1">
        <p:scale>
          <a:sx n="42" d="100"/>
          <a:sy n="42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4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16.7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0,'2048'0,"-2009"3,0 1,0 1,44 13,-37-7,80 8,80-18,21 1,-155 8,0 3,81 25,-88-20,1-2,126 12,38-28,34 1,-82 29,-124-18,76 6,450-13,-300-9,952 4,-1183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18.7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1,'810'0,"-758"3,0 2,79 18,-69-10,74 5,406-14,-279-7,-140 3,-70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20.47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1 127,'1366'0,"-1326"-2,-1-2,0-2,43-12,-36 7,81-8,-21 16,-66 4,0-3,0-1,0-2,39-10,-29 3,0 2,99-5,103 13,-173 3,-25-1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28.6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65,'178'3,"203"-8,-204-23,-115 16,73-6,448 14,-300 7,3645-3,-3836 4,130 23,62 4,357-30,-291-3,-298 5,-1 2,81 18,-71-10,74 5,-113-17,20 1,-1 2,77 16,-56-7,0-3,0-3,1-3,74-4,67 4,-147 2,64 17,-67-12,82 8,487-15,-320-7,-58 3,-192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30.4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66,'808'0,"-756"-3,0-2,80-18,-71 10,75-5,165 15,-232 4,-16-1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20:43:32.9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4825 1,'-3410'0,"3357"3,1 2,-79 18,69-10,-75 5,-405-14,279-7,141 3,69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5714" cy="102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4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2607349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76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5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34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97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15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97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3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62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66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3D85C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850400" y="831300"/>
            <a:ext cx="16593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850400" y="9480000"/>
            <a:ext cx="1659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2850" y="3613650"/>
            <a:ext cx="16593600" cy="30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95998" y="9377519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38295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18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1470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7187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626" y="6610355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3544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2400305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296400" y="2400305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448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841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87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928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3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3" y="2152655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830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30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1156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258800" y="411962"/>
            <a:ext cx="4114800" cy="87772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411962"/>
            <a:ext cx="12039600" cy="87772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081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8" indent="0" algn="ctr">
              <a:buNone/>
              <a:defRPr sz="3000"/>
            </a:lvl2pPr>
            <a:lvl3pPr marL="1371635" indent="0" algn="ctr">
              <a:buNone/>
              <a:defRPr sz="2700"/>
            </a:lvl3pPr>
            <a:lvl4pPr marL="2057453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7" indent="0" algn="ctr">
              <a:buNone/>
              <a:defRPr sz="2400"/>
            </a:lvl6pPr>
            <a:lvl7pPr marL="4114902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8" indent="0" algn="ctr">
              <a:buNone/>
              <a:defRPr sz="24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7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4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0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1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3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40"/>
            <a:ext cx="7772400" cy="652700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40"/>
            <a:ext cx="7772400" cy="652700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66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3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6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8" indent="0">
              <a:buNone/>
              <a:defRPr sz="3000" b="1"/>
            </a:lvl2pPr>
            <a:lvl3pPr marL="1371635" indent="0">
              <a:buNone/>
              <a:defRPr sz="2700" b="1"/>
            </a:lvl3pPr>
            <a:lvl4pPr marL="2057453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7" indent="0">
              <a:buNone/>
              <a:defRPr sz="2400" b="1"/>
            </a:lvl6pPr>
            <a:lvl7pPr marL="4114902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8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6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3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8" indent="0">
              <a:buNone/>
              <a:defRPr sz="3000" b="1"/>
            </a:lvl2pPr>
            <a:lvl3pPr marL="1371635" indent="0">
              <a:buNone/>
              <a:defRPr sz="2700" b="1"/>
            </a:lvl3pPr>
            <a:lvl4pPr marL="2057453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7" indent="0">
              <a:buNone/>
              <a:defRPr sz="2400" b="1"/>
            </a:lvl6pPr>
            <a:lvl7pPr marL="4114902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8" indent="0">
              <a:buNone/>
              <a:defRPr sz="24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3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00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4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8" indent="0">
              <a:buNone/>
              <a:defRPr sz="2100"/>
            </a:lvl2pPr>
            <a:lvl3pPr marL="1371635" indent="0">
              <a:buNone/>
              <a:defRPr sz="1800"/>
            </a:lvl3pPr>
            <a:lvl4pPr marL="2057453" indent="0">
              <a:buNone/>
              <a:defRPr sz="1500"/>
            </a:lvl4pPr>
            <a:lvl5pPr marL="2743268" indent="0">
              <a:buNone/>
              <a:defRPr sz="1500"/>
            </a:lvl5pPr>
            <a:lvl6pPr marL="3429087" indent="0">
              <a:buNone/>
              <a:defRPr sz="1500"/>
            </a:lvl6pPr>
            <a:lvl7pPr marL="4114902" indent="0">
              <a:buNone/>
              <a:defRPr sz="1500"/>
            </a:lvl7pPr>
            <a:lvl8pPr marL="4800720" indent="0">
              <a:buNone/>
              <a:defRPr sz="1500"/>
            </a:lvl8pPr>
            <a:lvl9pPr marL="5486538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4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18" indent="0">
              <a:buNone/>
              <a:defRPr sz="4200"/>
            </a:lvl2pPr>
            <a:lvl3pPr marL="1371635" indent="0">
              <a:buNone/>
              <a:defRPr sz="3600"/>
            </a:lvl3pPr>
            <a:lvl4pPr marL="2057453" indent="0">
              <a:buNone/>
              <a:defRPr sz="3000"/>
            </a:lvl4pPr>
            <a:lvl5pPr marL="2743268" indent="0">
              <a:buNone/>
              <a:defRPr sz="3000"/>
            </a:lvl5pPr>
            <a:lvl6pPr marL="3429087" indent="0">
              <a:buNone/>
              <a:defRPr sz="3000"/>
            </a:lvl6pPr>
            <a:lvl7pPr marL="4114902" indent="0">
              <a:buNone/>
              <a:defRPr sz="3000"/>
            </a:lvl7pPr>
            <a:lvl8pPr marL="4800720" indent="0">
              <a:buNone/>
              <a:defRPr sz="3000"/>
            </a:lvl8pPr>
            <a:lvl9pPr marL="5486538" indent="0">
              <a:buNone/>
              <a:defRPr sz="3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4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8" indent="0">
              <a:buNone/>
              <a:defRPr sz="2100"/>
            </a:lvl2pPr>
            <a:lvl3pPr marL="1371635" indent="0">
              <a:buNone/>
              <a:defRPr sz="1800"/>
            </a:lvl3pPr>
            <a:lvl4pPr marL="2057453" indent="0">
              <a:buNone/>
              <a:defRPr sz="1500"/>
            </a:lvl4pPr>
            <a:lvl5pPr marL="2743268" indent="0">
              <a:buNone/>
              <a:defRPr sz="1500"/>
            </a:lvl5pPr>
            <a:lvl6pPr marL="3429087" indent="0">
              <a:buNone/>
              <a:defRPr sz="1500"/>
            </a:lvl6pPr>
            <a:lvl7pPr marL="4114902" indent="0">
              <a:buNone/>
              <a:defRPr sz="1500"/>
            </a:lvl7pPr>
            <a:lvl8pPr marL="4800720" indent="0">
              <a:buNone/>
              <a:defRPr sz="1500"/>
            </a:lvl8pPr>
            <a:lvl9pPr marL="5486538" indent="0">
              <a:buNone/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3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1"/>
            <a:ext cx="3943350" cy="871775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3" y="547691"/>
            <a:ext cx="11601450" cy="871775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5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E68A1-1428-2DC6-80D7-6D2CED182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798E69-A6CC-B049-7966-A2A7BB2A4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165585-4568-8281-00CC-6933BDD1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20AB3-42DB-84F4-8364-29139909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D25C0-BE09-5613-DE5F-DDD3AEA3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5695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2B954-017C-049C-C96A-A4E8D480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E08F1A-BC74-E39F-8552-453B7092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BA40-4A13-5CF1-2524-4095228C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2621A-24E8-87D4-6B79-18F82FCD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9FF9E-D970-24AE-531D-FCADC9B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5967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12BCB-2F28-F1C4-D59B-FBC0D7B3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C9F60-978C-6B18-6BB0-726F82785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3F843B-6372-476A-9379-81C7B708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9357F-BB49-94D4-2A54-BFA67DCC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D3AFC-3665-41E2-324F-268B96C4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56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24B05-E156-FEE6-BA9F-13DB417D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D71D7-F91C-9B0B-9BCB-6ECD13B16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7D2BE5-1EDF-9A2D-1C8B-D67C5D54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AADC09-B125-BCDB-4BB3-7565E653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F646BD-9BCB-4C82-AE0F-BD8B775C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A97E53-C286-AD5E-7387-4B9FFD3C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147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51D19-D351-5A74-8D6F-E3854C4C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50B96A-7228-5AFB-44F4-BEB3A0708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3C94C1-0155-9CB6-1A9C-78A77681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E1D0BD-61E3-9BFD-5956-512905DDE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F0D6B8-2929-29B6-BD00-4AD271004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D23131-8655-03DA-82A9-D99E7E5F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2BEB93-98FB-743E-E8E5-37ED2678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5C667C-5A88-BA01-BEA2-9646839D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57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D6955-FAB1-8477-AABF-FAF5689D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912BFB-10F7-C98E-00D0-F3565F81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7C7744-99AE-A343-5B47-74140FB3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119469-23D8-7328-3363-A31EE6A8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125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243D6F-570E-7BA3-4A0C-8BED1AF3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FCA9B5-45A0-DE7A-4D72-9D67BDFF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45B911-9EBD-14BD-3069-F6BA5569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197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6C406-15C1-7708-A8B3-DF669592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617C6E-1DC7-0FFE-8947-8FC53A15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58A03C-CE30-2C89-FF7A-788EB5182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FDB992-11DA-96E3-08DF-7BF0FBBC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B9CADD-D906-8405-BEF9-FAFCA06A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0CBF1-EAF9-270C-46E3-5DDAB3D5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033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9BF67-1597-C896-CE74-504DD94E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A50F4A-E567-1C4A-BE2C-7315C1A59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B528EC-3E8E-694D-99C9-D22C686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C3C11-AA02-EFAE-1E24-F54DFA08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B097B8-A4CF-DF97-29C0-11FBE5CA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EBC02D-4161-6ABA-E67A-E0A11756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370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FF041-85BC-9CB7-DF78-3D899E01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23DEA4-78B2-4108-458E-E7E4BE462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7D846-20E4-4CCD-BDA9-7F72EFA8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B7DF2-8163-AE74-3AD7-930374BB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53E5F-7902-0F2E-B18C-5A87C1BC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0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BC539B-89C7-6EAA-ADF8-3FB4C1F18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274BA-62B6-7784-BFF9-A62F4A08C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2D90C-DB25-1BF5-F41E-DAEB1C03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A33E3-06ED-1249-67E4-AFC8D7D3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812D5-82A3-4937-FEDA-700C6CD5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309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2700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5378958" y="0"/>
            <a:ext cx="7530084" cy="10287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2700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8958" y="3827146"/>
            <a:ext cx="7530084" cy="2449628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8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2101" y="6980168"/>
            <a:ext cx="7541420" cy="1240796"/>
          </a:xfrm>
        </p:spPr>
        <p:txBody>
          <a:bodyPr rtlCol="0">
            <a:normAutofit/>
          </a:bodyPr>
          <a:lstStyle>
            <a:lvl1pPr marL="0" indent="0" algn="ctr">
              <a:buNone/>
              <a:defRPr sz="420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4062" y="2582835"/>
            <a:ext cx="3580200" cy="729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00375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7A312-F037-CD1F-BAEE-C5A8F78EA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ED567B-F2C9-9F48-1A71-B1B123960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0086D-1126-2C67-0F55-D7F93F30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3D2564-3868-1D95-21DF-9C31C57E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5625D-0210-6EC6-AD7C-C77DDA8C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86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EBA0F-4183-8F9C-2C19-32540015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B0A7-DF8D-868F-A33A-E0F381E4A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197A2D-B6A2-4997-B58B-F9D2FCE3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771A3-3AC2-922E-4B9A-CC86C488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2D8B9-617A-8F39-36CF-9A18A587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1966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D8FA6-EAF0-1FB8-20E3-B9B37841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338B18-7ACB-60CB-C6F8-11ACC7F02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8CD4EC-92FD-D24D-D674-E295EEFD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06665-2098-7969-7A6C-D0ED2D36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15CA4-468F-C336-53F5-962BC86A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25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8E25F-91B7-1A02-5E8A-E27E5BD1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5BC8C-0B4F-5592-FB82-0EB49CE72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A60C0E-682B-BA50-5841-CF410E0C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93F1B7-A49D-EC07-7B06-C9D4C3DC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80CB45-F5FF-6A13-1D81-786550B1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D550E4-A3F2-CDBC-FDAD-FA6B3E0D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913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076E8-9CB0-4309-E8C3-3CD77B5C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42C42-C982-D7D9-D276-55AA8EAD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A229A-C876-5F97-5F6C-8A6F0DB53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228406-BB63-7DAC-B455-EA5615291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3B9E62-5A02-FD77-C759-05E94CCEA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F32D5-D36A-1EEE-0EF3-A59630DD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2FE583-8B4D-F416-9E0C-A61A5DC5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AC67-DC12-E529-B78C-64063D1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268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97AA-F00C-4E4D-7E3C-47641B13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13A45B-7B78-F7B5-6CC3-6E89918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4D131E-1C79-A1EB-C63A-49029A01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8062CF-EDC8-E1A1-A519-998D3A96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637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6D7FCC-A5F9-3270-CCB9-CBE0B579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C494E2-7F85-FC5F-D770-BF5A7F14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EB235-E62F-2B9A-2E33-DFAEDF39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955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973FD-D50F-9B8E-892E-6F05F4DE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8073D-A3F3-5E93-0EB4-3BB7C21D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4CAD8-7D13-570D-7289-4406AE6E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77961-3C9F-F4EC-88C0-4EE5BF15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E62A7-B510-02BC-9082-CF56BC97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37CBB2-E39F-ACB9-35A1-45C97787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8337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47953-F694-DE6D-A295-25A298A6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88748C-E59F-7D31-1690-643D2334B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9C4DCA-18ED-AD94-DEDC-39FB6D77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34F611-F78A-9027-4976-49CA4E72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98AD0-99EC-A48B-5411-3CE7557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D6F40D-B766-FE4C-B94B-05F5D105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3611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66230-0B8E-193B-8BD7-8B58D4B2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E9F4A-3815-5CAF-9EF4-8E039C3A8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0978EB-FBFC-DFBA-D704-CE827B31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77DD0-5099-025E-43A9-618076D9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17EC0-DCB3-DD3A-054D-FF117AF7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148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20C3F7-A09C-EE12-62CF-89934096B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E62C05-0D4C-BDC7-EF68-09E963E37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1C2065-E08C-4889-6F1B-B979F76D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40B532-CA0D-1082-CE93-2A348F30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431B4F-7BCF-1BC1-85D8-1B21E9A9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1763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 con logotip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5378958" y="0"/>
            <a:ext cx="7530084" cy="10287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sz="2700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8958" y="3827146"/>
            <a:ext cx="7530084" cy="2449628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8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 dirty="0"/>
              <a:t>Título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2101" y="6980168"/>
            <a:ext cx="7541420" cy="1240796"/>
          </a:xfrm>
        </p:spPr>
        <p:txBody>
          <a:bodyPr rtlCol="0">
            <a:normAutofit/>
          </a:bodyPr>
          <a:lstStyle>
            <a:lvl1pPr marL="0" indent="0" algn="ctr">
              <a:buNone/>
              <a:defRPr sz="420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4062" y="2582835"/>
            <a:ext cx="3580200" cy="729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en el icono para agregar una imagen</a:t>
            </a:r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4872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752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37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D4ED-A59B-4E31-B4BB-97A6F0B1392D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316A-96EE-41F8-B006-2F22EAE1DF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6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2400305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400" y="953453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3F5C-A427-467E-BDE3-8C7EA3825ED6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8400" y="9534530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6402" y="9534530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C32B-6C1C-4EAB-B6E6-9333C0B3802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342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3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40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35"/>
            <a:fld id="{F650164D-767A-4173-A79E-C85F7DB60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3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35"/>
            <a:fld id="{7CE06EC6-D7CD-45FB-B7B8-931026E500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35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3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27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42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60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78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95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3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7" indent="-342908" algn="l" defTabSz="13716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5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3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7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2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8" algn="l" defTabSz="13716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D5DB69-5ABB-AFE2-7546-8BBAC31A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757DE2-ECFC-607A-B917-B52D71A38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1917B-2DA0-7ACC-45A6-8C3FE4687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6710F-3BF3-40E3-858E-040FA8F65275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CE0681-447E-A90D-85BF-0C3DDF3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2B6BFF-26A2-DBAC-52CE-93AC91E46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3026A-378B-4F16-A729-21719E8682A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706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5CB887-05D0-8FE4-C044-F9BD6FE4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6405E1-65A2-555D-7EE9-22DA9EB2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B871D-8A99-EEE7-D996-9910C7811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EB9F-87D6-44DE-A835-307268769869}" type="datetimeFigureOut">
              <a:rPr lang="es-MX" smtClean="0"/>
              <a:t>18/04/2024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5253B1-F6C4-64B6-9066-069F55076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9D444-B182-6451-6489-E5D958DE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47F7-4AE3-48A2-BDB5-29BD2613E83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18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sv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4.xml"/><Relationship Id="rId18" Type="http://schemas.openxmlformats.org/officeDocument/2006/relationships/image" Target="../media/image340.png"/><Relationship Id="rId3" Type="http://schemas.openxmlformats.org/officeDocument/2006/relationships/image" Target="../media/image61.png"/><Relationship Id="rId7" Type="http://schemas.openxmlformats.org/officeDocument/2006/relationships/customXml" Target="../ink/ink1.xml"/><Relationship Id="rId12" Type="http://schemas.openxmlformats.org/officeDocument/2006/relationships/image" Target="../media/image310.png"/><Relationship Id="rId17" Type="http://schemas.openxmlformats.org/officeDocument/2006/relationships/customXml" Target="../ink/ink6.xml"/><Relationship Id="rId2" Type="http://schemas.openxmlformats.org/officeDocument/2006/relationships/image" Target="../media/image60.jpe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customXml" Target="../ink/ink3.xml"/><Relationship Id="rId5" Type="http://schemas.openxmlformats.org/officeDocument/2006/relationships/image" Target="../media/image63.png"/><Relationship Id="rId15" Type="http://schemas.openxmlformats.org/officeDocument/2006/relationships/customXml" Target="../ink/ink5.xml"/><Relationship Id="rId10" Type="http://schemas.openxmlformats.org/officeDocument/2006/relationships/image" Target="../media/image300.png"/><Relationship Id="rId4" Type="http://schemas.openxmlformats.org/officeDocument/2006/relationships/image" Target="../media/image62.png"/><Relationship Id="rId9" Type="http://schemas.openxmlformats.org/officeDocument/2006/relationships/customXml" Target="../ink/ink2.xml"/><Relationship Id="rId14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ltoria2@aasertec.com" TargetMode="External"/><Relationship Id="rId7" Type="http://schemas.microsoft.com/office/2007/relationships/hdphoto" Target="../media/hdphoto1.wdp"/><Relationship Id="rId2" Type="http://schemas.openxmlformats.org/officeDocument/2006/relationships/hyperlink" Target="mailto:josecastanon@aasertec.com" TargetMode="Externa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png"/><Relationship Id="rId7" Type="http://schemas.openxmlformats.org/officeDocument/2006/relationships/image" Target="../media/image3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5.svg"/><Relationship Id="rId10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2.jpeg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33.gif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693" y="-37427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endParaRPr lang="es-MX" dirty="0"/>
          </a:p>
        </p:txBody>
      </p:sp>
      <p:grpSp>
        <p:nvGrpSpPr>
          <p:cNvPr id="3" name="Group 3"/>
          <p:cNvGrpSpPr/>
          <p:nvPr/>
        </p:nvGrpSpPr>
        <p:grpSpPr>
          <a:xfrm>
            <a:off x="-7033400" y="-4516578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48" b="-5099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18" name="TextBox 18"/>
          <p:cNvSpPr txBox="1"/>
          <p:nvPr/>
        </p:nvSpPr>
        <p:spPr>
          <a:xfrm>
            <a:off x="135320" y="2433614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7399" y="7480061"/>
            <a:ext cx="594590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s-MX" sz="3999" b="1" dirty="0">
                <a:latin typeface="Hind Guntur Medium"/>
              </a:rPr>
              <a:t>José  Castañón Sandoval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392" y="5865524"/>
            <a:ext cx="863591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s-MX" sz="4800" spc="-135" dirty="0">
                <a:solidFill>
                  <a:srgbClr val="004AAD"/>
                </a:solidFill>
                <a:latin typeface="Poppins Bold"/>
              </a:rPr>
              <a:t>Certificación en Materia de IVA e IEPS y Renovación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s-MX" sz="2756" dirty="0">
                <a:solidFill>
                  <a:srgbClr val="2F86B6"/>
                </a:solidFill>
                <a:latin typeface="Poppins Semi-Bold"/>
              </a:rPr>
              <a:t>Jueves 18 de abril de 2024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9659FFA-6239-1F73-023D-036466CB444E}"/>
              </a:ext>
            </a:extLst>
          </p:cNvPr>
          <p:cNvSpPr txBox="1"/>
          <p:nvPr/>
        </p:nvSpPr>
        <p:spPr>
          <a:xfrm>
            <a:off x="1706202" y="2437580"/>
            <a:ext cx="98133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419" sz="7200" dirty="0">
                <a:solidFill>
                  <a:prstClr val="black"/>
                </a:solidFill>
                <a:latin typeface="Arial Narrow" panose="020B0606020202030204" pitchFamily="34" charset="0"/>
              </a:rPr>
              <a:t>Para contar con una Certificación en IVA – IEPS, te ayuda el pensar como Contabilidad / Finanzas y Fiscal</a:t>
            </a:r>
            <a:endParaRPr lang="es-MX" sz="7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Accounting GIFs | Tenor">
            <a:extLst>
              <a:ext uri="{FF2B5EF4-FFF2-40B4-BE49-F238E27FC236}">
                <a16:creationId xmlns:a16="http://schemas.microsoft.com/office/drawing/2014/main" id="{FB245F8E-7203-AC9B-AC56-073BA2D2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505" y="2074490"/>
            <a:ext cx="6138020" cy="61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8E3928-62B3-B053-3EC9-5C8AA92E342E}"/>
              </a:ext>
            </a:extLst>
          </p:cNvPr>
          <p:cNvSpPr txBox="1"/>
          <p:nvPr/>
        </p:nvSpPr>
        <p:spPr>
          <a:xfrm>
            <a:off x="6045945" y="9643188"/>
            <a:ext cx="117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/>
            <a:r>
              <a:rPr lang="es-MX" b="1" dirty="0">
                <a:solidFill>
                  <a:srgbClr val="FF0000"/>
                </a:solidFill>
                <a:latin typeface="Calibri"/>
              </a:rPr>
              <a:t>PANORAMA FISCAL: La descoordinación, desentendimiento o falta de conocimiento está llevando a consecuencias fatales</a:t>
            </a:r>
          </a:p>
        </p:txBody>
      </p:sp>
    </p:spTree>
    <p:extLst>
      <p:ext uri="{BB962C8B-B14F-4D97-AF65-F5344CB8AC3E}">
        <p14:creationId xmlns:p14="http://schemas.microsoft.com/office/powerpoint/2010/main" val="604205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BB0DA6-F58D-98F9-60FD-D005E961532D}"/>
              </a:ext>
            </a:extLst>
          </p:cNvPr>
          <p:cNvSpPr txBox="1"/>
          <p:nvPr/>
        </p:nvSpPr>
        <p:spPr>
          <a:xfrm>
            <a:off x="960082" y="563649"/>
            <a:ext cx="1636783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s-MX" sz="8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¿Razón o razones para conocer los requisitos de Rubros 1x1?</a:t>
            </a:r>
          </a:p>
          <a:p>
            <a:pPr algn="ctr" defTabSz="1371600"/>
            <a:endParaRPr lang="es-MX" sz="8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E1C9DA-F5C4-EC49-4DE2-CED6D00ED313}"/>
              </a:ext>
            </a:extLst>
          </p:cNvPr>
          <p:cNvSpPr txBox="1"/>
          <p:nvPr/>
        </p:nvSpPr>
        <p:spPr>
          <a:xfrm>
            <a:off x="946085" y="3297503"/>
            <a:ext cx="16367837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Requisitos, Obligaciones, Cumplimento (Utilizar el esquema)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Causales de cancelación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Causales de requerimiento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Acreditar requerimiento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 líder otra metodología </a:t>
            </a:r>
            <a:r>
              <a:rPr lang="es-MX" sz="30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(anterior jefe o despacho)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autoridad cambia las Reglas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puedes cumplir los requerimientos (Situación)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5B9BD5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Riesgos  (La autoridad ya tiene infor de todos lados)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r>
              <a:rPr lang="es-MX" sz="4200" dirty="0">
                <a:solidFill>
                  <a:srgbClr val="002060"/>
                </a:solidFill>
                <a:highlight>
                  <a:srgbClr val="40B9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Antes certificar era diferente que hoy, posiblemente después cada rubro de renovación subir información </a:t>
            </a:r>
          </a:p>
          <a:p>
            <a:pPr marL="1285875" indent="-1285875" defTabSz="1371600">
              <a:buFont typeface="Arial" panose="020B0604020202020204" pitchFamily="34" charset="0"/>
              <a:buChar char="•"/>
            </a:pPr>
            <a:endParaRPr lang="es-MX" sz="4200" dirty="0">
              <a:solidFill>
                <a:srgbClr val="5B9BD5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/>
            <a:endParaRPr lang="es-MX" sz="4200" dirty="0">
              <a:solidFill>
                <a:srgbClr val="5B9BD5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44AD1E00-6190-E9C8-9353-23F8C3F68B0E}"/>
              </a:ext>
            </a:extLst>
          </p:cNvPr>
          <p:cNvGrpSpPr/>
          <p:nvPr/>
        </p:nvGrpSpPr>
        <p:grpSpPr>
          <a:xfrm>
            <a:off x="15721648" y="9250744"/>
            <a:ext cx="2481749" cy="1103015"/>
            <a:chOff x="0" y="0"/>
            <a:chExt cx="2933699" cy="143383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CEBE414E-2126-4847-FF70-10643AEAF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C5B853E-4085-92FE-94A4-458DD8760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B5DDFC8C-7920-226F-D36B-E1250065B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56" y="9043904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3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-85027" y="-26381"/>
            <a:ext cx="4863830" cy="7906731"/>
          </a:xfrm>
          <a:custGeom>
            <a:avLst/>
            <a:gdLst>
              <a:gd name="connsiteX0" fmla="*/ 0 w 4218702"/>
              <a:gd name="connsiteY0" fmla="*/ 0 h 6858000"/>
              <a:gd name="connsiteX1" fmla="*/ 4218702 w 4218702"/>
              <a:gd name="connsiteY1" fmla="*/ 0 h 6858000"/>
              <a:gd name="connsiteX2" fmla="*/ 8499 w 4218702"/>
              <a:gd name="connsiteY2" fmla="*/ 6858000 h 6858000"/>
              <a:gd name="connsiteX3" fmla="*/ 0 w 4218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702" h="6858000">
                <a:moveTo>
                  <a:pt x="0" y="0"/>
                </a:moveTo>
                <a:lnTo>
                  <a:pt x="4218702" y="0"/>
                </a:lnTo>
                <a:lnTo>
                  <a:pt x="84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5837195" y="6225024"/>
            <a:ext cx="4987386" cy="4061976"/>
          </a:xfrm>
          <a:prstGeom prst="triangle">
            <a:avLst/>
          </a:prstGeom>
          <a:solidFill>
            <a:srgbClr val="40B9F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133304" y="3709430"/>
            <a:ext cx="15935426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s-MX" altLang="zh-CN" sz="7200" dirty="0">
                <a:solidFill>
                  <a:prstClr val="white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No es lo mismo Renovar </a:t>
            </a:r>
            <a:r>
              <a:rPr lang="es-MX" altLang="zh-CN" sz="3600" dirty="0">
                <a:solidFill>
                  <a:srgbClr val="FF0000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(7.2.3 RGCE) </a:t>
            </a:r>
            <a:endParaRPr lang="es-MX" altLang="zh-CN" sz="7200" dirty="0">
              <a:solidFill>
                <a:srgbClr val="FF0000"/>
              </a:solidFill>
              <a:latin typeface="Impact" panose="020B0806030902050204" pitchFamily="34" charset="0"/>
              <a:ea typeface="方正舒体" panose="02010601030101010101" pitchFamily="2" charset="-122"/>
            </a:endParaRPr>
          </a:p>
          <a:p>
            <a:pPr algn="ctr" defTabSz="1371600">
              <a:defRPr/>
            </a:pPr>
            <a:r>
              <a:rPr lang="es-MX" altLang="zh-CN" sz="7200" dirty="0">
                <a:solidFill>
                  <a:prstClr val="white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que el Pago de Anualidad</a:t>
            </a:r>
          </a:p>
          <a:p>
            <a:pPr algn="ctr" defTabSz="1371600">
              <a:defRPr/>
            </a:pPr>
            <a:r>
              <a:rPr lang="es-MX" altLang="zh-CN" sz="3000" dirty="0">
                <a:solidFill>
                  <a:srgbClr val="FF0000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(Anexo 19 RMF Cantidades Autorizadas LFD 2023-2024-2025-2026) o </a:t>
            </a:r>
            <a:r>
              <a:rPr lang="es-MX" altLang="zh-CN" sz="3000" strike="sngStrike" dirty="0">
                <a:solidFill>
                  <a:srgbClr val="FFFF00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calculo derechos INPC</a:t>
            </a:r>
          </a:p>
          <a:p>
            <a:pPr algn="ctr" defTabSz="1371600">
              <a:defRPr/>
            </a:pPr>
            <a:r>
              <a:rPr lang="es-MX" altLang="zh-CN" sz="7200" dirty="0">
                <a:solidFill>
                  <a:prstClr val="white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Causal Cancelación 7.2.2 VI, Requerimiento</a:t>
            </a:r>
          </a:p>
          <a:p>
            <a:pPr algn="ctr" defTabSz="1371600">
              <a:defRPr/>
            </a:pPr>
            <a:endParaRPr lang="en-US" altLang="zh-CN" sz="7200" dirty="0">
              <a:solidFill>
                <a:prstClr val="white"/>
              </a:solidFill>
              <a:latin typeface="Impact" panose="020B0806030902050204" pitchFamily="34" charset="0"/>
              <a:ea typeface="方正舒体" panose="02010601030101010101" pitchFamily="2" charset="-122"/>
            </a:endParaRPr>
          </a:p>
          <a:p>
            <a:pPr algn="ctr" defTabSz="1371600">
              <a:defRPr/>
            </a:pPr>
            <a:r>
              <a:rPr lang="en-US" altLang="zh-CN" sz="7200" dirty="0">
                <a:solidFill>
                  <a:prstClr val="white"/>
                </a:solidFill>
                <a:latin typeface="Impact" panose="020B0806030902050204" pitchFamily="34" charset="0"/>
                <a:ea typeface="方正舒体" panose="02010601030101010101" pitchFamily="2" charset="-122"/>
              </a:rPr>
              <a:t> </a:t>
            </a:r>
          </a:p>
          <a:p>
            <a:pPr algn="ctr" defTabSz="1371600">
              <a:defRPr/>
            </a:pPr>
            <a:endParaRPr lang="en-US" altLang="zh-CN" sz="7200" dirty="0">
              <a:solidFill>
                <a:prstClr val="white"/>
              </a:solidFill>
              <a:latin typeface="Impact" panose="020B0806030902050204" pitchFamily="34" charset="0"/>
              <a:ea typeface="方正舒体" panose="02010601030101010101" pitchFamily="2" charset="-122"/>
            </a:endParaRPr>
          </a:p>
          <a:p>
            <a:pPr algn="ctr" defTabSz="1371600">
              <a:defRPr/>
            </a:pPr>
            <a:r>
              <a:rPr lang="en-US" altLang="zh-C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方正舒体" panose="02010601030101010101" pitchFamily="2" charset="-122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ECFE94-3516-42D3-13A2-6099B9F171EE}"/>
              </a:ext>
            </a:extLst>
          </p:cNvPr>
          <p:cNvSpPr txBox="1"/>
          <p:nvPr/>
        </p:nvSpPr>
        <p:spPr>
          <a:xfrm>
            <a:off x="959216" y="8789436"/>
            <a:ext cx="14559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/>
            <a:r>
              <a:rPr lang="es-MX" sz="4200" dirty="0">
                <a:solidFill>
                  <a:srgbClr val="FF0000"/>
                </a:solidFill>
                <a:latin typeface="Calibri"/>
              </a:rPr>
              <a:t>*Si te cancelan tienes que aplicar a una nueva,  NO ES </a:t>
            </a:r>
            <a:r>
              <a:rPr lang="es-MX" sz="42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Renovación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120B8646-6E70-CD53-56EE-E05E3EED7ACF}"/>
              </a:ext>
            </a:extLst>
          </p:cNvPr>
          <p:cNvGrpSpPr/>
          <p:nvPr/>
        </p:nvGrpSpPr>
        <p:grpSpPr>
          <a:xfrm>
            <a:off x="15586981" y="381627"/>
            <a:ext cx="2481749" cy="1103015"/>
            <a:chOff x="0" y="0"/>
            <a:chExt cx="2933699" cy="143383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B4BE0598-28D7-B3D7-6358-E638FCEAD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7B44345-AF51-E381-A90B-514B68690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62B8D4D7-EBB3-CC03-3942-54F35C2BB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29" y="-62023"/>
            <a:ext cx="1433596" cy="143359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950AED9-E442-8BF4-CE6E-F6836548173C}"/>
              </a:ext>
            </a:extLst>
          </p:cNvPr>
          <p:cNvSpPr txBox="1">
            <a:spLocks/>
          </p:cNvSpPr>
          <p:nvPr/>
        </p:nvSpPr>
        <p:spPr>
          <a:xfrm>
            <a:off x="3530163" y="251643"/>
            <a:ext cx="13716000" cy="382774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COSTOS 2024, </a:t>
            </a:r>
            <a:br>
              <a:rPr lang="es-MX" sz="3150" dirty="0">
                <a:solidFill>
                  <a:schemeClr val="bg1"/>
                </a:solidFill>
              </a:rPr>
            </a:br>
            <a:br>
              <a:rPr lang="es-MX" sz="3150" dirty="0">
                <a:solidFill>
                  <a:schemeClr val="bg1"/>
                </a:solidFill>
              </a:rPr>
            </a:br>
            <a:r>
              <a:rPr lang="es-MX" sz="3150" dirty="0">
                <a:highlight>
                  <a:srgbClr val="FFFF00"/>
                </a:highlight>
              </a:rPr>
              <a:t>CIVA: </a:t>
            </a:r>
            <a:r>
              <a:rPr lang="es-MX" sz="3150" b="1" dirty="0"/>
              <a:t> </a:t>
            </a:r>
            <a:r>
              <a:rPr lang="es-MX" sz="3150" b="1" dirty="0">
                <a:solidFill>
                  <a:schemeClr val="bg1"/>
                </a:solidFill>
              </a:rPr>
              <a:t>Por la inscripción en el registro de empresas certificadas      $37,112.00</a:t>
            </a:r>
            <a:br>
              <a:rPr lang="es-MX" sz="3150" dirty="0">
                <a:solidFill>
                  <a:schemeClr val="bg1"/>
                </a:solidFill>
              </a:rPr>
            </a:br>
            <a:r>
              <a:rPr lang="es-MX" sz="3150" dirty="0">
                <a:highlight>
                  <a:srgbClr val="FFFF00"/>
                </a:highlight>
              </a:rPr>
              <a:t>OEA: </a:t>
            </a:r>
            <a:r>
              <a:rPr lang="es-MX" sz="3150" b="1" dirty="0">
                <a:solidFill>
                  <a:schemeClr val="bg1"/>
                </a:solidFill>
              </a:rPr>
              <a:t>Por la inscripción en el registro de empresas certificadas      $37,112.00</a:t>
            </a:r>
            <a:br>
              <a:rPr lang="es-MX" sz="3150" b="1" dirty="0">
                <a:solidFill>
                  <a:schemeClr val="bg1"/>
                </a:solidFill>
              </a:rPr>
            </a:br>
            <a:r>
              <a:rPr lang="es-MX" sz="3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PAGO SE PUEDE CONVERTIR EN PESADILLA</a:t>
            </a:r>
            <a:br>
              <a:rPr lang="es-MX" sz="3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Precisión- </a:t>
            </a:r>
            <a:br>
              <a:rPr lang="es-MX" sz="3150" dirty="0">
                <a:solidFill>
                  <a:schemeClr val="bg1"/>
                </a:solidFill>
              </a:rPr>
            </a:br>
            <a:endParaRPr lang="es-MX" sz="3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77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48"/>
          <p:cNvSpPr txBox="1">
            <a:spLocks noChangeArrowheads="1"/>
          </p:cNvSpPr>
          <p:nvPr/>
        </p:nvSpPr>
        <p:spPr bwMode="auto">
          <a:xfrm>
            <a:off x="1258193" y="390973"/>
            <a:ext cx="16376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s-MX" altLang="zh-CN" sz="5400" b="1" dirty="0">
                <a:solidFill>
                  <a:prstClr val="black"/>
                </a:solidFill>
                <a:latin typeface="Arial Narrow" panose="020B0606020202030204" pitchFamily="34" charset="0"/>
              </a:rPr>
              <a:t>¿Cuándo se debe ingresar la renovación de la certificación?</a:t>
            </a:r>
          </a:p>
          <a:p>
            <a:pPr defTabSz="1371600"/>
            <a:r>
              <a:rPr lang="es-MX" altLang="zh-CN" sz="3000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</a:rPr>
              <a:t>Consideraciones a tomar</a:t>
            </a:r>
          </a:p>
        </p:txBody>
      </p:sp>
      <p:sp>
        <p:nvSpPr>
          <p:cNvPr id="32" name="矩形 31"/>
          <p:cNvSpPr/>
          <p:nvPr/>
        </p:nvSpPr>
        <p:spPr>
          <a:xfrm>
            <a:off x="845289" y="558209"/>
            <a:ext cx="211986" cy="122772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EF5718-555F-B7B9-2181-EE59DEF5435B}"/>
              </a:ext>
            </a:extLst>
          </p:cNvPr>
          <p:cNvSpPr txBox="1"/>
          <p:nvPr/>
        </p:nvSpPr>
        <p:spPr>
          <a:xfrm>
            <a:off x="1296064" y="4200824"/>
            <a:ext cx="15635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175510">
              <a:defRPr/>
            </a:pPr>
            <a:r>
              <a:rPr lang="es-MX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La solicitud de renovación se presentara en tiempo y forma dentro de los </a:t>
            </a:r>
            <a:r>
              <a:rPr lang="es-MX" altLang="zh-CN" sz="2400" u="sng" dirty="0">
                <a:solidFill>
                  <a:srgbClr val="0033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30 días hábiles previos al vencimiento del plazo de vigencia.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EFC772-8282-4168-9DB1-1BB13FBE5010}"/>
              </a:ext>
            </a:extLst>
          </p:cNvPr>
          <p:cNvSpPr txBox="1"/>
          <p:nvPr/>
        </p:nvSpPr>
        <p:spPr>
          <a:xfrm>
            <a:off x="846164" y="4121461"/>
            <a:ext cx="2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s-MX" sz="2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A0A31A-A309-E093-7C84-5E0EFF03A09E}"/>
              </a:ext>
            </a:extLst>
          </p:cNvPr>
          <p:cNvSpPr txBox="1"/>
          <p:nvPr/>
        </p:nvSpPr>
        <p:spPr>
          <a:xfrm>
            <a:off x="838583" y="4760038"/>
            <a:ext cx="2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s-MX" sz="2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43A929-0174-B472-1A11-AB030F37879C}"/>
              </a:ext>
            </a:extLst>
          </p:cNvPr>
          <p:cNvSpPr txBox="1"/>
          <p:nvPr/>
        </p:nvSpPr>
        <p:spPr>
          <a:xfrm>
            <a:off x="1296065" y="4860209"/>
            <a:ext cx="10194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175510">
              <a:defRPr/>
            </a:pPr>
            <a:r>
              <a:rPr lang="es-MX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Los tramites realizados en el SEA deben efectuarse entre las </a:t>
            </a:r>
            <a:r>
              <a:rPr lang="es-MX" altLang="zh-CN" sz="2400" dirty="0">
                <a:solidFill>
                  <a:srgbClr val="0033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07 hrs a las 18 hrs centro.</a:t>
            </a:r>
            <a:endParaRPr lang="es-MX" altLang="zh-CN" sz="2400" u="sng" dirty="0">
              <a:solidFill>
                <a:srgbClr val="44546A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9B8747-07AA-E041-C3C2-630791960540}"/>
              </a:ext>
            </a:extLst>
          </p:cNvPr>
          <p:cNvSpPr txBox="1"/>
          <p:nvPr/>
        </p:nvSpPr>
        <p:spPr>
          <a:xfrm>
            <a:off x="819618" y="5429437"/>
            <a:ext cx="43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s-MX" sz="2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57435A-3D4F-0532-C9C2-248292D35A21}"/>
              </a:ext>
            </a:extLst>
          </p:cNvPr>
          <p:cNvSpPr txBox="1"/>
          <p:nvPr/>
        </p:nvSpPr>
        <p:spPr>
          <a:xfrm>
            <a:off x="1296063" y="5414491"/>
            <a:ext cx="1447733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75510">
              <a:defRPr/>
            </a:pPr>
            <a:r>
              <a:rPr lang="es-MX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Los tramites que se lleven a cabo después de las 18 horas o en días inhábiles se considerarán realizados al día hábil siguiente.</a:t>
            </a:r>
            <a:r>
              <a:rPr lang="es-MX" altLang="zh-CN" sz="2400" i="1" dirty="0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s-MX" altLang="zh-CN" sz="1350" i="1" dirty="0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(Artículo 9-E L.A. y RGCE 1.2.4, F III).</a:t>
            </a:r>
            <a:endParaRPr lang="es-MX" altLang="zh-CN" sz="2700" u="sng" dirty="0">
              <a:solidFill>
                <a:srgbClr val="44546A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56BC05-8FC5-D84C-661C-C335EFF35D2D}"/>
              </a:ext>
            </a:extLst>
          </p:cNvPr>
          <p:cNvSpPr txBox="1"/>
          <p:nvPr/>
        </p:nvSpPr>
        <p:spPr>
          <a:xfrm>
            <a:off x="10735336" y="6647054"/>
            <a:ext cx="425718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371600"/>
            <a:endParaRPr lang="es-MX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9C44393-A579-F846-24F2-C5B2C9BA5CDF}"/>
              </a:ext>
            </a:extLst>
          </p:cNvPr>
          <p:cNvSpPr txBox="1"/>
          <p:nvPr/>
        </p:nvSpPr>
        <p:spPr>
          <a:xfrm>
            <a:off x="819618" y="6166391"/>
            <a:ext cx="43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s-MX" sz="27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798E7C-C528-7FC1-5C65-C5BFC855CCE8}"/>
              </a:ext>
            </a:extLst>
          </p:cNvPr>
          <p:cNvSpPr txBox="1"/>
          <p:nvPr/>
        </p:nvSpPr>
        <p:spPr>
          <a:xfrm>
            <a:off x="1296063" y="6153155"/>
            <a:ext cx="14953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2175510">
              <a:defRPr/>
            </a:pPr>
            <a:r>
              <a:rPr lang="es-MX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Es importante considerar que, en referencia al plazo de presentación, el concepto de “días”  según Anexo de Glosario y Acrónimos de las RGCE se entiende que “días” que son los días hábiles de conformidad con el </a:t>
            </a:r>
            <a:r>
              <a:rPr lang="es-MX" sz="2400" u="sng" dirty="0">
                <a:solidFill>
                  <a:srgbClr val="333333"/>
                </a:solidFill>
                <a:latin typeface="Arial Narrow" panose="020B0606020202030204" pitchFamily="34" charset="0"/>
              </a:rPr>
              <a:t>Art.12 del CFF </a:t>
            </a:r>
            <a:r>
              <a:rPr lang="es-MX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y la </a:t>
            </a:r>
            <a:r>
              <a:rPr lang="es-MX" sz="2400" u="sng" dirty="0">
                <a:solidFill>
                  <a:srgbClr val="333333"/>
                </a:solidFill>
                <a:latin typeface="Arial Narrow" panose="020B0606020202030204" pitchFamily="34" charset="0"/>
              </a:rPr>
              <a:t>Regla 2.1.6 RMF</a:t>
            </a:r>
            <a:r>
              <a:rPr lang="es-MX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. </a:t>
            </a:r>
            <a:endParaRPr lang="es-MX" altLang="zh-CN" sz="2400" u="sng" dirty="0">
              <a:solidFill>
                <a:srgbClr val="44546A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05AA8B-F3D8-F791-BDB0-D094D6C994C2}"/>
              </a:ext>
            </a:extLst>
          </p:cNvPr>
          <p:cNvSpPr txBox="1"/>
          <p:nvPr/>
        </p:nvSpPr>
        <p:spPr>
          <a:xfrm>
            <a:off x="819618" y="2274815"/>
            <a:ext cx="16511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3000" dirty="0">
                <a:solidFill>
                  <a:srgbClr val="44546A">
                    <a:lumMod val="50000"/>
                  </a:srgbClr>
                </a:solidFill>
                <a:latin typeface="Arial Narrow" panose="020B0606020202030204" pitchFamily="34" charset="0"/>
              </a:rPr>
              <a:t>Las empresas con Programa IMMEX que cuentan con el Registro del Esquema de  Certificación de Empresas en la Modalidad IVA – IEPS, según el Rubro Autorizado, </a:t>
            </a:r>
            <a:r>
              <a:rPr lang="es-MX" sz="1600" dirty="0">
                <a:solidFill>
                  <a:srgbClr val="44546A">
                    <a:lumMod val="50000"/>
                  </a:srgbClr>
                </a:solidFill>
                <a:latin typeface="Arial Narrow" panose="020B0606020202030204" pitchFamily="34" charset="0"/>
              </a:rPr>
              <a:t>de manera </a:t>
            </a:r>
            <a:r>
              <a:rPr lang="es-MX" sz="1600" b="1" dirty="0">
                <a:solidFill>
                  <a:srgbClr val="44546A">
                    <a:lumMod val="50000"/>
                  </a:srgbClr>
                </a:solidFill>
                <a:latin typeface="Arial Narrow" panose="020B0606020202030204" pitchFamily="34" charset="0"/>
              </a:rPr>
              <a:t>Anual</a:t>
            </a:r>
            <a:r>
              <a:rPr lang="es-MX" sz="1600" dirty="0">
                <a:solidFill>
                  <a:srgbClr val="44546A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s-MX" sz="1600" i="1" u="sng" dirty="0">
                <a:solidFill>
                  <a:srgbClr val="0033CC"/>
                </a:solidFill>
                <a:latin typeface="Arial Narrow" panose="020B0606020202030204" pitchFamily="34" charset="0"/>
              </a:rPr>
              <a:t>deberá renovar anualmente en caso de que la vigencia expire los primeros días de enero del año en curso.</a:t>
            </a:r>
            <a:endParaRPr lang="es-MX" sz="3000" i="1" u="sng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05CB77-9F85-6EDF-D1EF-F3BC0E6E5B65}"/>
              </a:ext>
            </a:extLst>
          </p:cNvPr>
          <p:cNvSpPr txBox="1"/>
          <p:nvPr/>
        </p:nvSpPr>
        <p:spPr>
          <a:xfrm>
            <a:off x="4015751" y="7329647"/>
            <a:ext cx="5875077" cy="28507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1371600"/>
            <a:r>
              <a:rPr lang="es-MX" sz="1575" i="1" dirty="0">
                <a:solidFill>
                  <a:prstClr val="black"/>
                </a:solidFill>
                <a:latin typeface="Arial Narrow" panose="020B0606020202030204" pitchFamily="34" charset="0"/>
              </a:rPr>
              <a:t>“En los plazos fijados en días no se contarán los sábados, los domingos ni el 1o. de enero; el primer lunes de febrero en conmemoración del 5 de febrero; el tercer lunes de marzo en conmemoración del 21 de marzo; el 1o. y 5 de mayo; el 16 de septiembre; el tercer lunes de noviembre en conmemoración del 20 de noviembre; el 1o. de diciembre de cada 6 años, cuando corresponda a la transmisión del Poder Ejecutivo y el 25 de diciembre. </a:t>
            </a:r>
          </a:p>
          <a:p>
            <a:pPr algn="just" defTabSz="1371600"/>
            <a:endParaRPr lang="es-MX" sz="6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defTabSz="1371600"/>
            <a:r>
              <a:rPr lang="es-MX" sz="1575" i="1" dirty="0">
                <a:solidFill>
                  <a:prstClr val="black"/>
                </a:solidFill>
                <a:latin typeface="Arial Narrow" panose="020B0606020202030204" pitchFamily="34" charset="0"/>
              </a:rPr>
              <a:t>Tampoco se contarán en dichos plazos, los días en que tengan vacaciones generales las autoridades fiscales federales, excepto cuando se trate de plazos para la presentación de declaraciones y pago de contribuciones, exclusivamente, en cuyos casos esos días se consideran hábiles. No son vacaciones generales las que se otorguen en forma escalonada”…</a:t>
            </a: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A244DC55-9EF7-28CC-D50D-A79FA0F70A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28698" y="6909083"/>
            <a:ext cx="1453341" cy="8195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4E48176-8580-0B7C-51AF-F233E4400F74}"/>
              </a:ext>
            </a:extLst>
          </p:cNvPr>
          <p:cNvSpPr txBox="1"/>
          <p:nvPr/>
        </p:nvSpPr>
        <p:spPr>
          <a:xfrm>
            <a:off x="11602619" y="7365522"/>
            <a:ext cx="6130212" cy="2631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1371600"/>
            <a:r>
              <a:rPr lang="es-MX" sz="1500" i="1" dirty="0">
                <a:solidFill>
                  <a:prstClr val="black"/>
                </a:solidFill>
                <a:latin typeface="Arial Narrow" panose="020B0606020202030204" pitchFamily="34" charset="0"/>
              </a:rPr>
              <a:t>“</a:t>
            </a:r>
            <a:r>
              <a:rPr lang="es-MX" sz="15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I. </a:t>
            </a:r>
            <a:r>
              <a:rPr lang="es-MX" sz="1500" i="1" dirty="0">
                <a:solidFill>
                  <a:prstClr val="black"/>
                </a:solidFill>
                <a:latin typeface="Arial Narrow" panose="020B0606020202030204" pitchFamily="34" charset="0"/>
              </a:rPr>
              <a:t>Son días inhábiles para el SAT el 6 y 7 de abril, el 2 de noviembre de 2023. En dichos periodos y días no se computarán plazos y términos legales correspondientes en los actos, trámites y procedimientos que se sustanciarán ante las unidades administrativas del SAT, lo anterior sin perjuicio del personal que cubra guardias y que es necesario para la operación y continuidad en el ejercicio de las facultades de acuerdo a los artículos 13 del CFF y 18 de la Ley Aduanera.</a:t>
            </a:r>
          </a:p>
          <a:p>
            <a:pPr algn="just" defTabSz="1371600"/>
            <a:r>
              <a:rPr lang="es-MX" sz="150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II. </a:t>
            </a:r>
            <a:r>
              <a:rPr lang="es-MX" sz="1500" i="1" dirty="0">
                <a:solidFill>
                  <a:prstClr val="black"/>
                </a:solidFill>
                <a:latin typeface="Arial Narrow" panose="020B0606020202030204" pitchFamily="34" charset="0"/>
              </a:rPr>
              <a:t>Las autoridades estatales y municipales que actúen como coordinadas en materia fiscal en términos de los artículos 13 y 14 de la Ley de Coordinación Fiscal, podrán considerar los días inhábiles señalados en esta regla, siempre que los den a conocer con ese carácter en su órgano o medio de difusión oficial, de acuerdo a las disposiciones legales y administrativas que las rigen.”…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BF11834-F001-0400-55EC-A0727B9D5DCF}"/>
              </a:ext>
            </a:extLst>
          </p:cNvPr>
          <p:cNvCxnSpPr/>
          <p:nvPr/>
        </p:nvCxnSpPr>
        <p:spPr>
          <a:xfrm>
            <a:off x="14345817" y="6909083"/>
            <a:ext cx="0" cy="41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1218442B-0F62-5C10-63F2-E8589B20C588}"/>
              </a:ext>
            </a:extLst>
          </p:cNvPr>
          <p:cNvSpPr/>
          <p:nvPr/>
        </p:nvSpPr>
        <p:spPr>
          <a:xfrm rot="2267592">
            <a:off x="-2018141" y="8279510"/>
            <a:ext cx="6013938" cy="2898560"/>
          </a:xfrm>
          <a:prstGeom prst="flowChartPunchedTape">
            <a:avLst/>
          </a:prstGeom>
          <a:solidFill>
            <a:srgbClr val="000099"/>
          </a:solidFill>
          <a:ln>
            <a:solidFill>
              <a:srgbClr val="2E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MX" sz="2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EAA0C4B-0049-C0DE-56A4-F30AE7509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5" r="1"/>
          <a:stretch/>
        </p:blipFill>
        <p:spPr bwMode="auto">
          <a:xfrm>
            <a:off x="1195121" y="8773028"/>
            <a:ext cx="1317797" cy="145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3770AEE-6BC3-9D49-2F68-05B2B966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222" t="310" r="55185" b="-310"/>
          <a:stretch/>
        </p:blipFill>
        <p:spPr bwMode="auto">
          <a:xfrm>
            <a:off x="-248181" y="8773028"/>
            <a:ext cx="1380549" cy="145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BC35D95-EF64-CC54-968D-33F69EDCED03}"/>
              </a:ext>
            </a:extLst>
          </p:cNvPr>
          <p:cNvSpPr txBox="1"/>
          <p:nvPr/>
        </p:nvSpPr>
        <p:spPr>
          <a:xfrm>
            <a:off x="8751025" y="3685244"/>
            <a:ext cx="81806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2100" i="1" u="sng" dirty="0">
                <a:solidFill>
                  <a:srgbClr val="0033CC"/>
                </a:solidFill>
                <a:highlight>
                  <a:srgbClr val="40B9FF"/>
                </a:highlight>
                <a:latin typeface="Arial Narrow" panose="020B0606020202030204" pitchFamily="34" charset="0"/>
              </a:rPr>
              <a:t>*Es probable el portal no se apertura para renovar hasta llegar su fecha activa</a:t>
            </a:r>
            <a:endParaRPr lang="es-MX" sz="2100" dirty="0">
              <a:solidFill>
                <a:prstClr val="black"/>
              </a:solidFill>
              <a:highlight>
                <a:srgbClr val="40B9FF"/>
              </a:highlight>
              <a:latin typeface="Calibri"/>
            </a:endParaRPr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DA6E409-B0D3-A041-4075-B45B2EDE3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315" y="5931926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72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2D406C-93B1-0C53-0899-28165859585A}"/>
              </a:ext>
            </a:extLst>
          </p:cNvPr>
          <p:cNvSpPr txBox="1"/>
          <p:nvPr/>
        </p:nvSpPr>
        <p:spPr>
          <a:xfrm>
            <a:off x="1143000" y="611104"/>
            <a:ext cx="1371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fontAlgn="base"/>
            <a:r>
              <a:rPr lang="es-MX" sz="27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8F2716-B47B-3730-8269-EB737360F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0" t="18989" r="14940" b="7865"/>
          <a:stretch/>
        </p:blipFill>
        <p:spPr>
          <a:xfrm>
            <a:off x="2209743" y="0"/>
            <a:ext cx="13516899" cy="10287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07E102-2B64-D3B2-22DC-D9FBD2605151}"/>
              </a:ext>
            </a:extLst>
          </p:cNvPr>
          <p:cNvSpPr txBox="1"/>
          <p:nvPr/>
        </p:nvSpPr>
        <p:spPr>
          <a:xfrm>
            <a:off x="3568960" y="4861592"/>
            <a:ext cx="11448662" cy="2077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371600"/>
            <a:endParaRPr lang="es-MX" sz="7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Gifs de flechas - Gifs e Imagens Animadas">
            <a:extLst>
              <a:ext uri="{FF2B5EF4-FFF2-40B4-BE49-F238E27FC236}">
                <a16:creationId xmlns:a16="http://schemas.microsoft.com/office/drawing/2014/main" id="{7FAF2EE7-88A4-2A0B-9576-E3ED6DE0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08" y="4488778"/>
            <a:ext cx="1713500" cy="9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CD48AB4C-5484-AC49-19DE-CFB3561F14FB}"/>
              </a:ext>
            </a:extLst>
          </p:cNvPr>
          <p:cNvGrpSpPr/>
          <p:nvPr/>
        </p:nvGrpSpPr>
        <p:grpSpPr>
          <a:xfrm>
            <a:off x="15721648" y="9250744"/>
            <a:ext cx="2481749" cy="1103015"/>
            <a:chOff x="0" y="0"/>
            <a:chExt cx="2933699" cy="143383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8A2E4387-7708-AFAF-B9C1-543899F448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25513CB-5B20-D4E6-8B46-B35F90A83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DF860206-C64A-E85F-089D-0DA770D43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56" y="9011992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6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>
            <a:extLst>
              <a:ext uri="{FF2B5EF4-FFF2-40B4-BE49-F238E27FC236}">
                <a16:creationId xmlns:a16="http://schemas.microsoft.com/office/drawing/2014/main" id="{63A8E2DF-79F2-FB9A-6456-085ED94B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95" y="390973"/>
            <a:ext cx="164011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s-MX" altLang="zh-CN" sz="6000" dirty="0">
                <a:solidFill>
                  <a:prstClr val="black"/>
                </a:solidFill>
                <a:latin typeface="Arial Narrow" panose="020B0606020202030204" pitchFamily="34" charset="0"/>
              </a:rPr>
              <a:t>Recomendaciones</a:t>
            </a:r>
            <a:r>
              <a:rPr lang="en-US" altLang="zh-CN" sz="6000" dirty="0">
                <a:solidFill>
                  <a:prstClr val="black"/>
                </a:solidFill>
                <a:latin typeface="Arial Narrow" panose="020B0606020202030204" pitchFamily="34" charset="0"/>
              </a:rPr>
              <a:t> para la Renovación</a:t>
            </a:r>
            <a:endParaRPr lang="id-ID" altLang="zh-CN" sz="6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矩形 58">
            <a:extLst>
              <a:ext uri="{FF2B5EF4-FFF2-40B4-BE49-F238E27FC236}">
                <a16:creationId xmlns:a16="http://schemas.microsoft.com/office/drawing/2014/main" id="{702B50A1-FA00-B5DA-4468-4C02AA1D8668}"/>
              </a:ext>
            </a:extLst>
          </p:cNvPr>
          <p:cNvSpPr/>
          <p:nvPr/>
        </p:nvSpPr>
        <p:spPr>
          <a:xfrm>
            <a:off x="845289" y="558210"/>
            <a:ext cx="287079" cy="685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E7B3F2-FBF0-A7A4-81EA-C5A30E6AC66C}"/>
              </a:ext>
            </a:extLst>
          </p:cNvPr>
          <p:cNvSpPr txBox="1"/>
          <p:nvPr/>
        </p:nvSpPr>
        <p:spPr>
          <a:xfrm>
            <a:off x="1258194" y="2239347"/>
            <a:ext cx="152275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Estar al corriente con las obligaciones fiscales y aduaneras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Estar al corriente con el pago de cuotas obrero-patronales ante el IMSS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Verificar los sobredescargos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TODOS los informes de descargo de todas las claves de pedimento (BO, K1K I1, AJ HB…) deben estar debidamente cotejadas conta el Data Stage, contra manuales del SAT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Cotejar los saldos de CIVA contra los del Anexo 24 (NO SALDOS VENCIDOS)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Cuidar los Retornos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Reportar cada mes las modificaciones que realicen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endParaRPr lang="es-MX" sz="2700" dirty="0">
              <a:solidFill>
                <a:prstClr val="black"/>
              </a:solidFill>
              <a:latin typeface="Calibri"/>
            </a:endParaRPr>
          </a:p>
          <a:p>
            <a:pPr defTabSz="1371600"/>
            <a:r>
              <a:rPr lang="es-MX" sz="27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文本框 48">
            <a:extLst>
              <a:ext uri="{FF2B5EF4-FFF2-40B4-BE49-F238E27FC236}">
                <a16:creationId xmlns:a16="http://schemas.microsoft.com/office/drawing/2014/main" id="{B8BA8D2B-1277-F41E-01F6-5207DD85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95" y="5840050"/>
            <a:ext cx="164011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s-MX" altLang="zh-CN" sz="6000" dirty="0">
                <a:solidFill>
                  <a:prstClr val="black"/>
                </a:solidFill>
                <a:latin typeface="Arial Narrow" panose="020B0606020202030204" pitchFamily="34" charset="0"/>
              </a:rPr>
              <a:t>Recomendaciones</a:t>
            </a:r>
            <a:r>
              <a:rPr lang="en-US" altLang="zh-CN" sz="6000" dirty="0">
                <a:solidFill>
                  <a:prstClr val="black"/>
                </a:solidFill>
                <a:latin typeface="Arial Narrow" panose="020B0606020202030204" pitchFamily="34" charset="0"/>
              </a:rPr>
              <a:t> para IMMEX</a:t>
            </a:r>
            <a:endParaRPr lang="id-ID" altLang="zh-CN" sz="6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矩形 58">
            <a:extLst>
              <a:ext uri="{FF2B5EF4-FFF2-40B4-BE49-F238E27FC236}">
                <a16:creationId xmlns:a16="http://schemas.microsoft.com/office/drawing/2014/main" id="{C5104816-E40B-47AF-9818-70683676891E}"/>
              </a:ext>
            </a:extLst>
          </p:cNvPr>
          <p:cNvSpPr/>
          <p:nvPr/>
        </p:nvSpPr>
        <p:spPr>
          <a:xfrm>
            <a:off x="845289" y="6007287"/>
            <a:ext cx="287079" cy="685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312E14-95A2-3673-2D61-1D8C0CEE2025}"/>
              </a:ext>
            </a:extLst>
          </p:cNvPr>
          <p:cNvSpPr txBox="1"/>
          <p:nvPr/>
        </p:nvSpPr>
        <p:spPr>
          <a:xfrm>
            <a:off x="1258194" y="6987430"/>
            <a:ext cx="15227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Depurar el sistema de control de Inventarios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Depurar activos fijos tanto anexo 24 como físicos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Solicitar DATA STAGE y cruzar información ( NO SALDOS VENCIDOS)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Mostrar saldos reales del Anexo 24</a:t>
            </a:r>
          </a:p>
          <a:p>
            <a:pPr marL="428625" indent="-428625" defTabSz="1371600">
              <a:buFont typeface="Wingdings" panose="05000000000000000000" pitchFamily="2" charset="2"/>
              <a:buChar char="ü"/>
            </a:pPr>
            <a:r>
              <a:rPr lang="es-MX" sz="2700" dirty="0">
                <a:solidFill>
                  <a:prstClr val="black"/>
                </a:solidFill>
                <a:latin typeface="Calibri"/>
              </a:rPr>
              <a:t>Justificar el beneficio del IMMEX </a:t>
            </a:r>
          </a:p>
          <a:p>
            <a:pPr defTabSz="1371600"/>
            <a:endParaRPr lang="es-MX" sz="27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n 3" descr="Businessman counting three">
            <a:extLst>
              <a:ext uri="{FF2B5EF4-FFF2-40B4-BE49-F238E27FC236}">
                <a16:creationId xmlns:a16="http://schemas.microsoft.com/office/drawing/2014/main" id="{B81B1090-C4E4-9F9B-E88C-0614D1A08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149" y="4032715"/>
            <a:ext cx="2169603" cy="573832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D5927D-D185-0683-37CE-031F5FD903BE}"/>
              </a:ext>
            </a:extLst>
          </p:cNvPr>
          <p:cNvSpPr txBox="1"/>
          <p:nvPr/>
        </p:nvSpPr>
        <p:spPr>
          <a:xfrm>
            <a:off x="9779651" y="9763170"/>
            <a:ext cx="91463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altLang="zh-CN" sz="2100" b="1" i="1" dirty="0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Por favor no olviden llevar correctos los procesos del SCRAP (Retornos)</a:t>
            </a:r>
          </a:p>
        </p:txBody>
      </p:sp>
    </p:spTree>
    <p:extLst>
      <p:ext uri="{BB962C8B-B14F-4D97-AF65-F5344CB8AC3E}">
        <p14:creationId xmlns:p14="http://schemas.microsoft.com/office/powerpoint/2010/main" val="1711163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4"/>
          <p:cNvGrpSpPr/>
          <p:nvPr/>
        </p:nvGrpSpPr>
        <p:grpSpPr>
          <a:xfrm>
            <a:off x="4772012" y="6304127"/>
            <a:ext cx="5168705" cy="3875577"/>
            <a:chOff x="1122183" y="3814440"/>
            <a:chExt cx="2729039" cy="2679420"/>
          </a:xfrm>
        </p:grpSpPr>
        <p:sp>
          <p:nvSpPr>
            <p:cNvPr id="100" name="Freeform 3131"/>
            <p:cNvSpPr/>
            <p:nvPr/>
          </p:nvSpPr>
          <p:spPr bwMode="auto">
            <a:xfrm>
              <a:off x="3348368" y="4577979"/>
              <a:ext cx="502854" cy="581356"/>
            </a:xfrm>
            <a:custGeom>
              <a:avLst/>
              <a:gdLst>
                <a:gd name="T0" fmla="*/ 0 w 287"/>
                <a:gd name="T1" fmla="*/ 282 h 332"/>
                <a:gd name="T2" fmla="*/ 17 w 287"/>
                <a:gd name="T3" fmla="*/ 229 h 332"/>
                <a:gd name="T4" fmla="*/ 68 w 287"/>
                <a:gd name="T5" fmla="*/ 159 h 332"/>
                <a:gd name="T6" fmla="*/ 141 w 287"/>
                <a:gd name="T7" fmla="*/ 96 h 332"/>
                <a:gd name="T8" fmla="*/ 156 w 287"/>
                <a:gd name="T9" fmla="*/ 116 h 332"/>
                <a:gd name="T10" fmla="*/ 117 w 287"/>
                <a:gd name="T11" fmla="*/ 163 h 332"/>
                <a:gd name="T12" fmla="*/ 112 w 287"/>
                <a:gd name="T13" fmla="*/ 186 h 332"/>
                <a:gd name="T14" fmla="*/ 160 w 287"/>
                <a:gd name="T15" fmla="*/ 173 h 332"/>
                <a:gd name="T16" fmla="*/ 205 w 287"/>
                <a:gd name="T17" fmla="*/ 82 h 332"/>
                <a:gd name="T18" fmla="*/ 232 w 287"/>
                <a:gd name="T19" fmla="*/ 48 h 332"/>
                <a:gd name="T20" fmla="*/ 233 w 287"/>
                <a:gd name="T21" fmla="*/ 75 h 332"/>
                <a:gd name="T22" fmla="*/ 217 w 287"/>
                <a:gd name="T23" fmla="*/ 139 h 332"/>
                <a:gd name="T24" fmla="*/ 254 w 287"/>
                <a:gd name="T25" fmla="*/ 43 h 332"/>
                <a:gd name="T26" fmla="*/ 276 w 287"/>
                <a:gd name="T27" fmla="*/ 47 h 332"/>
                <a:gd name="T28" fmla="*/ 246 w 287"/>
                <a:gd name="T29" fmla="*/ 162 h 332"/>
                <a:gd name="T30" fmla="*/ 215 w 287"/>
                <a:gd name="T31" fmla="*/ 212 h 332"/>
                <a:gd name="T32" fmla="*/ 121 w 287"/>
                <a:gd name="T33" fmla="*/ 286 h 332"/>
                <a:gd name="T34" fmla="*/ 89 w 287"/>
                <a:gd name="T35" fmla="*/ 332 h 332"/>
                <a:gd name="T36" fmla="*/ 0 w 287"/>
                <a:gd name="T37" fmla="*/ 28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332">
                  <a:moveTo>
                    <a:pt x="0" y="282"/>
                  </a:moveTo>
                  <a:cubicBezTo>
                    <a:pt x="0" y="282"/>
                    <a:pt x="12" y="259"/>
                    <a:pt x="17" y="229"/>
                  </a:cubicBezTo>
                  <a:cubicBezTo>
                    <a:pt x="17" y="229"/>
                    <a:pt x="28" y="189"/>
                    <a:pt x="68" y="159"/>
                  </a:cubicBezTo>
                  <a:cubicBezTo>
                    <a:pt x="68" y="159"/>
                    <a:pt x="109" y="128"/>
                    <a:pt x="141" y="96"/>
                  </a:cubicBezTo>
                  <a:cubicBezTo>
                    <a:pt x="141" y="96"/>
                    <a:pt x="162" y="82"/>
                    <a:pt x="156" y="116"/>
                  </a:cubicBezTo>
                  <a:cubicBezTo>
                    <a:pt x="156" y="116"/>
                    <a:pt x="156" y="134"/>
                    <a:pt x="117" y="163"/>
                  </a:cubicBezTo>
                  <a:cubicBezTo>
                    <a:pt x="117" y="163"/>
                    <a:pt x="102" y="178"/>
                    <a:pt x="112" y="186"/>
                  </a:cubicBezTo>
                  <a:cubicBezTo>
                    <a:pt x="112" y="186"/>
                    <a:pt x="127" y="200"/>
                    <a:pt x="160" y="173"/>
                  </a:cubicBezTo>
                  <a:cubicBezTo>
                    <a:pt x="160" y="173"/>
                    <a:pt x="203" y="118"/>
                    <a:pt x="205" y="82"/>
                  </a:cubicBezTo>
                  <a:cubicBezTo>
                    <a:pt x="205" y="82"/>
                    <a:pt x="215" y="45"/>
                    <a:pt x="232" y="48"/>
                  </a:cubicBezTo>
                  <a:cubicBezTo>
                    <a:pt x="232" y="48"/>
                    <a:pt x="241" y="51"/>
                    <a:pt x="233" y="75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4" y="43"/>
                    <a:pt x="287" y="0"/>
                    <a:pt x="276" y="47"/>
                  </a:cubicBezTo>
                  <a:cubicBezTo>
                    <a:pt x="265" y="94"/>
                    <a:pt x="246" y="162"/>
                    <a:pt x="246" y="162"/>
                  </a:cubicBezTo>
                  <a:cubicBezTo>
                    <a:pt x="246" y="162"/>
                    <a:pt x="245" y="187"/>
                    <a:pt x="215" y="212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89" y="332"/>
                    <a:pt x="89" y="332"/>
                    <a:pt x="89" y="332"/>
                  </a:cubicBezTo>
                  <a:lnTo>
                    <a:pt x="0" y="282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132"/>
            <p:cNvSpPr/>
            <p:nvPr/>
          </p:nvSpPr>
          <p:spPr bwMode="auto">
            <a:xfrm>
              <a:off x="3264683" y="5017143"/>
              <a:ext cx="291048" cy="233283"/>
            </a:xfrm>
            <a:custGeom>
              <a:avLst/>
              <a:gdLst>
                <a:gd name="T0" fmla="*/ 0 w 393"/>
                <a:gd name="T1" fmla="*/ 111 h 315"/>
                <a:gd name="T2" fmla="*/ 78 w 393"/>
                <a:gd name="T3" fmla="*/ 0 h 315"/>
                <a:gd name="T4" fmla="*/ 393 w 393"/>
                <a:gd name="T5" fmla="*/ 175 h 315"/>
                <a:gd name="T6" fmla="*/ 296 w 393"/>
                <a:gd name="T7" fmla="*/ 315 h 315"/>
                <a:gd name="T8" fmla="*/ 0 w 393"/>
                <a:gd name="T9" fmla="*/ 1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15">
                  <a:moveTo>
                    <a:pt x="0" y="111"/>
                  </a:moveTo>
                  <a:lnTo>
                    <a:pt x="78" y="0"/>
                  </a:lnTo>
                  <a:lnTo>
                    <a:pt x="393" y="175"/>
                  </a:lnTo>
                  <a:lnTo>
                    <a:pt x="296" y="31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3133"/>
            <p:cNvSpPr/>
            <p:nvPr/>
          </p:nvSpPr>
          <p:spPr bwMode="auto">
            <a:xfrm>
              <a:off x="2492257" y="5050469"/>
              <a:ext cx="1040516" cy="807233"/>
            </a:xfrm>
            <a:custGeom>
              <a:avLst/>
              <a:gdLst>
                <a:gd name="T0" fmla="*/ 0 w 594"/>
                <a:gd name="T1" fmla="*/ 343 h 461"/>
                <a:gd name="T2" fmla="*/ 154 w 594"/>
                <a:gd name="T3" fmla="*/ 102 h 461"/>
                <a:gd name="T4" fmla="*/ 278 w 594"/>
                <a:gd name="T5" fmla="*/ 245 h 461"/>
                <a:gd name="T6" fmla="*/ 435 w 594"/>
                <a:gd name="T7" fmla="*/ 0 h 461"/>
                <a:gd name="T8" fmla="*/ 594 w 594"/>
                <a:gd name="T9" fmla="*/ 100 h 461"/>
                <a:gd name="T10" fmla="*/ 335 w 594"/>
                <a:gd name="T11" fmla="*/ 441 h 461"/>
                <a:gd name="T12" fmla="*/ 277 w 594"/>
                <a:gd name="T13" fmla="*/ 453 h 461"/>
                <a:gd name="T14" fmla="*/ 89 w 594"/>
                <a:gd name="T15" fmla="*/ 349 h 461"/>
                <a:gd name="T16" fmla="*/ 0 w 594"/>
                <a:gd name="T17" fmla="*/ 34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461">
                  <a:moveTo>
                    <a:pt x="0" y="343"/>
                  </a:moveTo>
                  <a:cubicBezTo>
                    <a:pt x="154" y="102"/>
                    <a:pt x="154" y="102"/>
                    <a:pt x="154" y="102"/>
                  </a:cubicBezTo>
                  <a:cubicBezTo>
                    <a:pt x="278" y="245"/>
                    <a:pt x="278" y="245"/>
                    <a:pt x="278" y="24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594" y="100"/>
                    <a:pt x="594" y="100"/>
                    <a:pt x="594" y="100"/>
                  </a:cubicBezTo>
                  <a:cubicBezTo>
                    <a:pt x="335" y="441"/>
                    <a:pt x="335" y="441"/>
                    <a:pt x="335" y="441"/>
                  </a:cubicBezTo>
                  <a:cubicBezTo>
                    <a:pt x="335" y="441"/>
                    <a:pt x="321" y="461"/>
                    <a:pt x="277" y="453"/>
                  </a:cubicBezTo>
                  <a:cubicBezTo>
                    <a:pt x="225" y="442"/>
                    <a:pt x="89" y="349"/>
                    <a:pt x="89" y="349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3134"/>
            <p:cNvSpPr/>
            <p:nvPr/>
          </p:nvSpPr>
          <p:spPr bwMode="auto">
            <a:xfrm>
              <a:off x="1122183" y="5063059"/>
              <a:ext cx="609498" cy="1397475"/>
            </a:xfrm>
            <a:custGeom>
              <a:avLst/>
              <a:gdLst>
                <a:gd name="T0" fmla="*/ 348 w 348"/>
                <a:gd name="T1" fmla="*/ 105 h 798"/>
                <a:gd name="T2" fmla="*/ 86 w 348"/>
                <a:gd name="T3" fmla="*/ 104 h 798"/>
                <a:gd name="T4" fmla="*/ 7 w 348"/>
                <a:gd name="T5" fmla="*/ 675 h 798"/>
                <a:gd name="T6" fmla="*/ 79 w 348"/>
                <a:gd name="T7" fmla="*/ 761 h 798"/>
                <a:gd name="T8" fmla="*/ 283 w 348"/>
                <a:gd name="T9" fmla="*/ 798 h 798"/>
                <a:gd name="T10" fmla="*/ 348 w 348"/>
                <a:gd name="T11" fmla="*/ 106 h 798"/>
                <a:gd name="T12" fmla="*/ 348 w 348"/>
                <a:gd name="T13" fmla="*/ 10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798">
                  <a:moveTo>
                    <a:pt x="348" y="105"/>
                  </a:moveTo>
                  <a:cubicBezTo>
                    <a:pt x="215" y="74"/>
                    <a:pt x="109" y="0"/>
                    <a:pt x="86" y="104"/>
                  </a:cubicBezTo>
                  <a:cubicBezTo>
                    <a:pt x="61" y="213"/>
                    <a:pt x="7" y="675"/>
                    <a:pt x="7" y="675"/>
                  </a:cubicBezTo>
                  <a:cubicBezTo>
                    <a:pt x="0" y="732"/>
                    <a:pt x="59" y="756"/>
                    <a:pt x="79" y="761"/>
                  </a:cubicBezTo>
                  <a:cubicBezTo>
                    <a:pt x="147" y="779"/>
                    <a:pt x="207" y="788"/>
                    <a:pt x="283" y="798"/>
                  </a:cubicBezTo>
                  <a:cubicBezTo>
                    <a:pt x="348" y="106"/>
                    <a:pt x="348" y="106"/>
                    <a:pt x="348" y="106"/>
                  </a:cubicBezTo>
                  <a:lnTo>
                    <a:pt x="348" y="105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3135"/>
            <p:cNvSpPr/>
            <p:nvPr/>
          </p:nvSpPr>
          <p:spPr bwMode="auto">
            <a:xfrm>
              <a:off x="1273261" y="4947528"/>
              <a:ext cx="1488567" cy="1546332"/>
            </a:xfrm>
            <a:custGeom>
              <a:avLst/>
              <a:gdLst>
                <a:gd name="T0" fmla="*/ 92 w 850"/>
                <a:gd name="T1" fmla="*/ 849 h 883"/>
                <a:gd name="T2" fmla="*/ 0 w 850"/>
                <a:gd name="T3" fmla="*/ 166 h 883"/>
                <a:gd name="T4" fmla="*/ 333 w 850"/>
                <a:gd name="T5" fmla="*/ 1 h 883"/>
                <a:gd name="T6" fmla="*/ 420 w 850"/>
                <a:gd name="T7" fmla="*/ 34 h 883"/>
                <a:gd name="T8" fmla="*/ 509 w 850"/>
                <a:gd name="T9" fmla="*/ 0 h 883"/>
                <a:gd name="T10" fmla="*/ 850 w 850"/>
                <a:gd name="T11" fmla="*/ 161 h 883"/>
                <a:gd name="T12" fmla="*/ 750 w 850"/>
                <a:gd name="T13" fmla="*/ 849 h 883"/>
                <a:gd name="T14" fmla="*/ 92 w 850"/>
                <a:gd name="T15" fmla="*/ 849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883">
                  <a:moveTo>
                    <a:pt x="92" y="849"/>
                  </a:moveTo>
                  <a:cubicBezTo>
                    <a:pt x="129" y="745"/>
                    <a:pt x="46" y="256"/>
                    <a:pt x="0" y="166"/>
                  </a:cubicBezTo>
                  <a:cubicBezTo>
                    <a:pt x="26" y="73"/>
                    <a:pt x="269" y="53"/>
                    <a:pt x="333" y="1"/>
                  </a:cubicBezTo>
                  <a:cubicBezTo>
                    <a:pt x="364" y="27"/>
                    <a:pt x="386" y="34"/>
                    <a:pt x="420" y="34"/>
                  </a:cubicBezTo>
                  <a:cubicBezTo>
                    <a:pt x="455" y="34"/>
                    <a:pt x="478" y="27"/>
                    <a:pt x="509" y="0"/>
                  </a:cubicBezTo>
                  <a:cubicBezTo>
                    <a:pt x="556" y="38"/>
                    <a:pt x="807" y="69"/>
                    <a:pt x="850" y="161"/>
                  </a:cubicBezTo>
                  <a:cubicBezTo>
                    <a:pt x="801" y="264"/>
                    <a:pt x="712" y="755"/>
                    <a:pt x="750" y="849"/>
                  </a:cubicBezTo>
                  <a:cubicBezTo>
                    <a:pt x="587" y="880"/>
                    <a:pt x="260" y="883"/>
                    <a:pt x="92" y="849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3136"/>
            <p:cNvSpPr/>
            <p:nvPr/>
          </p:nvSpPr>
          <p:spPr bwMode="auto">
            <a:xfrm>
              <a:off x="1709463" y="4947528"/>
              <a:ext cx="600611" cy="1202703"/>
            </a:xfrm>
            <a:custGeom>
              <a:avLst/>
              <a:gdLst>
                <a:gd name="T0" fmla="*/ 18 w 811"/>
                <a:gd name="T1" fmla="*/ 106 h 1624"/>
                <a:gd name="T2" fmla="*/ 0 w 811"/>
                <a:gd name="T3" fmla="*/ 591 h 1624"/>
                <a:gd name="T4" fmla="*/ 409 w 811"/>
                <a:gd name="T5" fmla="*/ 1624 h 1624"/>
                <a:gd name="T6" fmla="*/ 811 w 811"/>
                <a:gd name="T7" fmla="*/ 591 h 1624"/>
                <a:gd name="T8" fmla="*/ 785 w 811"/>
                <a:gd name="T9" fmla="*/ 92 h 1624"/>
                <a:gd name="T10" fmla="*/ 615 w 811"/>
                <a:gd name="T11" fmla="*/ 0 h 1624"/>
                <a:gd name="T12" fmla="*/ 198 w 811"/>
                <a:gd name="T13" fmla="*/ 2 h 1624"/>
                <a:gd name="T14" fmla="*/ 18 w 811"/>
                <a:gd name="T15" fmla="*/ 106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1624">
                  <a:moveTo>
                    <a:pt x="18" y="106"/>
                  </a:moveTo>
                  <a:lnTo>
                    <a:pt x="0" y="591"/>
                  </a:lnTo>
                  <a:lnTo>
                    <a:pt x="409" y="1624"/>
                  </a:lnTo>
                  <a:lnTo>
                    <a:pt x="811" y="591"/>
                  </a:lnTo>
                  <a:lnTo>
                    <a:pt x="785" y="92"/>
                  </a:lnTo>
                  <a:lnTo>
                    <a:pt x="615" y="0"/>
                  </a:lnTo>
                  <a:lnTo>
                    <a:pt x="198" y="2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3137"/>
            <p:cNvSpPr>
              <a:spLocks noChangeArrowheads="1"/>
            </p:cNvSpPr>
            <p:nvPr/>
          </p:nvSpPr>
          <p:spPr bwMode="auto">
            <a:xfrm>
              <a:off x="1856098" y="4823111"/>
              <a:ext cx="302897" cy="311784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3138"/>
            <p:cNvSpPr/>
            <p:nvPr/>
          </p:nvSpPr>
          <p:spPr bwMode="auto">
            <a:xfrm>
              <a:off x="1938303" y="5110456"/>
              <a:ext cx="142191" cy="216990"/>
            </a:xfrm>
            <a:custGeom>
              <a:avLst/>
              <a:gdLst>
                <a:gd name="T0" fmla="*/ 69 w 81"/>
                <a:gd name="T1" fmla="*/ 124 h 124"/>
                <a:gd name="T2" fmla="*/ 81 w 81"/>
                <a:gd name="T3" fmla="*/ 98 h 124"/>
                <a:gd name="T4" fmla="*/ 40 w 81"/>
                <a:gd name="T5" fmla="*/ 0 h 124"/>
                <a:gd name="T6" fmla="*/ 0 w 81"/>
                <a:gd name="T7" fmla="*/ 97 h 124"/>
                <a:gd name="T8" fmla="*/ 13 w 81"/>
                <a:gd name="T9" fmla="*/ 124 h 124"/>
                <a:gd name="T10" fmla="*/ 69 w 81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24">
                  <a:moveTo>
                    <a:pt x="69" y="124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2" y="124"/>
                    <a:pt x="50" y="124"/>
                    <a:pt x="69" y="124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3139"/>
            <p:cNvSpPr/>
            <p:nvPr/>
          </p:nvSpPr>
          <p:spPr bwMode="auto">
            <a:xfrm>
              <a:off x="1767229" y="4949009"/>
              <a:ext cx="241429" cy="451754"/>
            </a:xfrm>
            <a:custGeom>
              <a:avLst/>
              <a:gdLst>
                <a:gd name="T0" fmla="*/ 120 w 326"/>
                <a:gd name="T1" fmla="*/ 0 h 610"/>
                <a:gd name="T2" fmla="*/ 326 w 326"/>
                <a:gd name="T3" fmla="*/ 218 h 610"/>
                <a:gd name="T4" fmla="*/ 179 w 326"/>
                <a:gd name="T5" fmla="*/ 610 h 610"/>
                <a:gd name="T6" fmla="*/ 0 w 326"/>
                <a:gd name="T7" fmla="*/ 81 h 610"/>
                <a:gd name="T8" fmla="*/ 120 w 326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610">
                  <a:moveTo>
                    <a:pt x="120" y="0"/>
                  </a:moveTo>
                  <a:lnTo>
                    <a:pt x="326" y="218"/>
                  </a:lnTo>
                  <a:lnTo>
                    <a:pt x="179" y="610"/>
                  </a:lnTo>
                  <a:lnTo>
                    <a:pt x="0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3140"/>
            <p:cNvSpPr/>
            <p:nvPr/>
          </p:nvSpPr>
          <p:spPr bwMode="auto">
            <a:xfrm>
              <a:off x="1549498" y="5000109"/>
              <a:ext cx="459160" cy="1153824"/>
            </a:xfrm>
            <a:custGeom>
              <a:avLst/>
              <a:gdLst>
                <a:gd name="T0" fmla="*/ 294 w 620"/>
                <a:gd name="T1" fmla="*/ 0 h 1558"/>
                <a:gd name="T2" fmla="*/ 620 w 620"/>
                <a:gd name="T3" fmla="*/ 1558 h 1558"/>
                <a:gd name="T4" fmla="*/ 83 w 620"/>
                <a:gd name="T5" fmla="*/ 704 h 1558"/>
                <a:gd name="T6" fmla="*/ 154 w 620"/>
                <a:gd name="T7" fmla="*/ 555 h 1558"/>
                <a:gd name="T8" fmla="*/ 0 w 620"/>
                <a:gd name="T9" fmla="*/ 432 h 1558"/>
                <a:gd name="T10" fmla="*/ 208 w 620"/>
                <a:gd name="T11" fmla="*/ 47 h 1558"/>
                <a:gd name="T12" fmla="*/ 294 w 620"/>
                <a:gd name="T13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1558">
                  <a:moveTo>
                    <a:pt x="294" y="0"/>
                  </a:moveTo>
                  <a:lnTo>
                    <a:pt x="620" y="1558"/>
                  </a:lnTo>
                  <a:lnTo>
                    <a:pt x="83" y="704"/>
                  </a:lnTo>
                  <a:lnTo>
                    <a:pt x="154" y="555"/>
                  </a:lnTo>
                  <a:lnTo>
                    <a:pt x="0" y="432"/>
                  </a:lnTo>
                  <a:lnTo>
                    <a:pt x="208" y="47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3141"/>
            <p:cNvSpPr/>
            <p:nvPr/>
          </p:nvSpPr>
          <p:spPr bwMode="auto">
            <a:xfrm>
              <a:off x="2008658" y="4947528"/>
              <a:ext cx="245132" cy="453235"/>
            </a:xfrm>
            <a:custGeom>
              <a:avLst/>
              <a:gdLst>
                <a:gd name="T0" fmla="*/ 211 w 331"/>
                <a:gd name="T1" fmla="*/ 0 h 612"/>
                <a:gd name="T2" fmla="*/ 0 w 331"/>
                <a:gd name="T3" fmla="*/ 220 h 612"/>
                <a:gd name="T4" fmla="*/ 147 w 331"/>
                <a:gd name="T5" fmla="*/ 612 h 612"/>
                <a:gd name="T6" fmla="*/ 331 w 331"/>
                <a:gd name="T7" fmla="*/ 80 h 612"/>
                <a:gd name="T8" fmla="*/ 211 w 331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612">
                  <a:moveTo>
                    <a:pt x="211" y="0"/>
                  </a:moveTo>
                  <a:lnTo>
                    <a:pt x="0" y="220"/>
                  </a:lnTo>
                  <a:lnTo>
                    <a:pt x="147" y="612"/>
                  </a:lnTo>
                  <a:lnTo>
                    <a:pt x="331" y="8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3142"/>
            <p:cNvSpPr/>
            <p:nvPr/>
          </p:nvSpPr>
          <p:spPr bwMode="auto">
            <a:xfrm>
              <a:off x="1912382" y="5434089"/>
              <a:ext cx="197735" cy="719844"/>
            </a:xfrm>
            <a:custGeom>
              <a:avLst/>
              <a:gdLst>
                <a:gd name="T0" fmla="*/ 66 w 267"/>
                <a:gd name="T1" fmla="*/ 0 h 972"/>
                <a:gd name="T2" fmla="*/ 199 w 267"/>
                <a:gd name="T3" fmla="*/ 0 h 972"/>
                <a:gd name="T4" fmla="*/ 267 w 267"/>
                <a:gd name="T5" fmla="*/ 660 h 972"/>
                <a:gd name="T6" fmla="*/ 130 w 267"/>
                <a:gd name="T7" fmla="*/ 972 h 972"/>
                <a:gd name="T8" fmla="*/ 0 w 267"/>
                <a:gd name="T9" fmla="*/ 660 h 972"/>
                <a:gd name="T10" fmla="*/ 66 w 267"/>
                <a:gd name="T11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972">
                  <a:moveTo>
                    <a:pt x="66" y="0"/>
                  </a:moveTo>
                  <a:lnTo>
                    <a:pt x="199" y="0"/>
                  </a:lnTo>
                  <a:lnTo>
                    <a:pt x="267" y="660"/>
                  </a:lnTo>
                  <a:lnTo>
                    <a:pt x="130" y="972"/>
                  </a:lnTo>
                  <a:lnTo>
                    <a:pt x="0" y="66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3143"/>
            <p:cNvSpPr/>
            <p:nvPr/>
          </p:nvSpPr>
          <p:spPr bwMode="auto">
            <a:xfrm>
              <a:off x="1767229" y="4949009"/>
              <a:ext cx="241429" cy="379918"/>
            </a:xfrm>
            <a:custGeom>
              <a:avLst/>
              <a:gdLst>
                <a:gd name="T0" fmla="*/ 120 w 326"/>
                <a:gd name="T1" fmla="*/ 0 h 513"/>
                <a:gd name="T2" fmla="*/ 326 w 326"/>
                <a:gd name="T3" fmla="*/ 218 h 513"/>
                <a:gd name="T4" fmla="*/ 177 w 326"/>
                <a:gd name="T5" fmla="*/ 513 h 513"/>
                <a:gd name="T6" fmla="*/ 0 w 326"/>
                <a:gd name="T7" fmla="*/ 81 h 513"/>
                <a:gd name="T8" fmla="*/ 120 w 326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13">
                  <a:moveTo>
                    <a:pt x="120" y="0"/>
                  </a:moveTo>
                  <a:lnTo>
                    <a:pt x="326" y="218"/>
                  </a:lnTo>
                  <a:lnTo>
                    <a:pt x="177" y="513"/>
                  </a:lnTo>
                  <a:lnTo>
                    <a:pt x="0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3144"/>
            <p:cNvSpPr/>
            <p:nvPr/>
          </p:nvSpPr>
          <p:spPr bwMode="auto">
            <a:xfrm>
              <a:off x="1593192" y="5000109"/>
              <a:ext cx="415466" cy="1153824"/>
            </a:xfrm>
            <a:custGeom>
              <a:avLst/>
              <a:gdLst>
                <a:gd name="T0" fmla="*/ 235 w 561"/>
                <a:gd name="T1" fmla="*/ 0 h 1558"/>
                <a:gd name="T2" fmla="*/ 561 w 561"/>
                <a:gd name="T3" fmla="*/ 1558 h 1558"/>
                <a:gd name="T4" fmla="*/ 76 w 561"/>
                <a:gd name="T5" fmla="*/ 636 h 1558"/>
                <a:gd name="T6" fmla="*/ 157 w 561"/>
                <a:gd name="T7" fmla="*/ 520 h 1558"/>
                <a:gd name="T8" fmla="*/ 0 w 561"/>
                <a:gd name="T9" fmla="*/ 399 h 1558"/>
                <a:gd name="T10" fmla="*/ 149 w 561"/>
                <a:gd name="T11" fmla="*/ 47 h 1558"/>
                <a:gd name="T12" fmla="*/ 235 w 561"/>
                <a:gd name="T13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1558">
                  <a:moveTo>
                    <a:pt x="235" y="0"/>
                  </a:moveTo>
                  <a:lnTo>
                    <a:pt x="561" y="1558"/>
                  </a:lnTo>
                  <a:lnTo>
                    <a:pt x="76" y="636"/>
                  </a:lnTo>
                  <a:lnTo>
                    <a:pt x="157" y="520"/>
                  </a:lnTo>
                  <a:lnTo>
                    <a:pt x="0" y="399"/>
                  </a:lnTo>
                  <a:lnTo>
                    <a:pt x="149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3145"/>
            <p:cNvSpPr/>
            <p:nvPr/>
          </p:nvSpPr>
          <p:spPr bwMode="auto">
            <a:xfrm>
              <a:off x="2008658" y="4997888"/>
              <a:ext cx="460641" cy="1156046"/>
            </a:xfrm>
            <a:custGeom>
              <a:avLst/>
              <a:gdLst>
                <a:gd name="T0" fmla="*/ 336 w 622"/>
                <a:gd name="T1" fmla="*/ 0 h 1561"/>
                <a:gd name="T2" fmla="*/ 0 w 622"/>
                <a:gd name="T3" fmla="*/ 1561 h 1561"/>
                <a:gd name="T4" fmla="*/ 539 w 622"/>
                <a:gd name="T5" fmla="*/ 707 h 1561"/>
                <a:gd name="T6" fmla="*/ 468 w 622"/>
                <a:gd name="T7" fmla="*/ 558 h 1561"/>
                <a:gd name="T8" fmla="*/ 622 w 622"/>
                <a:gd name="T9" fmla="*/ 435 h 1561"/>
                <a:gd name="T10" fmla="*/ 457 w 622"/>
                <a:gd name="T11" fmla="*/ 55 h 1561"/>
                <a:gd name="T12" fmla="*/ 336 w 622"/>
                <a:gd name="T13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1561">
                  <a:moveTo>
                    <a:pt x="336" y="0"/>
                  </a:moveTo>
                  <a:lnTo>
                    <a:pt x="0" y="1561"/>
                  </a:lnTo>
                  <a:lnTo>
                    <a:pt x="539" y="707"/>
                  </a:lnTo>
                  <a:lnTo>
                    <a:pt x="468" y="558"/>
                  </a:lnTo>
                  <a:lnTo>
                    <a:pt x="622" y="435"/>
                  </a:lnTo>
                  <a:lnTo>
                    <a:pt x="457" y="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3146"/>
            <p:cNvSpPr/>
            <p:nvPr/>
          </p:nvSpPr>
          <p:spPr bwMode="auto">
            <a:xfrm>
              <a:off x="2008658" y="4997888"/>
              <a:ext cx="416947" cy="1156046"/>
            </a:xfrm>
            <a:custGeom>
              <a:avLst/>
              <a:gdLst>
                <a:gd name="T0" fmla="*/ 336 w 563"/>
                <a:gd name="T1" fmla="*/ 0 h 1561"/>
                <a:gd name="T2" fmla="*/ 0 w 563"/>
                <a:gd name="T3" fmla="*/ 1561 h 1561"/>
                <a:gd name="T4" fmla="*/ 487 w 563"/>
                <a:gd name="T5" fmla="*/ 639 h 1561"/>
                <a:gd name="T6" fmla="*/ 407 w 563"/>
                <a:gd name="T7" fmla="*/ 523 h 1561"/>
                <a:gd name="T8" fmla="*/ 563 w 563"/>
                <a:gd name="T9" fmla="*/ 402 h 1561"/>
                <a:gd name="T10" fmla="*/ 457 w 563"/>
                <a:gd name="T11" fmla="*/ 55 h 1561"/>
                <a:gd name="T12" fmla="*/ 336 w 563"/>
                <a:gd name="T13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561">
                  <a:moveTo>
                    <a:pt x="336" y="0"/>
                  </a:moveTo>
                  <a:lnTo>
                    <a:pt x="0" y="1561"/>
                  </a:lnTo>
                  <a:lnTo>
                    <a:pt x="487" y="639"/>
                  </a:lnTo>
                  <a:lnTo>
                    <a:pt x="407" y="523"/>
                  </a:lnTo>
                  <a:lnTo>
                    <a:pt x="563" y="402"/>
                  </a:lnTo>
                  <a:lnTo>
                    <a:pt x="457" y="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3147"/>
            <p:cNvSpPr/>
            <p:nvPr/>
          </p:nvSpPr>
          <p:spPr bwMode="auto">
            <a:xfrm>
              <a:off x="2008658" y="4947528"/>
              <a:ext cx="245132" cy="381399"/>
            </a:xfrm>
            <a:custGeom>
              <a:avLst/>
              <a:gdLst>
                <a:gd name="T0" fmla="*/ 211 w 331"/>
                <a:gd name="T1" fmla="*/ 0 h 515"/>
                <a:gd name="T2" fmla="*/ 0 w 331"/>
                <a:gd name="T3" fmla="*/ 220 h 515"/>
                <a:gd name="T4" fmla="*/ 151 w 331"/>
                <a:gd name="T5" fmla="*/ 515 h 515"/>
                <a:gd name="T6" fmla="*/ 331 w 331"/>
                <a:gd name="T7" fmla="*/ 80 h 515"/>
                <a:gd name="T8" fmla="*/ 211 w 331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515">
                  <a:moveTo>
                    <a:pt x="211" y="0"/>
                  </a:moveTo>
                  <a:lnTo>
                    <a:pt x="0" y="220"/>
                  </a:lnTo>
                  <a:lnTo>
                    <a:pt x="151" y="515"/>
                  </a:lnTo>
                  <a:lnTo>
                    <a:pt x="331" y="8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3148"/>
            <p:cNvSpPr/>
            <p:nvPr/>
          </p:nvSpPr>
          <p:spPr bwMode="auto">
            <a:xfrm>
              <a:off x="1940525" y="5318559"/>
              <a:ext cx="139970" cy="122936"/>
            </a:xfrm>
            <a:custGeom>
              <a:avLst/>
              <a:gdLst>
                <a:gd name="T0" fmla="*/ 12 w 80"/>
                <a:gd name="T1" fmla="*/ 0 h 70"/>
                <a:gd name="T2" fmla="*/ 68 w 80"/>
                <a:gd name="T3" fmla="*/ 0 h 70"/>
                <a:gd name="T4" fmla="*/ 68 w 80"/>
                <a:gd name="T5" fmla="*/ 70 h 70"/>
                <a:gd name="T6" fmla="*/ 12 w 80"/>
                <a:gd name="T7" fmla="*/ 70 h 70"/>
                <a:gd name="T8" fmla="*/ 12 w 8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0">
                  <a:moveTo>
                    <a:pt x="12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0" y="26"/>
                    <a:pt x="79" y="48"/>
                    <a:pt x="68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" y="48"/>
                    <a:pt x="0" y="26"/>
                    <a:pt x="12" y="0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3149"/>
            <p:cNvSpPr/>
            <p:nvPr/>
          </p:nvSpPr>
          <p:spPr bwMode="auto">
            <a:xfrm>
              <a:off x="1996068" y="6141344"/>
              <a:ext cx="38510" cy="338445"/>
            </a:xfrm>
            <a:custGeom>
              <a:avLst/>
              <a:gdLst>
                <a:gd name="T0" fmla="*/ 0 w 22"/>
                <a:gd name="T1" fmla="*/ 192 h 193"/>
                <a:gd name="T2" fmla="*/ 11 w 22"/>
                <a:gd name="T3" fmla="*/ 0 h 193"/>
                <a:gd name="T4" fmla="*/ 22 w 22"/>
                <a:gd name="T5" fmla="*/ 192 h 193"/>
                <a:gd name="T6" fmla="*/ 0 w 22"/>
                <a:gd name="T7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3">
                  <a:moveTo>
                    <a:pt x="0" y="192"/>
                  </a:moveTo>
                  <a:cubicBezTo>
                    <a:pt x="1" y="144"/>
                    <a:pt x="5" y="87"/>
                    <a:pt x="11" y="0"/>
                  </a:cubicBezTo>
                  <a:cubicBezTo>
                    <a:pt x="17" y="87"/>
                    <a:pt x="20" y="144"/>
                    <a:pt x="22" y="192"/>
                  </a:cubicBezTo>
                  <a:cubicBezTo>
                    <a:pt x="15" y="193"/>
                    <a:pt x="7" y="193"/>
                    <a:pt x="0" y="19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3150"/>
            <p:cNvSpPr/>
            <p:nvPr/>
          </p:nvSpPr>
          <p:spPr bwMode="auto">
            <a:xfrm>
              <a:off x="1677618" y="4943825"/>
              <a:ext cx="672447" cy="1197518"/>
            </a:xfrm>
            <a:custGeom>
              <a:avLst/>
              <a:gdLst>
                <a:gd name="T0" fmla="*/ 0 w 908"/>
                <a:gd name="T1" fmla="*/ 123 h 1617"/>
                <a:gd name="T2" fmla="*/ 50 w 908"/>
                <a:gd name="T3" fmla="*/ 589 h 1617"/>
                <a:gd name="T4" fmla="*/ 456 w 908"/>
                <a:gd name="T5" fmla="*/ 1617 h 1617"/>
                <a:gd name="T6" fmla="*/ 856 w 908"/>
                <a:gd name="T7" fmla="*/ 589 h 1617"/>
                <a:gd name="T8" fmla="*/ 908 w 908"/>
                <a:gd name="T9" fmla="*/ 123 h 1617"/>
                <a:gd name="T10" fmla="*/ 714 w 908"/>
                <a:gd name="T11" fmla="*/ 0 h 1617"/>
                <a:gd name="T12" fmla="*/ 194 w 908"/>
                <a:gd name="T13" fmla="*/ 0 h 1617"/>
                <a:gd name="T14" fmla="*/ 0 w 908"/>
                <a:gd name="T15" fmla="*/ 123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8" h="1617">
                  <a:moveTo>
                    <a:pt x="0" y="123"/>
                  </a:moveTo>
                  <a:lnTo>
                    <a:pt x="50" y="589"/>
                  </a:lnTo>
                  <a:lnTo>
                    <a:pt x="456" y="1617"/>
                  </a:lnTo>
                  <a:lnTo>
                    <a:pt x="856" y="589"/>
                  </a:lnTo>
                  <a:lnTo>
                    <a:pt x="908" y="123"/>
                  </a:lnTo>
                  <a:lnTo>
                    <a:pt x="714" y="0"/>
                  </a:lnTo>
                  <a:lnTo>
                    <a:pt x="194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Rectangle 3151"/>
            <p:cNvSpPr>
              <a:spLocks noChangeArrowheads="1"/>
            </p:cNvSpPr>
            <p:nvPr/>
          </p:nvSpPr>
          <p:spPr bwMode="auto">
            <a:xfrm>
              <a:off x="1821291" y="4819408"/>
              <a:ext cx="382140" cy="31030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3152"/>
            <p:cNvSpPr/>
            <p:nvPr/>
          </p:nvSpPr>
          <p:spPr bwMode="auto">
            <a:xfrm>
              <a:off x="1542833" y="3859616"/>
              <a:ext cx="936834" cy="1141975"/>
            </a:xfrm>
            <a:custGeom>
              <a:avLst/>
              <a:gdLst>
                <a:gd name="T0" fmla="*/ 269 w 535"/>
                <a:gd name="T1" fmla="*/ 652 h 652"/>
                <a:gd name="T2" fmla="*/ 476 w 535"/>
                <a:gd name="T3" fmla="*/ 434 h 652"/>
                <a:gd name="T4" fmla="*/ 484 w 535"/>
                <a:gd name="T5" fmla="*/ 439 h 652"/>
                <a:gd name="T6" fmla="*/ 528 w 535"/>
                <a:gd name="T7" fmla="*/ 368 h 652"/>
                <a:gd name="T8" fmla="*/ 510 w 535"/>
                <a:gd name="T9" fmla="*/ 286 h 652"/>
                <a:gd name="T10" fmla="*/ 506 w 535"/>
                <a:gd name="T11" fmla="*/ 286 h 652"/>
                <a:gd name="T12" fmla="*/ 269 w 535"/>
                <a:gd name="T13" fmla="*/ 0 h 652"/>
                <a:gd name="T14" fmla="*/ 31 w 535"/>
                <a:gd name="T15" fmla="*/ 286 h 652"/>
                <a:gd name="T16" fmla="*/ 25 w 535"/>
                <a:gd name="T17" fmla="*/ 286 h 652"/>
                <a:gd name="T18" fmla="*/ 7 w 535"/>
                <a:gd name="T19" fmla="*/ 368 h 652"/>
                <a:gd name="T20" fmla="*/ 51 w 535"/>
                <a:gd name="T21" fmla="*/ 439 h 652"/>
                <a:gd name="T22" fmla="*/ 60 w 535"/>
                <a:gd name="T23" fmla="*/ 433 h 652"/>
                <a:gd name="T24" fmla="*/ 269 w 535"/>
                <a:gd name="T25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652">
                  <a:moveTo>
                    <a:pt x="269" y="652"/>
                  </a:moveTo>
                  <a:cubicBezTo>
                    <a:pt x="355" y="652"/>
                    <a:pt x="434" y="554"/>
                    <a:pt x="476" y="434"/>
                  </a:cubicBezTo>
                  <a:cubicBezTo>
                    <a:pt x="479" y="437"/>
                    <a:pt x="481" y="439"/>
                    <a:pt x="484" y="439"/>
                  </a:cubicBezTo>
                  <a:cubicBezTo>
                    <a:pt x="501" y="442"/>
                    <a:pt x="521" y="410"/>
                    <a:pt x="528" y="368"/>
                  </a:cubicBezTo>
                  <a:cubicBezTo>
                    <a:pt x="535" y="325"/>
                    <a:pt x="527" y="289"/>
                    <a:pt x="510" y="286"/>
                  </a:cubicBezTo>
                  <a:cubicBezTo>
                    <a:pt x="509" y="286"/>
                    <a:pt x="508" y="286"/>
                    <a:pt x="506" y="286"/>
                  </a:cubicBezTo>
                  <a:cubicBezTo>
                    <a:pt x="515" y="137"/>
                    <a:pt x="453" y="0"/>
                    <a:pt x="269" y="0"/>
                  </a:cubicBezTo>
                  <a:cubicBezTo>
                    <a:pt x="84" y="0"/>
                    <a:pt x="22" y="137"/>
                    <a:pt x="31" y="286"/>
                  </a:cubicBezTo>
                  <a:cubicBezTo>
                    <a:pt x="29" y="286"/>
                    <a:pt x="27" y="286"/>
                    <a:pt x="25" y="286"/>
                  </a:cubicBezTo>
                  <a:cubicBezTo>
                    <a:pt x="8" y="289"/>
                    <a:pt x="0" y="325"/>
                    <a:pt x="7" y="368"/>
                  </a:cubicBezTo>
                  <a:cubicBezTo>
                    <a:pt x="14" y="410"/>
                    <a:pt x="34" y="442"/>
                    <a:pt x="51" y="439"/>
                  </a:cubicBezTo>
                  <a:cubicBezTo>
                    <a:pt x="54" y="438"/>
                    <a:pt x="58" y="436"/>
                    <a:pt x="60" y="433"/>
                  </a:cubicBezTo>
                  <a:cubicBezTo>
                    <a:pt x="102" y="554"/>
                    <a:pt x="182" y="652"/>
                    <a:pt x="269" y="652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3153"/>
            <p:cNvSpPr/>
            <p:nvPr/>
          </p:nvSpPr>
          <p:spPr bwMode="auto">
            <a:xfrm>
              <a:off x="1581343" y="3859616"/>
              <a:ext cx="863517" cy="630974"/>
            </a:xfrm>
            <a:custGeom>
              <a:avLst/>
              <a:gdLst>
                <a:gd name="T0" fmla="*/ 484 w 493"/>
                <a:gd name="T1" fmla="*/ 286 h 360"/>
                <a:gd name="T2" fmla="*/ 247 w 493"/>
                <a:gd name="T3" fmla="*/ 0 h 360"/>
                <a:gd name="T4" fmla="*/ 9 w 493"/>
                <a:gd name="T5" fmla="*/ 286 h 360"/>
                <a:gd name="T6" fmla="*/ 46 w 493"/>
                <a:gd name="T7" fmla="*/ 352 h 360"/>
                <a:gd name="T8" fmla="*/ 67 w 493"/>
                <a:gd name="T9" fmla="*/ 326 h 360"/>
                <a:gd name="T10" fmla="*/ 136 w 493"/>
                <a:gd name="T11" fmla="*/ 140 h 360"/>
                <a:gd name="T12" fmla="*/ 246 w 493"/>
                <a:gd name="T13" fmla="*/ 161 h 360"/>
                <a:gd name="T14" fmla="*/ 356 w 493"/>
                <a:gd name="T15" fmla="*/ 140 h 360"/>
                <a:gd name="T16" fmla="*/ 426 w 493"/>
                <a:gd name="T17" fmla="*/ 326 h 360"/>
                <a:gd name="T18" fmla="*/ 445 w 493"/>
                <a:gd name="T19" fmla="*/ 353 h 360"/>
                <a:gd name="T20" fmla="*/ 484 w 493"/>
                <a:gd name="T21" fmla="*/ 28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360">
                  <a:moveTo>
                    <a:pt x="484" y="286"/>
                  </a:moveTo>
                  <a:cubicBezTo>
                    <a:pt x="493" y="137"/>
                    <a:pt x="431" y="0"/>
                    <a:pt x="247" y="0"/>
                  </a:cubicBezTo>
                  <a:cubicBezTo>
                    <a:pt x="62" y="0"/>
                    <a:pt x="0" y="137"/>
                    <a:pt x="9" y="286"/>
                  </a:cubicBezTo>
                  <a:cubicBezTo>
                    <a:pt x="24" y="290"/>
                    <a:pt x="39" y="317"/>
                    <a:pt x="46" y="352"/>
                  </a:cubicBezTo>
                  <a:cubicBezTo>
                    <a:pt x="58" y="360"/>
                    <a:pt x="67" y="356"/>
                    <a:pt x="67" y="326"/>
                  </a:cubicBezTo>
                  <a:cubicBezTo>
                    <a:pt x="67" y="237"/>
                    <a:pt x="78" y="159"/>
                    <a:pt x="136" y="140"/>
                  </a:cubicBezTo>
                  <a:cubicBezTo>
                    <a:pt x="192" y="122"/>
                    <a:pt x="204" y="161"/>
                    <a:pt x="246" y="161"/>
                  </a:cubicBezTo>
                  <a:cubicBezTo>
                    <a:pt x="289" y="161"/>
                    <a:pt x="302" y="125"/>
                    <a:pt x="356" y="140"/>
                  </a:cubicBezTo>
                  <a:cubicBezTo>
                    <a:pt x="413" y="156"/>
                    <a:pt x="426" y="237"/>
                    <a:pt x="426" y="326"/>
                  </a:cubicBezTo>
                  <a:cubicBezTo>
                    <a:pt x="426" y="355"/>
                    <a:pt x="434" y="360"/>
                    <a:pt x="445" y="353"/>
                  </a:cubicBezTo>
                  <a:cubicBezTo>
                    <a:pt x="452" y="316"/>
                    <a:pt x="469" y="287"/>
                    <a:pt x="484" y="286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3154"/>
            <p:cNvSpPr/>
            <p:nvPr/>
          </p:nvSpPr>
          <p:spPr bwMode="auto">
            <a:xfrm>
              <a:off x="1943487" y="5106753"/>
              <a:ext cx="140710" cy="215509"/>
            </a:xfrm>
            <a:custGeom>
              <a:avLst/>
              <a:gdLst>
                <a:gd name="T0" fmla="*/ 68 w 80"/>
                <a:gd name="T1" fmla="*/ 123 h 123"/>
                <a:gd name="T2" fmla="*/ 80 w 80"/>
                <a:gd name="T3" fmla="*/ 98 h 123"/>
                <a:gd name="T4" fmla="*/ 40 w 80"/>
                <a:gd name="T5" fmla="*/ 0 h 123"/>
                <a:gd name="T6" fmla="*/ 0 w 80"/>
                <a:gd name="T7" fmla="*/ 96 h 123"/>
                <a:gd name="T8" fmla="*/ 13 w 80"/>
                <a:gd name="T9" fmla="*/ 123 h 123"/>
                <a:gd name="T10" fmla="*/ 68 w 80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23">
                  <a:moveTo>
                    <a:pt x="68" y="123"/>
                  </a:moveTo>
                  <a:cubicBezTo>
                    <a:pt x="80" y="98"/>
                    <a:pt x="80" y="98"/>
                    <a:pt x="80" y="9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31" y="123"/>
                    <a:pt x="50" y="123"/>
                    <a:pt x="68" y="123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3155"/>
            <p:cNvSpPr/>
            <p:nvPr/>
          </p:nvSpPr>
          <p:spPr bwMode="auto">
            <a:xfrm>
              <a:off x="1730200" y="4943825"/>
              <a:ext cx="283642" cy="451754"/>
            </a:xfrm>
            <a:custGeom>
              <a:avLst/>
              <a:gdLst>
                <a:gd name="T0" fmla="*/ 123 w 383"/>
                <a:gd name="T1" fmla="*/ 0 h 610"/>
                <a:gd name="T2" fmla="*/ 383 w 383"/>
                <a:gd name="T3" fmla="*/ 220 h 610"/>
                <a:gd name="T4" fmla="*/ 236 w 383"/>
                <a:gd name="T5" fmla="*/ 610 h 610"/>
                <a:gd name="T6" fmla="*/ 0 w 383"/>
                <a:gd name="T7" fmla="*/ 80 h 610"/>
                <a:gd name="T8" fmla="*/ 123 w 383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610">
                  <a:moveTo>
                    <a:pt x="123" y="0"/>
                  </a:moveTo>
                  <a:lnTo>
                    <a:pt x="383" y="220"/>
                  </a:lnTo>
                  <a:lnTo>
                    <a:pt x="236" y="610"/>
                  </a:lnTo>
                  <a:lnTo>
                    <a:pt x="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3156"/>
            <p:cNvSpPr/>
            <p:nvPr/>
          </p:nvSpPr>
          <p:spPr bwMode="auto">
            <a:xfrm>
              <a:off x="1554682" y="5003072"/>
              <a:ext cx="459160" cy="1141975"/>
            </a:xfrm>
            <a:custGeom>
              <a:avLst/>
              <a:gdLst>
                <a:gd name="T0" fmla="*/ 237 w 620"/>
                <a:gd name="T1" fmla="*/ 0 h 1542"/>
                <a:gd name="T2" fmla="*/ 620 w 620"/>
                <a:gd name="T3" fmla="*/ 1542 h 1542"/>
                <a:gd name="T4" fmla="*/ 83 w 620"/>
                <a:gd name="T5" fmla="*/ 691 h 1542"/>
                <a:gd name="T6" fmla="*/ 154 w 620"/>
                <a:gd name="T7" fmla="*/ 542 h 1542"/>
                <a:gd name="T8" fmla="*/ 0 w 620"/>
                <a:gd name="T9" fmla="*/ 421 h 1542"/>
                <a:gd name="T10" fmla="*/ 166 w 620"/>
                <a:gd name="T11" fmla="*/ 43 h 1542"/>
                <a:gd name="T12" fmla="*/ 237 w 620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1542">
                  <a:moveTo>
                    <a:pt x="237" y="0"/>
                  </a:moveTo>
                  <a:lnTo>
                    <a:pt x="620" y="1542"/>
                  </a:lnTo>
                  <a:lnTo>
                    <a:pt x="83" y="691"/>
                  </a:lnTo>
                  <a:lnTo>
                    <a:pt x="154" y="542"/>
                  </a:lnTo>
                  <a:lnTo>
                    <a:pt x="0" y="421"/>
                  </a:lnTo>
                  <a:lnTo>
                    <a:pt x="166" y="4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3157"/>
            <p:cNvSpPr/>
            <p:nvPr/>
          </p:nvSpPr>
          <p:spPr bwMode="auto">
            <a:xfrm>
              <a:off x="2013842" y="4943825"/>
              <a:ext cx="282161" cy="451754"/>
            </a:xfrm>
            <a:custGeom>
              <a:avLst/>
              <a:gdLst>
                <a:gd name="T0" fmla="*/ 260 w 381"/>
                <a:gd name="T1" fmla="*/ 0 h 610"/>
                <a:gd name="T2" fmla="*/ 0 w 381"/>
                <a:gd name="T3" fmla="*/ 220 h 610"/>
                <a:gd name="T4" fmla="*/ 144 w 381"/>
                <a:gd name="T5" fmla="*/ 610 h 610"/>
                <a:gd name="T6" fmla="*/ 381 w 381"/>
                <a:gd name="T7" fmla="*/ 80 h 610"/>
                <a:gd name="T8" fmla="*/ 260 w 381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610">
                  <a:moveTo>
                    <a:pt x="260" y="0"/>
                  </a:moveTo>
                  <a:lnTo>
                    <a:pt x="0" y="220"/>
                  </a:lnTo>
                  <a:lnTo>
                    <a:pt x="144" y="610"/>
                  </a:lnTo>
                  <a:lnTo>
                    <a:pt x="381" y="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3158"/>
            <p:cNvSpPr/>
            <p:nvPr/>
          </p:nvSpPr>
          <p:spPr bwMode="auto">
            <a:xfrm>
              <a:off x="1916085" y="5428905"/>
              <a:ext cx="197735" cy="716141"/>
            </a:xfrm>
            <a:custGeom>
              <a:avLst/>
              <a:gdLst>
                <a:gd name="T0" fmla="*/ 68 w 267"/>
                <a:gd name="T1" fmla="*/ 0 h 967"/>
                <a:gd name="T2" fmla="*/ 198 w 267"/>
                <a:gd name="T3" fmla="*/ 0 h 967"/>
                <a:gd name="T4" fmla="*/ 267 w 267"/>
                <a:gd name="T5" fmla="*/ 655 h 967"/>
                <a:gd name="T6" fmla="*/ 132 w 267"/>
                <a:gd name="T7" fmla="*/ 967 h 967"/>
                <a:gd name="T8" fmla="*/ 0 w 267"/>
                <a:gd name="T9" fmla="*/ 655 h 967"/>
                <a:gd name="T10" fmla="*/ 68 w 267"/>
                <a:gd name="T11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967">
                  <a:moveTo>
                    <a:pt x="68" y="0"/>
                  </a:moveTo>
                  <a:lnTo>
                    <a:pt x="198" y="0"/>
                  </a:lnTo>
                  <a:lnTo>
                    <a:pt x="267" y="655"/>
                  </a:lnTo>
                  <a:lnTo>
                    <a:pt x="132" y="967"/>
                  </a:lnTo>
                  <a:lnTo>
                    <a:pt x="0" y="65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3159"/>
            <p:cNvSpPr/>
            <p:nvPr/>
          </p:nvSpPr>
          <p:spPr bwMode="auto">
            <a:xfrm>
              <a:off x="1563569" y="3814440"/>
              <a:ext cx="739099" cy="556916"/>
            </a:xfrm>
            <a:custGeom>
              <a:avLst/>
              <a:gdLst>
                <a:gd name="T0" fmla="*/ 422 w 422"/>
                <a:gd name="T1" fmla="*/ 122 h 318"/>
                <a:gd name="T2" fmla="*/ 80 w 422"/>
                <a:gd name="T3" fmla="*/ 312 h 318"/>
                <a:gd name="T4" fmla="*/ 422 w 422"/>
                <a:gd name="T5" fmla="*/ 1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" h="318">
                  <a:moveTo>
                    <a:pt x="422" y="122"/>
                  </a:moveTo>
                  <a:cubicBezTo>
                    <a:pt x="399" y="170"/>
                    <a:pt x="159" y="306"/>
                    <a:pt x="80" y="312"/>
                  </a:cubicBezTo>
                  <a:cubicBezTo>
                    <a:pt x="0" y="318"/>
                    <a:pt x="75" y="0"/>
                    <a:pt x="422" y="12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3160"/>
            <p:cNvSpPr/>
            <p:nvPr/>
          </p:nvSpPr>
          <p:spPr bwMode="auto">
            <a:xfrm>
              <a:off x="2103452" y="3814440"/>
              <a:ext cx="318450" cy="556916"/>
            </a:xfrm>
            <a:custGeom>
              <a:avLst/>
              <a:gdLst>
                <a:gd name="T0" fmla="*/ 0 w 182"/>
                <a:gd name="T1" fmla="*/ 122 h 318"/>
                <a:gd name="T2" fmla="*/ 148 w 182"/>
                <a:gd name="T3" fmla="*/ 312 h 318"/>
                <a:gd name="T4" fmla="*/ 0 w 182"/>
                <a:gd name="T5" fmla="*/ 1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318">
                  <a:moveTo>
                    <a:pt x="0" y="122"/>
                  </a:moveTo>
                  <a:cubicBezTo>
                    <a:pt x="11" y="170"/>
                    <a:pt x="114" y="306"/>
                    <a:pt x="148" y="312"/>
                  </a:cubicBezTo>
                  <a:cubicBezTo>
                    <a:pt x="182" y="318"/>
                    <a:pt x="150" y="0"/>
                    <a:pt x="0" y="12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3161"/>
            <p:cNvSpPr/>
            <p:nvPr/>
          </p:nvSpPr>
          <p:spPr bwMode="auto">
            <a:xfrm>
              <a:off x="1730200" y="4943825"/>
              <a:ext cx="283642" cy="379918"/>
            </a:xfrm>
            <a:custGeom>
              <a:avLst/>
              <a:gdLst>
                <a:gd name="T0" fmla="*/ 123 w 383"/>
                <a:gd name="T1" fmla="*/ 0 h 513"/>
                <a:gd name="T2" fmla="*/ 383 w 383"/>
                <a:gd name="T3" fmla="*/ 220 h 513"/>
                <a:gd name="T4" fmla="*/ 232 w 383"/>
                <a:gd name="T5" fmla="*/ 513 h 513"/>
                <a:gd name="T6" fmla="*/ 0 w 383"/>
                <a:gd name="T7" fmla="*/ 80 h 513"/>
                <a:gd name="T8" fmla="*/ 123 w 383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513">
                  <a:moveTo>
                    <a:pt x="123" y="0"/>
                  </a:moveTo>
                  <a:lnTo>
                    <a:pt x="383" y="220"/>
                  </a:lnTo>
                  <a:lnTo>
                    <a:pt x="232" y="513"/>
                  </a:lnTo>
                  <a:lnTo>
                    <a:pt x="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3162"/>
            <p:cNvSpPr/>
            <p:nvPr/>
          </p:nvSpPr>
          <p:spPr bwMode="auto">
            <a:xfrm>
              <a:off x="1600598" y="5003072"/>
              <a:ext cx="413244" cy="1141975"/>
            </a:xfrm>
            <a:custGeom>
              <a:avLst/>
              <a:gdLst>
                <a:gd name="T0" fmla="*/ 175 w 558"/>
                <a:gd name="T1" fmla="*/ 0 h 1542"/>
                <a:gd name="T2" fmla="*/ 558 w 558"/>
                <a:gd name="T3" fmla="*/ 1542 h 1542"/>
                <a:gd name="T4" fmla="*/ 73 w 558"/>
                <a:gd name="T5" fmla="*/ 622 h 1542"/>
                <a:gd name="T6" fmla="*/ 154 w 558"/>
                <a:gd name="T7" fmla="*/ 509 h 1542"/>
                <a:gd name="T8" fmla="*/ 0 w 558"/>
                <a:gd name="T9" fmla="*/ 388 h 1542"/>
                <a:gd name="T10" fmla="*/ 104 w 558"/>
                <a:gd name="T11" fmla="*/ 43 h 1542"/>
                <a:gd name="T12" fmla="*/ 175 w 558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42">
                  <a:moveTo>
                    <a:pt x="175" y="0"/>
                  </a:moveTo>
                  <a:lnTo>
                    <a:pt x="558" y="1542"/>
                  </a:lnTo>
                  <a:lnTo>
                    <a:pt x="73" y="622"/>
                  </a:lnTo>
                  <a:lnTo>
                    <a:pt x="154" y="509"/>
                  </a:lnTo>
                  <a:lnTo>
                    <a:pt x="0" y="388"/>
                  </a:lnTo>
                  <a:lnTo>
                    <a:pt x="104" y="4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3163"/>
            <p:cNvSpPr/>
            <p:nvPr/>
          </p:nvSpPr>
          <p:spPr bwMode="auto">
            <a:xfrm>
              <a:off x="2013842" y="5003072"/>
              <a:ext cx="456938" cy="1141975"/>
            </a:xfrm>
            <a:custGeom>
              <a:avLst/>
              <a:gdLst>
                <a:gd name="T0" fmla="*/ 381 w 617"/>
                <a:gd name="T1" fmla="*/ 0 h 1542"/>
                <a:gd name="T2" fmla="*/ 0 w 617"/>
                <a:gd name="T3" fmla="*/ 1542 h 1542"/>
                <a:gd name="T4" fmla="*/ 535 w 617"/>
                <a:gd name="T5" fmla="*/ 691 h 1542"/>
                <a:gd name="T6" fmla="*/ 464 w 617"/>
                <a:gd name="T7" fmla="*/ 542 h 1542"/>
                <a:gd name="T8" fmla="*/ 617 w 617"/>
                <a:gd name="T9" fmla="*/ 421 h 1542"/>
                <a:gd name="T10" fmla="*/ 454 w 617"/>
                <a:gd name="T11" fmla="*/ 43 h 1542"/>
                <a:gd name="T12" fmla="*/ 381 w 617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1542">
                  <a:moveTo>
                    <a:pt x="381" y="0"/>
                  </a:moveTo>
                  <a:lnTo>
                    <a:pt x="0" y="1542"/>
                  </a:lnTo>
                  <a:lnTo>
                    <a:pt x="535" y="691"/>
                  </a:lnTo>
                  <a:lnTo>
                    <a:pt x="464" y="542"/>
                  </a:lnTo>
                  <a:lnTo>
                    <a:pt x="617" y="421"/>
                  </a:lnTo>
                  <a:lnTo>
                    <a:pt x="454" y="4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3164"/>
            <p:cNvSpPr/>
            <p:nvPr/>
          </p:nvSpPr>
          <p:spPr bwMode="auto">
            <a:xfrm>
              <a:off x="2013842" y="5003072"/>
              <a:ext cx="413244" cy="1141975"/>
            </a:xfrm>
            <a:custGeom>
              <a:avLst/>
              <a:gdLst>
                <a:gd name="T0" fmla="*/ 381 w 558"/>
                <a:gd name="T1" fmla="*/ 0 h 1542"/>
                <a:gd name="T2" fmla="*/ 0 w 558"/>
                <a:gd name="T3" fmla="*/ 1542 h 1542"/>
                <a:gd name="T4" fmla="*/ 483 w 558"/>
                <a:gd name="T5" fmla="*/ 622 h 1542"/>
                <a:gd name="T6" fmla="*/ 402 w 558"/>
                <a:gd name="T7" fmla="*/ 509 h 1542"/>
                <a:gd name="T8" fmla="*/ 558 w 558"/>
                <a:gd name="T9" fmla="*/ 388 h 1542"/>
                <a:gd name="T10" fmla="*/ 454 w 558"/>
                <a:gd name="T11" fmla="*/ 43 h 1542"/>
                <a:gd name="T12" fmla="*/ 381 w 558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42">
                  <a:moveTo>
                    <a:pt x="381" y="0"/>
                  </a:moveTo>
                  <a:lnTo>
                    <a:pt x="0" y="1542"/>
                  </a:lnTo>
                  <a:lnTo>
                    <a:pt x="483" y="622"/>
                  </a:lnTo>
                  <a:lnTo>
                    <a:pt x="402" y="509"/>
                  </a:lnTo>
                  <a:lnTo>
                    <a:pt x="558" y="388"/>
                  </a:lnTo>
                  <a:lnTo>
                    <a:pt x="454" y="4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3165"/>
            <p:cNvSpPr/>
            <p:nvPr/>
          </p:nvSpPr>
          <p:spPr bwMode="auto">
            <a:xfrm>
              <a:off x="2013842" y="4943825"/>
              <a:ext cx="282161" cy="379918"/>
            </a:xfrm>
            <a:custGeom>
              <a:avLst/>
              <a:gdLst>
                <a:gd name="T0" fmla="*/ 260 w 381"/>
                <a:gd name="T1" fmla="*/ 0 h 513"/>
                <a:gd name="T2" fmla="*/ 0 w 381"/>
                <a:gd name="T3" fmla="*/ 220 h 513"/>
                <a:gd name="T4" fmla="*/ 149 w 381"/>
                <a:gd name="T5" fmla="*/ 513 h 513"/>
                <a:gd name="T6" fmla="*/ 381 w 381"/>
                <a:gd name="T7" fmla="*/ 80 h 513"/>
                <a:gd name="T8" fmla="*/ 260 w 381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13">
                  <a:moveTo>
                    <a:pt x="260" y="0"/>
                  </a:moveTo>
                  <a:lnTo>
                    <a:pt x="0" y="220"/>
                  </a:lnTo>
                  <a:lnTo>
                    <a:pt x="149" y="513"/>
                  </a:lnTo>
                  <a:lnTo>
                    <a:pt x="381" y="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3166"/>
            <p:cNvSpPr/>
            <p:nvPr/>
          </p:nvSpPr>
          <p:spPr bwMode="auto">
            <a:xfrm>
              <a:off x="1943487" y="5313375"/>
              <a:ext cx="140710" cy="122196"/>
            </a:xfrm>
            <a:custGeom>
              <a:avLst/>
              <a:gdLst>
                <a:gd name="T0" fmla="*/ 13 w 80"/>
                <a:gd name="T1" fmla="*/ 0 h 70"/>
                <a:gd name="T2" fmla="*/ 68 w 80"/>
                <a:gd name="T3" fmla="*/ 0 h 70"/>
                <a:gd name="T4" fmla="*/ 68 w 80"/>
                <a:gd name="T5" fmla="*/ 70 h 70"/>
                <a:gd name="T6" fmla="*/ 13 w 80"/>
                <a:gd name="T7" fmla="*/ 70 h 70"/>
                <a:gd name="T8" fmla="*/ 13 w 8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0">
                  <a:moveTo>
                    <a:pt x="13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0" y="26"/>
                    <a:pt x="79" y="48"/>
                    <a:pt x="68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" y="48"/>
                    <a:pt x="0" y="26"/>
                    <a:pt x="13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3167"/>
            <p:cNvSpPr/>
            <p:nvPr/>
          </p:nvSpPr>
          <p:spPr bwMode="auto">
            <a:xfrm>
              <a:off x="1982738" y="6141344"/>
              <a:ext cx="59246" cy="338445"/>
            </a:xfrm>
            <a:custGeom>
              <a:avLst/>
              <a:gdLst>
                <a:gd name="T0" fmla="*/ 4 w 34"/>
                <a:gd name="T1" fmla="*/ 192 h 193"/>
                <a:gd name="T2" fmla="*/ 31 w 34"/>
                <a:gd name="T3" fmla="*/ 193 h 193"/>
                <a:gd name="T4" fmla="*/ 17 w 34"/>
                <a:gd name="T5" fmla="*/ 0 h 193"/>
                <a:gd name="T6" fmla="*/ 4 w 34"/>
                <a:gd name="T7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3">
                  <a:moveTo>
                    <a:pt x="4" y="192"/>
                  </a:moveTo>
                  <a:cubicBezTo>
                    <a:pt x="13" y="193"/>
                    <a:pt x="22" y="193"/>
                    <a:pt x="31" y="193"/>
                  </a:cubicBezTo>
                  <a:cubicBezTo>
                    <a:pt x="34" y="146"/>
                    <a:pt x="24" y="21"/>
                    <a:pt x="17" y="0"/>
                  </a:cubicBezTo>
                  <a:cubicBezTo>
                    <a:pt x="10" y="17"/>
                    <a:pt x="0" y="143"/>
                    <a:pt x="4" y="19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/>
              <a:endParaRPr lang="en-US" sz="270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7" name="Group 5"/>
          <p:cNvGrpSpPr/>
          <p:nvPr/>
        </p:nvGrpSpPr>
        <p:grpSpPr>
          <a:xfrm>
            <a:off x="7333049" y="1417667"/>
            <a:ext cx="6871997" cy="6236711"/>
            <a:chOff x="2206393" y="1762292"/>
            <a:chExt cx="3365198" cy="3363716"/>
          </a:xfrm>
          <a:effectLst/>
        </p:grpSpPr>
        <p:sp>
          <p:nvSpPr>
            <p:cNvPr id="139" name="Freeform 3100"/>
            <p:cNvSpPr/>
            <p:nvPr/>
          </p:nvSpPr>
          <p:spPr bwMode="auto">
            <a:xfrm>
              <a:off x="2724799" y="1763773"/>
              <a:ext cx="1130126" cy="1197518"/>
            </a:xfrm>
            <a:custGeom>
              <a:avLst/>
              <a:gdLst>
                <a:gd name="T0" fmla="*/ 645 w 645"/>
                <a:gd name="T1" fmla="*/ 0 h 684"/>
                <a:gd name="T2" fmla="*/ 0 w 645"/>
                <a:gd name="T3" fmla="*/ 265 h 684"/>
                <a:gd name="T4" fmla="*/ 419 w 645"/>
                <a:gd name="T5" fmla="*/ 684 h 684"/>
                <a:gd name="T6" fmla="*/ 645 w 645"/>
                <a:gd name="T7" fmla="*/ 591 h 684"/>
                <a:gd name="T8" fmla="*/ 645 w 645"/>
                <a:gd name="T9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84">
                  <a:moveTo>
                    <a:pt x="645" y="0"/>
                  </a:moveTo>
                  <a:cubicBezTo>
                    <a:pt x="397" y="4"/>
                    <a:pt x="168" y="105"/>
                    <a:pt x="0" y="265"/>
                  </a:cubicBezTo>
                  <a:cubicBezTo>
                    <a:pt x="419" y="684"/>
                    <a:pt x="419" y="684"/>
                    <a:pt x="419" y="684"/>
                  </a:cubicBezTo>
                  <a:cubicBezTo>
                    <a:pt x="480" y="630"/>
                    <a:pt x="558" y="596"/>
                    <a:pt x="645" y="591"/>
                  </a:cubicBezTo>
                  <a:cubicBezTo>
                    <a:pt x="645" y="0"/>
                    <a:pt x="645" y="0"/>
                    <a:pt x="645" y="0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3101"/>
            <p:cNvSpPr/>
            <p:nvPr/>
          </p:nvSpPr>
          <p:spPr bwMode="auto">
            <a:xfrm>
              <a:off x="4371850" y="2282179"/>
              <a:ext cx="1198259" cy="1139753"/>
            </a:xfrm>
            <a:custGeom>
              <a:avLst/>
              <a:gdLst>
                <a:gd name="T0" fmla="*/ 418 w 684"/>
                <a:gd name="T1" fmla="*/ 0 h 651"/>
                <a:gd name="T2" fmla="*/ 0 w 684"/>
                <a:gd name="T3" fmla="*/ 418 h 651"/>
                <a:gd name="T4" fmla="*/ 93 w 684"/>
                <a:gd name="T5" fmla="*/ 651 h 651"/>
                <a:gd name="T6" fmla="*/ 684 w 684"/>
                <a:gd name="T7" fmla="*/ 651 h 651"/>
                <a:gd name="T8" fmla="*/ 418 w 684"/>
                <a:gd name="T9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651">
                  <a:moveTo>
                    <a:pt x="418" y="0"/>
                  </a:moveTo>
                  <a:cubicBezTo>
                    <a:pt x="0" y="418"/>
                    <a:pt x="0" y="418"/>
                    <a:pt x="0" y="418"/>
                  </a:cubicBezTo>
                  <a:cubicBezTo>
                    <a:pt x="55" y="481"/>
                    <a:pt x="90" y="562"/>
                    <a:pt x="93" y="651"/>
                  </a:cubicBezTo>
                  <a:cubicBezTo>
                    <a:pt x="684" y="651"/>
                    <a:pt x="684" y="651"/>
                    <a:pt x="684" y="651"/>
                  </a:cubicBezTo>
                  <a:cubicBezTo>
                    <a:pt x="681" y="399"/>
                    <a:pt x="580" y="170"/>
                    <a:pt x="418" y="0"/>
                  </a:cubicBezTo>
                </a:path>
              </a:pathLst>
            </a:custGeom>
            <a:solidFill>
              <a:srgbClr val="FF9933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3102"/>
            <p:cNvSpPr/>
            <p:nvPr/>
          </p:nvSpPr>
          <p:spPr bwMode="auto">
            <a:xfrm>
              <a:off x="2206393" y="2271811"/>
              <a:ext cx="1208627" cy="1129385"/>
            </a:xfrm>
            <a:custGeom>
              <a:avLst/>
              <a:gdLst>
                <a:gd name="T0" fmla="*/ 271 w 690"/>
                <a:gd name="T1" fmla="*/ 0 h 645"/>
                <a:gd name="T2" fmla="*/ 0 w 690"/>
                <a:gd name="T3" fmla="*/ 645 h 645"/>
                <a:gd name="T4" fmla="*/ 592 w 690"/>
                <a:gd name="T5" fmla="*/ 645 h 645"/>
                <a:gd name="T6" fmla="*/ 690 w 690"/>
                <a:gd name="T7" fmla="*/ 419 h 645"/>
                <a:gd name="T8" fmla="*/ 271 w 690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645">
                  <a:moveTo>
                    <a:pt x="271" y="0"/>
                  </a:moveTo>
                  <a:cubicBezTo>
                    <a:pt x="108" y="168"/>
                    <a:pt x="6" y="397"/>
                    <a:pt x="0" y="645"/>
                  </a:cubicBezTo>
                  <a:cubicBezTo>
                    <a:pt x="592" y="645"/>
                    <a:pt x="592" y="645"/>
                    <a:pt x="592" y="645"/>
                  </a:cubicBezTo>
                  <a:cubicBezTo>
                    <a:pt x="598" y="558"/>
                    <a:pt x="634" y="479"/>
                    <a:pt x="690" y="419"/>
                  </a:cubicBezTo>
                  <a:cubicBezTo>
                    <a:pt x="271" y="0"/>
                    <a:pt x="271" y="0"/>
                    <a:pt x="271" y="0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3103"/>
            <p:cNvSpPr/>
            <p:nvPr/>
          </p:nvSpPr>
          <p:spPr bwMode="auto">
            <a:xfrm>
              <a:off x="3917875" y="1762292"/>
              <a:ext cx="1140494" cy="1206405"/>
            </a:xfrm>
            <a:custGeom>
              <a:avLst/>
              <a:gdLst>
                <a:gd name="T0" fmla="*/ 0 w 651"/>
                <a:gd name="T1" fmla="*/ 0 h 689"/>
                <a:gd name="T2" fmla="*/ 0 w 651"/>
                <a:gd name="T3" fmla="*/ 592 h 689"/>
                <a:gd name="T4" fmla="*/ 233 w 651"/>
                <a:gd name="T5" fmla="*/ 689 h 689"/>
                <a:gd name="T6" fmla="*/ 651 w 651"/>
                <a:gd name="T7" fmla="*/ 272 h 689"/>
                <a:gd name="T8" fmla="*/ 0 w 65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689">
                  <a:moveTo>
                    <a:pt x="0" y="0"/>
                  </a:moveTo>
                  <a:cubicBezTo>
                    <a:pt x="0" y="592"/>
                    <a:pt x="0" y="592"/>
                    <a:pt x="0" y="592"/>
                  </a:cubicBezTo>
                  <a:cubicBezTo>
                    <a:pt x="90" y="596"/>
                    <a:pt x="171" y="632"/>
                    <a:pt x="233" y="689"/>
                  </a:cubicBezTo>
                  <a:cubicBezTo>
                    <a:pt x="651" y="272"/>
                    <a:pt x="651" y="272"/>
                    <a:pt x="651" y="272"/>
                  </a:cubicBezTo>
                  <a:cubicBezTo>
                    <a:pt x="482" y="107"/>
                    <a:pt x="252" y="5"/>
                    <a:pt x="0" y="0"/>
                  </a:cubicBezTo>
                </a:path>
              </a:pathLst>
            </a:custGeom>
            <a:solidFill>
              <a:srgbClr val="FF9933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3104"/>
            <p:cNvSpPr/>
            <p:nvPr/>
          </p:nvSpPr>
          <p:spPr bwMode="auto">
            <a:xfrm>
              <a:off x="3917875" y="3919603"/>
              <a:ext cx="1140494" cy="1206405"/>
            </a:xfrm>
            <a:custGeom>
              <a:avLst/>
              <a:gdLst>
                <a:gd name="T0" fmla="*/ 234 w 651"/>
                <a:gd name="T1" fmla="*/ 0 h 689"/>
                <a:gd name="T2" fmla="*/ 0 w 651"/>
                <a:gd name="T3" fmla="*/ 98 h 689"/>
                <a:gd name="T4" fmla="*/ 0 w 651"/>
                <a:gd name="T5" fmla="*/ 689 h 689"/>
                <a:gd name="T6" fmla="*/ 651 w 651"/>
                <a:gd name="T7" fmla="*/ 418 h 689"/>
                <a:gd name="T8" fmla="*/ 234 w 651"/>
                <a:gd name="T9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689">
                  <a:moveTo>
                    <a:pt x="234" y="0"/>
                  </a:moveTo>
                  <a:cubicBezTo>
                    <a:pt x="172" y="58"/>
                    <a:pt x="90" y="94"/>
                    <a:pt x="0" y="98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256" y="685"/>
                    <a:pt x="482" y="582"/>
                    <a:pt x="651" y="418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3105"/>
            <p:cNvSpPr/>
            <p:nvPr/>
          </p:nvSpPr>
          <p:spPr bwMode="auto">
            <a:xfrm>
              <a:off x="4373332" y="3464146"/>
              <a:ext cx="1198259" cy="1139753"/>
            </a:xfrm>
            <a:custGeom>
              <a:avLst/>
              <a:gdLst>
                <a:gd name="T0" fmla="*/ 684 w 684"/>
                <a:gd name="T1" fmla="*/ 0 h 651"/>
                <a:gd name="T2" fmla="*/ 92 w 684"/>
                <a:gd name="T3" fmla="*/ 0 h 651"/>
                <a:gd name="T4" fmla="*/ 0 w 684"/>
                <a:gd name="T5" fmla="*/ 233 h 651"/>
                <a:gd name="T6" fmla="*/ 418 w 684"/>
                <a:gd name="T7" fmla="*/ 651 h 651"/>
                <a:gd name="T8" fmla="*/ 684 w 684"/>
                <a:gd name="T9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651">
                  <a:moveTo>
                    <a:pt x="684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0" y="89"/>
                    <a:pt x="55" y="171"/>
                    <a:pt x="0" y="233"/>
                  </a:cubicBezTo>
                  <a:cubicBezTo>
                    <a:pt x="418" y="651"/>
                    <a:pt x="418" y="651"/>
                    <a:pt x="418" y="651"/>
                  </a:cubicBezTo>
                  <a:cubicBezTo>
                    <a:pt x="580" y="481"/>
                    <a:pt x="680" y="252"/>
                    <a:pt x="684" y="0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ffectLst/>
          </p:spPr>
          <p:txBody>
            <a:bodyPr vert="horz" wrap="square" lIns="137160" tIns="68580" rIns="137160" bIns="68580" numCol="1" anchor="t" anchorCtr="0" compatLnSpc="1"/>
            <a:lstStyle/>
            <a:p>
              <a:pPr defTabSz="1371600">
                <a:defRPr/>
              </a:pPr>
              <a:endParaRPr lang="en-US" sz="2700" kern="0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9" name="文本框 48"/>
          <p:cNvSpPr txBox="1">
            <a:spLocks noChangeArrowheads="1"/>
          </p:cNvSpPr>
          <p:nvPr/>
        </p:nvSpPr>
        <p:spPr bwMode="auto">
          <a:xfrm>
            <a:off x="1132368" y="348807"/>
            <a:ext cx="152602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s-MX" altLang="zh-CN" sz="6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Formación de equipo de trabajo en cumplimiento</a:t>
            </a:r>
          </a:p>
        </p:txBody>
      </p:sp>
      <p:sp>
        <p:nvSpPr>
          <p:cNvPr id="210" name="矩形 209"/>
          <p:cNvSpPr/>
          <p:nvPr/>
        </p:nvSpPr>
        <p:spPr>
          <a:xfrm>
            <a:off x="845289" y="558210"/>
            <a:ext cx="287079" cy="685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BE638F-430C-33A8-389A-5A05A942DEC7}"/>
              </a:ext>
            </a:extLst>
          </p:cNvPr>
          <p:cNvSpPr txBox="1"/>
          <p:nvPr/>
        </p:nvSpPr>
        <p:spPr>
          <a:xfrm>
            <a:off x="7465659" y="4645454"/>
            <a:ext cx="2314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b="1" dirty="0">
                <a:solidFill>
                  <a:prstClr val="black"/>
                </a:solidFill>
                <a:latin typeface="Arial Narrow" panose="020B0606020202030204" pitchFamily="34" charset="0"/>
              </a:rPr>
              <a:t>DEPARTAMENTO DE ADUANAS O COMERCIO EXTERIOR</a:t>
            </a:r>
            <a:endParaRPr lang="es-MX" sz="16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8B1332-5342-9833-9FD9-749AC27AC7A9}"/>
              </a:ext>
            </a:extLst>
          </p:cNvPr>
          <p:cNvSpPr txBox="1"/>
          <p:nvPr/>
        </p:nvSpPr>
        <p:spPr>
          <a:xfrm>
            <a:off x="12039275" y="4703800"/>
            <a:ext cx="214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650" b="1" dirty="0">
                <a:solidFill>
                  <a:prstClr val="white"/>
                </a:solidFill>
                <a:latin typeface="Arial Narrow" panose="020B0606020202030204" pitchFamily="34" charset="0"/>
              </a:rPr>
              <a:t>DEPARTAMENTO DE CONTABILIDAD O FINANZAS</a:t>
            </a:r>
            <a:br>
              <a:rPr lang="es-MX" sz="1650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endParaRPr lang="es-MX" sz="165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B683E-0FF4-C2C7-F2D1-A86D18F7CE6A}"/>
              </a:ext>
            </a:extLst>
          </p:cNvPr>
          <p:cNvSpPr txBox="1"/>
          <p:nvPr/>
        </p:nvSpPr>
        <p:spPr>
          <a:xfrm>
            <a:off x="10839827" y="6141349"/>
            <a:ext cx="1924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650" b="1" dirty="0">
                <a:solidFill>
                  <a:prstClr val="white"/>
                </a:solidFill>
                <a:latin typeface="Arial Narrow" panose="020B0606020202030204" pitchFamily="34" charset="0"/>
              </a:rPr>
              <a:t>DEPARTAMENTO DE RECURSOS HUMANOS</a:t>
            </a:r>
            <a:br>
              <a:rPr lang="es-MX" sz="1650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endParaRPr lang="es-MX" sz="165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611D69C-90FF-584D-355E-BBFFB523C94F}"/>
              </a:ext>
            </a:extLst>
          </p:cNvPr>
          <p:cNvSpPr txBox="1"/>
          <p:nvPr/>
        </p:nvSpPr>
        <p:spPr>
          <a:xfrm>
            <a:off x="10860200" y="1878884"/>
            <a:ext cx="2101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500" b="1" dirty="0">
                <a:solidFill>
                  <a:srgbClr val="333333"/>
                </a:solidFill>
                <a:latin typeface="Arial Narrow" panose="020B0606020202030204" pitchFamily="34" charset="0"/>
              </a:rPr>
              <a:t>CLIENTES Y PROVEEDORES EXTRANJEROS</a:t>
            </a:r>
            <a:br>
              <a:rPr lang="es-MX" sz="15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es-MX" sz="15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E422AD4-F97A-A376-5FB9-9BF628AF03DD}"/>
              </a:ext>
            </a:extLst>
          </p:cNvPr>
          <p:cNvSpPr txBox="1"/>
          <p:nvPr/>
        </p:nvSpPr>
        <p:spPr>
          <a:xfrm>
            <a:off x="8760392" y="1878884"/>
            <a:ext cx="210170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575" b="1" dirty="0">
                <a:solidFill>
                  <a:prstClr val="white"/>
                </a:solidFill>
                <a:latin typeface="Arial Narrow" panose="020B0606020202030204" pitchFamily="34" charset="0"/>
              </a:rPr>
              <a:t>ADMINISTRADOR O INTEGRANTES DE LA ADMINISTRACIÓN</a:t>
            </a:r>
            <a:br>
              <a:rPr lang="es-MX" sz="1575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endParaRPr lang="es-MX" sz="1575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Freeform 3103">
            <a:extLst>
              <a:ext uri="{FF2B5EF4-FFF2-40B4-BE49-F238E27FC236}">
                <a16:creationId xmlns:a16="http://schemas.microsoft.com/office/drawing/2014/main" id="{362CF07D-6CB0-F7EB-9CF4-89008508A6CC}"/>
              </a:ext>
            </a:extLst>
          </p:cNvPr>
          <p:cNvSpPr/>
          <p:nvPr/>
        </p:nvSpPr>
        <p:spPr bwMode="auto">
          <a:xfrm rot="10800000">
            <a:off x="8381087" y="5399805"/>
            <a:ext cx="2328978" cy="2236812"/>
          </a:xfrm>
          <a:custGeom>
            <a:avLst/>
            <a:gdLst>
              <a:gd name="T0" fmla="*/ 0 w 651"/>
              <a:gd name="T1" fmla="*/ 0 h 689"/>
              <a:gd name="T2" fmla="*/ 0 w 651"/>
              <a:gd name="T3" fmla="*/ 592 h 689"/>
              <a:gd name="T4" fmla="*/ 233 w 651"/>
              <a:gd name="T5" fmla="*/ 689 h 689"/>
              <a:gd name="T6" fmla="*/ 651 w 651"/>
              <a:gd name="T7" fmla="*/ 272 h 689"/>
              <a:gd name="T8" fmla="*/ 0 w 651"/>
              <a:gd name="T9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1" h="689">
                <a:moveTo>
                  <a:pt x="0" y="0"/>
                </a:moveTo>
                <a:cubicBezTo>
                  <a:pt x="0" y="592"/>
                  <a:pt x="0" y="592"/>
                  <a:pt x="0" y="592"/>
                </a:cubicBezTo>
                <a:cubicBezTo>
                  <a:pt x="90" y="596"/>
                  <a:pt x="171" y="632"/>
                  <a:pt x="233" y="689"/>
                </a:cubicBezTo>
                <a:cubicBezTo>
                  <a:pt x="651" y="272"/>
                  <a:pt x="651" y="272"/>
                  <a:pt x="651" y="272"/>
                </a:cubicBezTo>
                <a:cubicBezTo>
                  <a:pt x="482" y="107"/>
                  <a:pt x="252" y="5"/>
                  <a:pt x="0" y="0"/>
                </a:cubicBezTo>
              </a:path>
            </a:pathLst>
          </a:custGeom>
          <a:solidFill>
            <a:srgbClr val="0033CC"/>
          </a:solidFill>
          <a:ln>
            <a:noFill/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pPr defTabSz="1371600">
              <a:defRPr/>
            </a:pPr>
            <a:endParaRPr lang="en-US" sz="2700" kern="0" dirty="0">
              <a:solidFill>
                <a:srgbClr val="5C5C5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9FC3ACF-C40E-B800-9269-51E25D934C90}"/>
              </a:ext>
            </a:extLst>
          </p:cNvPr>
          <p:cNvSpPr txBox="1"/>
          <p:nvPr/>
        </p:nvSpPr>
        <p:spPr>
          <a:xfrm>
            <a:off x="8858093" y="6286988"/>
            <a:ext cx="214245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650" b="1" dirty="0">
                <a:solidFill>
                  <a:prstClr val="white"/>
                </a:solidFill>
                <a:latin typeface="Arial Narrow" panose="020B0606020202030204" pitchFamily="34" charset="0"/>
              </a:rPr>
              <a:t>DEPARTAMENTO DE LEGAL</a:t>
            </a:r>
            <a:br>
              <a:rPr lang="es-MX" sz="1650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endParaRPr lang="es-MX" sz="165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28211A6-4E39-7B74-C9E9-04F54AEBC922}"/>
              </a:ext>
            </a:extLst>
          </p:cNvPr>
          <p:cNvSpPr txBox="1"/>
          <p:nvPr/>
        </p:nvSpPr>
        <p:spPr>
          <a:xfrm>
            <a:off x="12192695" y="3401930"/>
            <a:ext cx="183560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65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PROVEEDORES NACIONALES</a:t>
            </a:r>
            <a:br>
              <a:rPr lang="es-MX" sz="165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</a:br>
            <a:endParaRPr lang="es-MX" sz="1650" dirty="0">
              <a:solidFill>
                <a:prstClr val="black">
                  <a:lumMod val="95000"/>
                  <a:lumOff val="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87366ED-4324-C0CF-3386-BB53F25993EA}"/>
              </a:ext>
            </a:extLst>
          </p:cNvPr>
          <p:cNvSpPr txBox="1"/>
          <p:nvPr/>
        </p:nvSpPr>
        <p:spPr>
          <a:xfrm>
            <a:off x="7908620" y="3376316"/>
            <a:ext cx="1703543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1575" b="1" dirty="0">
                <a:solidFill>
                  <a:prstClr val="white"/>
                </a:solidFill>
                <a:latin typeface="Arial Narrow" panose="020B0606020202030204" pitchFamily="34" charset="0"/>
              </a:rPr>
              <a:t>SOCIOS O ACCIONISTAS</a:t>
            </a:r>
            <a:br>
              <a:rPr lang="es-MX" sz="1575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endParaRPr lang="es-MX" sz="1575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CD0D35-5470-3681-1257-548D8A9A05AF}"/>
              </a:ext>
            </a:extLst>
          </p:cNvPr>
          <p:cNvSpPr txBox="1"/>
          <p:nvPr/>
        </p:nvSpPr>
        <p:spPr>
          <a:xfrm>
            <a:off x="820888" y="2171537"/>
            <a:ext cx="6512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Un elemento fundamental es identificar a los actores en el contexto interno o externo sobre todo por las obligaciones que deben cumplir y los riesgos que representa el </a:t>
            </a:r>
            <a:r>
              <a:rPr lang="es-MX" sz="2400" b="1" dirty="0">
                <a:solidFill>
                  <a:srgbClr val="FF3300"/>
                </a:solidFill>
                <a:latin typeface="Arial Narrow" panose="020B0606020202030204" pitchFamily="34" charset="0"/>
              </a:rPr>
              <a:t>NO CUMPLIMIENTO </a:t>
            </a:r>
            <a:r>
              <a:rPr lang="es-MX" sz="2400" dirty="0">
                <a:solidFill>
                  <a:srgbClr val="333333"/>
                </a:solidFill>
                <a:latin typeface="Arial Narrow" panose="020B0606020202030204" pitchFamily="34" charset="0"/>
              </a:rPr>
              <a:t>en la certificación de IVA e IEPS.</a:t>
            </a:r>
            <a:br>
              <a:rPr lang="es-MX" sz="2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es-MX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286DEB0F-260A-6449-E5F0-50821D5D3ABC}"/>
              </a:ext>
            </a:extLst>
          </p:cNvPr>
          <p:cNvSpPr/>
          <p:nvPr/>
        </p:nvSpPr>
        <p:spPr>
          <a:xfrm rot="2267592">
            <a:off x="-2018141" y="8279510"/>
            <a:ext cx="6013938" cy="2898560"/>
          </a:xfrm>
          <a:prstGeom prst="flowChartPunchedTape">
            <a:avLst/>
          </a:prstGeom>
          <a:solidFill>
            <a:srgbClr val="000099"/>
          </a:solidFill>
          <a:ln>
            <a:solidFill>
              <a:srgbClr val="2E0C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MX" sz="2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4CED0A4-9402-4364-3A65-DA4D736E5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5" r="1"/>
          <a:stretch/>
        </p:blipFill>
        <p:spPr bwMode="auto">
          <a:xfrm>
            <a:off x="1195121" y="8773028"/>
            <a:ext cx="1317797" cy="145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827272D-F147-AA8C-1F85-8163B006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222" t="310" r="55185" b="-310"/>
          <a:stretch/>
        </p:blipFill>
        <p:spPr bwMode="auto">
          <a:xfrm>
            <a:off x="-248181" y="8773028"/>
            <a:ext cx="1380549" cy="1453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6B82917-C99A-5648-71BD-DEE9692F7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790" y="35642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62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148002-BC7F-D327-FCEA-06416CA01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260831" cy="34443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0956BC-4F71-4108-F458-7F5AE64C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15" y="0"/>
            <a:ext cx="7941359" cy="1028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03F41B-6969-7E1D-BB22-27B290417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3" y="2490188"/>
            <a:ext cx="7762214" cy="7244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36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8">
            <a:extLst>
              <a:ext uri="{FF2B5EF4-FFF2-40B4-BE49-F238E27FC236}">
                <a16:creationId xmlns:a16="http://schemas.microsoft.com/office/drawing/2014/main" id="{63A8E2DF-79F2-FB9A-6456-085ED94B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94" y="390972"/>
            <a:ext cx="168385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s-MX" altLang="zh-CN" sz="6000" dirty="0">
                <a:solidFill>
                  <a:prstClr val="black"/>
                </a:solidFill>
                <a:latin typeface="Arial Narrow" panose="020B0606020202030204" pitchFamily="34" charset="0"/>
              </a:rPr>
              <a:t>Causales de requerimiento del </a:t>
            </a:r>
            <a:r>
              <a:rPr lang="es-MX" altLang="zh-CN" sz="6000" b="1" i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FAMOSO PLAN MAESTRO</a:t>
            </a:r>
          </a:p>
        </p:txBody>
      </p:sp>
      <p:sp>
        <p:nvSpPr>
          <p:cNvPr id="5" name="矩形 58">
            <a:extLst>
              <a:ext uri="{FF2B5EF4-FFF2-40B4-BE49-F238E27FC236}">
                <a16:creationId xmlns:a16="http://schemas.microsoft.com/office/drawing/2014/main" id="{702B50A1-FA00-B5DA-4468-4C02AA1D8668}"/>
              </a:ext>
            </a:extLst>
          </p:cNvPr>
          <p:cNvSpPr/>
          <p:nvPr/>
        </p:nvSpPr>
        <p:spPr>
          <a:xfrm>
            <a:off x="845289" y="558210"/>
            <a:ext cx="287079" cy="685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E75D66-37D0-3FF3-C6E8-5AC6A2342855}"/>
              </a:ext>
            </a:extLst>
          </p:cNvPr>
          <p:cNvSpPr txBox="1"/>
          <p:nvPr/>
        </p:nvSpPr>
        <p:spPr>
          <a:xfrm>
            <a:off x="1132369" y="2320544"/>
            <a:ext cx="12218843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Omisión de informes de descargo en SCCCyG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Omisión del inventario inicial en SSSCyG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Proveedores no declarados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Opinión negativa de la empresa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Opinión negativa de los miembros de la empresa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Opinión Publica 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Retornos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Crédito Fiscal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IMMEX suspendido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Listado 69 CFF (Créditos no localizados)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Contabilidad electrónica 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Empleados 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Alta de domicilio ante el SAT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Proyecto de exportación </a:t>
            </a: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Buzón tributario</a:t>
            </a:r>
          </a:p>
          <a:p>
            <a:pPr defTabSz="1371600" fontAlgn="base"/>
            <a:endParaRPr lang="es-MX" sz="3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endParaRPr lang="es-MX" sz="3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endParaRPr lang="es-MX" sz="3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endParaRPr lang="es-MX" sz="3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28625" indent="-428625" defTabSz="1371600" fontAlgn="base">
              <a:buFont typeface="Wingdings" panose="05000000000000000000" pitchFamily="2" charset="2"/>
              <a:buChar char="ü"/>
            </a:pPr>
            <a:endParaRPr lang="es-MX" sz="3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CF839B-E450-59AA-8A88-50FF671AA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31" t="21079" r="11598" b="1560"/>
          <a:stretch/>
        </p:blipFill>
        <p:spPr>
          <a:xfrm>
            <a:off x="13853900" y="3949015"/>
            <a:ext cx="3995395" cy="16002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88D2A8-AFE6-3C43-8B87-75B076188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0" t="21509" r="20368" b="16742"/>
          <a:stretch/>
        </p:blipFill>
        <p:spPr>
          <a:xfrm>
            <a:off x="10744200" y="5980743"/>
            <a:ext cx="7073244" cy="3356241"/>
          </a:xfrm>
          <a:prstGeom prst="rect">
            <a:avLst/>
          </a:prstGeom>
        </p:spPr>
      </p:pic>
      <p:pic>
        <p:nvPicPr>
          <p:cNvPr id="6" name="Imagen 5" descr="Customer service man hand on head">
            <a:extLst>
              <a:ext uri="{FF2B5EF4-FFF2-40B4-BE49-F238E27FC236}">
                <a16:creationId xmlns:a16="http://schemas.microsoft.com/office/drawing/2014/main" id="{AD6110A9-765A-B6B0-BF3C-A22A47C90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0" y="7242636"/>
            <a:ext cx="2966421" cy="26533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DC0233A-5ADE-A61D-30EF-183637249480}"/>
              </a:ext>
            </a:extLst>
          </p:cNvPr>
          <p:cNvSpPr txBox="1"/>
          <p:nvPr/>
        </p:nvSpPr>
        <p:spPr>
          <a:xfrm>
            <a:off x="9158748" y="9691799"/>
            <a:ext cx="9188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altLang="zh-CN" b="1" i="1" dirty="0">
                <a:solidFill>
                  <a:srgbClr val="002060"/>
                </a:solidFill>
                <a:highlight>
                  <a:srgbClr val="FFFF00"/>
                </a:highlight>
                <a:latin typeface="Arial Narrow" panose="020B0606020202030204" pitchFamily="34" charset="0"/>
                <a:ea typeface="宋体" panose="02010600030101010101" pitchFamily="2" charset="-122"/>
              </a:rPr>
              <a:t>Agresividad de requerimiento (antes documento, hoy documento,  evidencia y expediente)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5E3FCB-9F98-2995-431D-0A2EF514D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195" y="2569438"/>
            <a:ext cx="5104842" cy="27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3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sí ha evolucionado la imagen del gobierno federal">
            <a:extLst>
              <a:ext uri="{FF2B5EF4-FFF2-40B4-BE49-F238E27FC236}">
                <a16:creationId xmlns:a16="http://schemas.microsoft.com/office/drawing/2014/main" id="{19597A70-DAF3-8EBB-C24E-F439EB3B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314282"/>
            <a:ext cx="7237497" cy="26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0"/>
            <a:ext cx="0" cy="4800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01563E-1568-EAFF-1296-150ECBE6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6716" y="936468"/>
            <a:ext cx="5474667" cy="33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2613" y="4800600"/>
            <a:ext cx="0" cy="5486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28495" y="4800600"/>
            <a:ext cx="0" cy="5486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14685" y="4796118"/>
            <a:ext cx="7434072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991199"/>
            <a:ext cx="5404104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2801600" y="5991199"/>
            <a:ext cx="5486400" cy="263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diós CDMX?: Una lección de marketing para Claudia Sheinbaum – La Litera">
            <a:extLst>
              <a:ext uri="{FF2B5EF4-FFF2-40B4-BE49-F238E27FC236}">
                <a16:creationId xmlns:a16="http://schemas.microsoft.com/office/drawing/2014/main" id="{79A4FA2C-77CE-F576-36FA-1E066305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6615655"/>
            <a:ext cx="3951311" cy="26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del Gobierno de Enrique Peña Nieto 2012 - 2018">
            <a:extLst>
              <a:ext uri="{FF2B5EF4-FFF2-40B4-BE49-F238E27FC236}">
                <a16:creationId xmlns:a16="http://schemas.microsoft.com/office/drawing/2014/main" id="{8AC7B8E7-2B48-BD2C-A0E5-A7BE2A1E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495" y="5338187"/>
            <a:ext cx="6259605" cy="39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tipo de gobierno de AMLO no excluye a mujeres">
            <a:extLst>
              <a:ext uri="{FF2B5EF4-FFF2-40B4-BE49-F238E27FC236}">
                <a16:creationId xmlns:a16="http://schemas.microsoft.com/office/drawing/2014/main" id="{383F1296-120A-DD2A-6991-F3012E05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1096" y="6562736"/>
            <a:ext cx="4011702" cy="26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tilla de memes de Va a suceder otra vez">
            <a:extLst>
              <a:ext uri="{FF2B5EF4-FFF2-40B4-BE49-F238E27FC236}">
                <a16:creationId xmlns:a16="http://schemas.microsoft.com/office/drawing/2014/main" id="{4BF8899E-25CC-6883-11A4-80B455CD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235868"/>
            <a:ext cx="13893800" cy="78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3DFDE5-0D32-CBFD-1DF6-236EEA3290C7}"/>
              </a:ext>
            </a:extLst>
          </p:cNvPr>
          <p:cNvSpPr txBox="1">
            <a:spLocks/>
          </p:cNvSpPr>
          <p:nvPr/>
        </p:nvSpPr>
        <p:spPr>
          <a:xfrm>
            <a:off x="457200" y="115378"/>
            <a:ext cx="5727700" cy="644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La Evolución</a:t>
            </a:r>
            <a:endParaRPr lang="es-MX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BE65D55-2195-57FE-3812-AA324DE8CCE2}"/>
              </a:ext>
            </a:extLst>
          </p:cNvPr>
          <p:cNvSpPr txBox="1">
            <a:spLocks/>
          </p:cNvSpPr>
          <p:nvPr/>
        </p:nvSpPr>
        <p:spPr>
          <a:xfrm>
            <a:off x="4343400" y="9562432"/>
            <a:ext cx="12268200" cy="644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dirty="0">
                <a:solidFill>
                  <a:srgbClr val="002060"/>
                </a:solidFill>
                <a:latin typeface="Arial Narrow" panose="020B0606020202030204" pitchFamily="34" charset="0"/>
              </a:rPr>
              <a:t>Más beneficios es Más que administrar y controlar</a:t>
            </a:r>
            <a:endParaRPr lang="es-MX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5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7BB0DA6-F58D-98F9-60FD-D005E961532D}"/>
              </a:ext>
            </a:extLst>
          </p:cNvPr>
          <p:cNvSpPr txBox="1"/>
          <p:nvPr/>
        </p:nvSpPr>
        <p:spPr>
          <a:xfrm>
            <a:off x="960082" y="739640"/>
            <a:ext cx="163678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s-419" sz="6600" b="1" dirty="0">
                <a:solidFill>
                  <a:srgbClr val="FF9933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Realiza un ejercicio de cuanto pagarían mensualmente de IVA tus pedimentos de importación temporal, así como anualmente y lo que te va a costar retornar o cambiar de régimen el CIVA de lo que te cancelaron, suma todo</a:t>
            </a:r>
            <a:endParaRPr lang="es-MX" sz="6600" dirty="0">
              <a:solidFill>
                <a:srgbClr val="5B9BD5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591D75-0370-3438-969C-92CBCCF2C4D9}"/>
              </a:ext>
            </a:extLst>
          </p:cNvPr>
          <p:cNvSpPr txBox="1"/>
          <p:nvPr/>
        </p:nvSpPr>
        <p:spPr>
          <a:xfrm>
            <a:off x="12316409" y="9209315"/>
            <a:ext cx="37716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s-MX" sz="2700" b="1" dirty="0">
                <a:solidFill>
                  <a:prstClr val="white"/>
                </a:solidFill>
                <a:latin typeface="arial" panose="020B0604020202020204" pitchFamily="34" charset="0"/>
              </a:rPr>
              <a:t>José</a:t>
            </a:r>
            <a:r>
              <a:rPr lang="es-MX" sz="2700" b="1" dirty="0">
                <a:solidFill>
                  <a:prstClr val="white"/>
                </a:solidFill>
                <a:latin typeface="Calibri"/>
              </a:rPr>
              <a:t> Castañón Sandoval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95DBA3-A6DC-C2A1-ECFC-730B16D39235}"/>
              </a:ext>
            </a:extLst>
          </p:cNvPr>
          <p:cNvSpPr txBox="1"/>
          <p:nvPr/>
        </p:nvSpPr>
        <p:spPr>
          <a:xfrm>
            <a:off x="696128" y="6344144"/>
            <a:ext cx="93381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s-MX" sz="2700" dirty="0">
                <a:solidFill>
                  <a:prstClr val="black"/>
                </a:solidFill>
                <a:highlight>
                  <a:srgbClr val="40B9FF"/>
                </a:highlight>
                <a:latin typeface="Calibri"/>
              </a:rPr>
              <a:t>Por Años, Año, Semestre, Mes, un informe a gerencia o dirección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20C18A-894D-C824-B073-62A874760566}"/>
              </a:ext>
            </a:extLst>
          </p:cNvPr>
          <p:cNvSpPr txBox="1"/>
          <p:nvPr/>
        </p:nvSpPr>
        <p:spPr>
          <a:xfrm>
            <a:off x="1163992" y="9192414"/>
            <a:ext cx="89130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2700" b="1" dirty="0">
                <a:solidFill>
                  <a:prstClr val="white"/>
                </a:solidFill>
                <a:latin typeface="Calibri"/>
              </a:rPr>
              <a:t>Domicilio , vucem o buzón tributario cuando te cancelan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6A1C46-5DD2-517D-2011-C315A76CABDE}"/>
              </a:ext>
            </a:extLst>
          </p:cNvPr>
          <p:cNvSpPr txBox="1"/>
          <p:nvPr/>
        </p:nvSpPr>
        <p:spPr>
          <a:xfrm>
            <a:off x="6751561" y="7402808"/>
            <a:ext cx="104408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s-MX" sz="2700" dirty="0">
                <a:solidFill>
                  <a:prstClr val="black"/>
                </a:solidFill>
                <a:highlight>
                  <a:srgbClr val="40B9FF"/>
                </a:highlight>
                <a:latin typeface="Calibri"/>
              </a:rPr>
              <a:t>Informado la persona adecuada en toma de decisiones empresa y riesgos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E93E66-E8D3-D822-7325-41F17E9A23EC}"/>
              </a:ext>
            </a:extLst>
          </p:cNvPr>
          <p:cNvSpPr txBox="1"/>
          <p:nvPr/>
        </p:nvSpPr>
        <p:spPr>
          <a:xfrm>
            <a:off x="556034" y="8495312"/>
            <a:ext cx="16010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lang="es-MX" sz="2700" dirty="0">
                <a:solidFill>
                  <a:prstClr val="black"/>
                </a:solidFill>
                <a:highlight>
                  <a:srgbClr val="40B9FF"/>
                </a:highlight>
                <a:latin typeface="Calibri"/>
              </a:rPr>
              <a:t>El o los Representantes Legales deben conocer sus obligaciones, más si se encuentran en el extranjero o es único 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618424BF-ECC4-BCC1-906C-21145DBEC4DC}"/>
              </a:ext>
            </a:extLst>
          </p:cNvPr>
          <p:cNvGrpSpPr/>
          <p:nvPr/>
        </p:nvGrpSpPr>
        <p:grpSpPr>
          <a:xfrm>
            <a:off x="15721648" y="9250744"/>
            <a:ext cx="2481749" cy="1103015"/>
            <a:chOff x="0" y="0"/>
            <a:chExt cx="2933699" cy="143383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0E6DD8F2-9D59-18DE-E97A-500947636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4C23755-EAF1-C151-5C77-B68AF6750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4155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ueando de CINE: La ciencia prueba que el truco de magia del Joker de  Ledger no es tan mortal como parecía">
            <a:extLst>
              <a:ext uri="{FF2B5EF4-FFF2-40B4-BE49-F238E27FC236}">
                <a16:creationId xmlns:a16="http://schemas.microsoft.com/office/drawing/2014/main" id="{B9F59EE5-AB93-5CAF-87FA-D3F45E9E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67438"/>
            <a:ext cx="14620875" cy="97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E548AC1-B2DB-AAA0-68AD-880A780143F8}"/>
              </a:ext>
            </a:extLst>
          </p:cNvPr>
          <p:cNvSpPr txBox="1"/>
          <p:nvPr/>
        </p:nvSpPr>
        <p:spPr>
          <a:xfrm>
            <a:off x="8077199" y="63627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CIVA-OEA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2AB595-C70E-D4CB-8F34-90ED62CF7B07}"/>
              </a:ext>
            </a:extLst>
          </p:cNvPr>
          <p:cNvSpPr txBox="1"/>
          <p:nvPr/>
        </p:nvSpPr>
        <p:spPr>
          <a:xfrm>
            <a:off x="12954000" y="5236086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</a:rPr>
              <a:t>LA EMPRESA</a:t>
            </a:r>
          </a:p>
        </p:txBody>
      </p:sp>
    </p:spTree>
    <p:extLst>
      <p:ext uri="{BB962C8B-B14F-4D97-AF65-F5344CB8AC3E}">
        <p14:creationId xmlns:p14="http://schemas.microsoft.com/office/powerpoint/2010/main" val="210680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9D5C75-206D-4935-4342-B00D4843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853" y="547686"/>
            <a:ext cx="7260015" cy="2710958"/>
          </a:xfrm>
        </p:spPr>
        <p:txBody>
          <a:bodyPr>
            <a:normAutofit/>
          </a:bodyPr>
          <a:lstStyle/>
          <a:p>
            <a:r>
              <a:rPr lang="es-MX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riesgo</a:t>
            </a:r>
          </a:p>
        </p:txBody>
      </p:sp>
      <p:pic>
        <p:nvPicPr>
          <p:cNvPr id="3074" name="Picture 2" descr="Triángulo amarillo señal de advertencia símbolo peligro precaución riesgo tráfico icono fondo 3D rendering">
            <a:extLst>
              <a:ext uri="{FF2B5EF4-FFF2-40B4-BE49-F238E27FC236}">
                <a16:creationId xmlns:a16="http://schemas.microsoft.com/office/drawing/2014/main" id="{1FB426C7-EA8B-AB27-5A6E-D74B1922A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4" r="26659" b="1"/>
          <a:stretch/>
        </p:blipFill>
        <p:spPr bwMode="auto">
          <a:xfrm>
            <a:off x="20" y="10"/>
            <a:ext cx="9174833" cy="10286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835C-33FF-5676-0AC4-22AE82B2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0" y="3258644"/>
            <a:ext cx="9431718" cy="67616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Conoce y domina los requisitos y obligaciones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Contratar personal capacitado y comprometido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Revisar el buzón tributario 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Capacitar al personal que recibe a la autoridad  en caso de auditoria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Identificar visiblemente el domicilio registrado 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Cuidar tu padrón de importadores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Cuidar tu IMMEX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Realizar tu RAOCE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Realizar los AVISOS enmarcados en Ley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Realizar tu renovación en tiempo y forma</a:t>
            </a:r>
          </a:p>
          <a:p>
            <a:pPr>
              <a:lnSpc>
                <a:spcPct val="9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</a:p>
          <a:p>
            <a:pPr>
              <a:lnSpc>
                <a:spcPct val="9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35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humano de apretón de manos de robot, era digital futurista">
            <a:extLst>
              <a:ext uri="{FF2B5EF4-FFF2-40B4-BE49-F238E27FC236}">
                <a16:creationId xmlns:a16="http://schemas.microsoft.com/office/drawing/2014/main" id="{768F9887-E1C0-1C51-C45D-A96CDB93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404464"/>
            <a:ext cx="19202400" cy="121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396E7E0-D6DB-E239-9E07-8DBCAAC1A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72" y="1244677"/>
            <a:ext cx="7086854" cy="3255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6821" y="1666755"/>
            <a:ext cx="16560" cy="6967654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5CF400B-A7F8-CC90-A767-FF76EF40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474" y="1252095"/>
            <a:ext cx="7099410" cy="324103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04540" y="5143497"/>
            <a:ext cx="6283356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501" y="5143497"/>
            <a:ext cx="6283356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6F72301-2657-1403-C04B-5C2362A97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378" y="5506974"/>
            <a:ext cx="6989441" cy="3818793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0DC6DFA4-BE71-F24B-DEF5-386FABA86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3231" y="5506974"/>
            <a:ext cx="6487895" cy="38302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B521DBD6-38B3-BFFC-FA56-A8BBF992B1F8}"/>
                  </a:ext>
                </a:extLst>
              </p14:cNvPr>
              <p14:cNvContentPartPr/>
              <p14:nvPr/>
            </p14:nvContentPartPr>
            <p14:xfrm>
              <a:off x="2229998" y="1851313"/>
              <a:ext cx="2340000" cy="910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B521DBD6-38B3-BFFC-FA56-A8BBF992B1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6358" y="1743313"/>
                <a:ext cx="24476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711C2699-DD99-B7FF-8AC1-4DA911DA39C3}"/>
                  </a:ext>
                </a:extLst>
              </p14:cNvPr>
              <p14:cNvContentPartPr/>
              <p14:nvPr/>
            </p14:nvContentPartPr>
            <p14:xfrm>
              <a:off x="3701678" y="1828273"/>
              <a:ext cx="801000" cy="241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711C2699-DD99-B7FF-8AC1-4DA911DA39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8038" y="1720633"/>
                <a:ext cx="908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502E139D-F7B6-A634-4987-3B376054835B}"/>
                  </a:ext>
                </a:extLst>
              </p14:cNvPr>
              <p14:cNvContentPartPr/>
              <p14:nvPr/>
            </p14:nvContentPartPr>
            <p14:xfrm>
              <a:off x="2765318" y="1827553"/>
              <a:ext cx="979200" cy="4572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502E139D-F7B6-A634-4987-3B37605483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1678" y="1719913"/>
                <a:ext cx="10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748D8D3C-0E6B-DA35-4716-D43EF23E0596}"/>
                  </a:ext>
                </a:extLst>
              </p14:cNvPr>
              <p14:cNvContentPartPr/>
              <p14:nvPr/>
            </p14:nvContentPartPr>
            <p14:xfrm>
              <a:off x="10638158" y="1760593"/>
              <a:ext cx="3655080" cy="921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748D8D3C-0E6B-DA35-4716-D43EF23E05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84518" y="1652953"/>
                <a:ext cx="37627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8DEC888-5C62-685E-BAF1-AB31E9FC23F8}"/>
                  </a:ext>
                </a:extLst>
              </p14:cNvPr>
              <p14:cNvContentPartPr/>
              <p14:nvPr/>
            </p14:nvContentPartPr>
            <p14:xfrm>
              <a:off x="13649198" y="1738273"/>
              <a:ext cx="599760" cy="237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8DEC888-5C62-685E-BAF1-AB31E9FC23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595558" y="1630633"/>
                <a:ext cx="707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FBFC091D-8FD8-7AA4-2BB4-7972629E899D}"/>
                  </a:ext>
                </a:extLst>
              </p14:cNvPr>
              <p14:cNvContentPartPr/>
              <p14:nvPr/>
            </p14:nvContentPartPr>
            <p14:xfrm>
              <a:off x="12090398" y="1738993"/>
              <a:ext cx="1737360" cy="2412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FBFC091D-8FD8-7AA4-2BB4-7972629E89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036398" y="1631353"/>
                <a:ext cx="1845000" cy="2397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0430F179-EB7B-363E-8E3A-8C8D5D453C69}"/>
              </a:ext>
            </a:extLst>
          </p:cNvPr>
          <p:cNvSpPr txBox="1"/>
          <p:nvPr/>
        </p:nvSpPr>
        <p:spPr>
          <a:xfrm>
            <a:off x="5576723" y="307229"/>
            <a:ext cx="687968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bg1"/>
                </a:solidFill>
              </a:rPr>
              <a:t>CHAT GPT</a:t>
            </a:r>
          </a:p>
        </p:txBody>
      </p:sp>
    </p:spTree>
    <p:extLst>
      <p:ext uri="{BB962C8B-B14F-4D97-AF65-F5344CB8AC3E}">
        <p14:creationId xmlns:p14="http://schemas.microsoft.com/office/powerpoint/2010/main" val="883372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C06D6-6133-2ECA-04BC-DE47532A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0AA0A8-09FA-A593-D859-AA72A6C1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0FF6B-78C6-1D37-68F3-88BD31BC3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7584" y="-1"/>
            <a:ext cx="18338930" cy="1030210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80272-5366-1E95-58A2-FDFFB2D56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2939" y="-5"/>
            <a:ext cx="17658404" cy="10302111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C113C9-31AC-A7EC-9AEE-46DC5F60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2800" y="0"/>
            <a:ext cx="5435061" cy="1030210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3B840-5A8F-5159-11F8-65FE14067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3812" y="-5"/>
            <a:ext cx="18350372" cy="1030211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10DC72-450C-7C45-9E2B-DB15C77C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6502" y="-1292736"/>
            <a:ext cx="10292897" cy="1289678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822648-D796-ED35-2A31-F6225A73D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780459" y="1633574"/>
            <a:ext cx="7451300" cy="7482585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B9FCF-627C-C046-61A2-683E26A1A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81" y="4456795"/>
            <a:ext cx="17369519" cy="4768034"/>
          </a:xfrm>
        </p:spPr>
        <p:txBody>
          <a:bodyPr>
            <a:noAutofit/>
          </a:bodyPr>
          <a:lstStyle/>
          <a:p>
            <a:r>
              <a:rPr lang="es-MX" sz="9600" b="1" dirty="0">
                <a:solidFill>
                  <a:srgbClr val="FFFFFF"/>
                </a:solidFill>
              </a:rPr>
              <a:t>-El </a:t>
            </a:r>
            <a:r>
              <a:rPr lang="es-MX" sz="7200" b="1" dirty="0">
                <a:solidFill>
                  <a:srgbClr val="FFFFFF"/>
                </a:solidFill>
              </a:rPr>
              <a:t>Amigo de un Amigo </a:t>
            </a: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en Aduanas y Comercio Exterior NO APLICA, las empresas </a:t>
            </a: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son distintas,</a:t>
            </a: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 posiblemente similares, </a:t>
            </a: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pero NO igual</a:t>
            </a:r>
            <a:br>
              <a:rPr lang="es-MX" sz="7200" b="1" dirty="0">
                <a:solidFill>
                  <a:srgbClr val="FFFFFF"/>
                </a:solidFill>
              </a:rPr>
            </a:b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-Formatos o información en  Internet</a:t>
            </a:r>
            <a:br>
              <a:rPr lang="es-MX" sz="7200" b="1" dirty="0">
                <a:solidFill>
                  <a:srgbClr val="FFFFFF"/>
                </a:solidFill>
              </a:rPr>
            </a:br>
            <a:r>
              <a:rPr lang="es-MX" sz="7200" b="1" dirty="0">
                <a:solidFill>
                  <a:srgbClr val="FFFFFF"/>
                </a:solidFill>
              </a:rPr>
              <a:t> actualizados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3860D0-1CF6-5F1B-9F32-16AB20BD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" y="6735165"/>
            <a:ext cx="18326565" cy="35669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C8E725-D951-7136-3A65-7AE00F84C3AE}"/>
              </a:ext>
            </a:extLst>
          </p:cNvPr>
          <p:cNvSpPr txBox="1"/>
          <p:nvPr/>
        </p:nvSpPr>
        <p:spPr>
          <a:xfrm>
            <a:off x="8613770" y="8798147"/>
            <a:ext cx="91743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>
              <a:defRPr/>
            </a:pPr>
            <a:r>
              <a:rPr lang="es-MX" sz="3000" b="1" dirty="0">
                <a:solidFill>
                  <a:srgbClr val="FFFFFF"/>
                </a:solidFill>
                <a:latin typeface="Aptos" panose="02110004020202020204"/>
              </a:rPr>
              <a:t>Predictivo y Preventivo </a:t>
            </a:r>
          </a:p>
          <a:p>
            <a:pPr algn="r" defTabSz="1371600">
              <a:defRPr/>
            </a:pPr>
            <a:r>
              <a:rPr lang="es-MX" sz="3000" b="1" dirty="0">
                <a:solidFill>
                  <a:srgbClr val="FFFFFF"/>
                </a:solidFill>
                <a:latin typeface="Aptos" panose="02110004020202020204"/>
              </a:rPr>
              <a:t>José   Castañón Sandoval</a:t>
            </a:r>
            <a:endParaRPr lang="es-MX" sz="30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264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75214FB-0AC5-95BE-F63E-6BCA38250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¡GRACIAS!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9EA1ED-A60E-CF1E-55E4-CA8B85E7C5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9234488"/>
            <a:ext cx="685800" cy="276225"/>
          </a:xfrm>
        </p:spPr>
        <p:txBody>
          <a:bodyPr/>
          <a:lstStyle/>
          <a:p>
            <a:pPr defTabSz="1371600">
              <a:defRPr/>
            </a:pPr>
            <a:fld id="{4950F5D8-22E1-4015-8661-E5B1FD28C2DE}" type="slidenum">
              <a:rPr lang="es-MX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>
                <a:defRPr/>
              </a:pPr>
              <a:t>25</a:t>
            </a:fld>
            <a:endParaRPr lang="es-MX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3AF7BE-F8E3-0DE6-0391-1FB007B70462}"/>
              </a:ext>
            </a:extLst>
          </p:cNvPr>
          <p:cNvSpPr txBox="1"/>
          <p:nvPr/>
        </p:nvSpPr>
        <p:spPr>
          <a:xfrm>
            <a:off x="6161810" y="6481393"/>
            <a:ext cx="5964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s-MX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¡Cualquier duda contáctanos! </a:t>
            </a:r>
          </a:p>
          <a:p>
            <a:pPr algn="ctr" defTabSz="1371600">
              <a:defRPr/>
            </a:pPr>
            <a:endParaRPr lang="es-MX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371600">
              <a:defRPr/>
            </a:pPr>
            <a:r>
              <a:rPr lang="es-MX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✉️ </a:t>
            </a:r>
            <a:r>
              <a:rPr lang="es-MX" sz="27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josecastanon@aasertec.com</a:t>
            </a:r>
            <a:endParaRPr lang="es-MX" sz="27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371600">
              <a:defRPr/>
            </a:pPr>
            <a:r>
              <a:rPr lang="es-MX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✉️ </a:t>
            </a:r>
            <a:r>
              <a:rPr lang="es-MX" sz="27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consultoria2@aasertec.com</a:t>
            </a:r>
            <a:endParaRPr lang="es-MX" sz="27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371600">
              <a:defRPr/>
            </a:pPr>
            <a:endParaRPr lang="es-MX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1371600">
              <a:defRPr/>
            </a:pPr>
            <a:endParaRPr lang="es-MX" sz="27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9C9C18D-438C-7E1A-B884-CEE85FE277AD}"/>
              </a:ext>
            </a:extLst>
          </p:cNvPr>
          <p:cNvSpPr/>
          <p:nvPr/>
        </p:nvSpPr>
        <p:spPr>
          <a:xfrm>
            <a:off x="15748458" y="9557026"/>
            <a:ext cx="1567542" cy="729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s-MX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Imagen 8" descr="Una caricatura de una persona">
            <a:extLst>
              <a:ext uri="{FF2B5EF4-FFF2-40B4-BE49-F238E27FC236}">
                <a16:creationId xmlns:a16="http://schemas.microsoft.com/office/drawing/2014/main" id="{430245D0-E106-0037-F18A-D1AC68CDB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73" r="33247"/>
          <a:stretch/>
        </p:blipFill>
        <p:spPr>
          <a:xfrm>
            <a:off x="13162607" y="316556"/>
            <a:ext cx="5171703" cy="9970442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1A8C4B09-DC11-04A6-BC1F-8B9E6FC491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94" y="1912762"/>
            <a:ext cx="4364012" cy="4364012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D2B7A7A-A32C-292C-34B5-82F8ADB554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8" b="89902" l="8672" r="90000">
                        <a14:foregroundMark x1="8672" y1="48668" x2="9375" y2="61290"/>
                        <a14:foregroundMark x1="27578" y1="29874" x2="24063" y2="28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29"/>
          <a:stretch/>
        </p:blipFill>
        <p:spPr>
          <a:xfrm>
            <a:off x="7903066" y="504286"/>
            <a:ext cx="2481868" cy="29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 bwMode="auto">
          <a:xfrm>
            <a:off x="6386549" y="7375022"/>
            <a:ext cx="5897951" cy="1768476"/>
            <a:chOff x="5564974" y="693542"/>
            <a:chExt cx="4015117" cy="883965"/>
          </a:xfrm>
        </p:grpSpPr>
        <p:sp>
          <p:nvSpPr>
            <p:cNvPr id="22" name="Content Placeholder 2"/>
            <p:cNvSpPr txBox="1"/>
            <p:nvPr/>
          </p:nvSpPr>
          <p:spPr>
            <a:xfrm>
              <a:off x="6190385" y="903028"/>
              <a:ext cx="2748394" cy="6744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2175510">
                <a:spcBef>
                  <a:spcPts val="0"/>
                </a:spcBef>
                <a:buNone/>
                <a:defRPr/>
              </a:pPr>
              <a:endParaRPr lang="es-MX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20"/>
            <p:cNvSpPr txBox="1">
              <a:spLocks noChangeArrowheads="1"/>
            </p:cNvSpPr>
            <p:nvPr/>
          </p:nvSpPr>
          <p:spPr bwMode="auto">
            <a:xfrm>
              <a:off x="5564974" y="693542"/>
              <a:ext cx="4015117" cy="87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CERTIFICACIÓN IVA-IEPS</a:t>
              </a:r>
            </a:p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(RGCE ANEXO 30 CREDITO Bajo estrictas condiciones )</a:t>
              </a:r>
            </a:p>
          </p:txBody>
        </p:sp>
      </p:grpSp>
      <p:grpSp>
        <p:nvGrpSpPr>
          <p:cNvPr id="13" name="组合 20">
            <a:extLst>
              <a:ext uri="{FF2B5EF4-FFF2-40B4-BE49-F238E27FC236}">
                <a16:creationId xmlns:a16="http://schemas.microsoft.com/office/drawing/2014/main" id="{2143F112-E77C-A301-0833-4023841DDC13}"/>
              </a:ext>
            </a:extLst>
          </p:cNvPr>
          <p:cNvGrpSpPr/>
          <p:nvPr/>
        </p:nvGrpSpPr>
        <p:grpSpPr bwMode="auto">
          <a:xfrm>
            <a:off x="1132370" y="8539977"/>
            <a:ext cx="4791795" cy="1754325"/>
            <a:chOff x="5802251" y="704264"/>
            <a:chExt cx="3262084" cy="876893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65F69A72-44EA-FD2B-BE2D-FDF4CE1D39F5}"/>
                </a:ext>
              </a:extLst>
            </p:cNvPr>
            <p:cNvSpPr txBox="1"/>
            <p:nvPr/>
          </p:nvSpPr>
          <p:spPr>
            <a:xfrm>
              <a:off x="6190385" y="903028"/>
              <a:ext cx="2748394" cy="6744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2175510">
                <a:spcBef>
                  <a:spcPts val="0"/>
                </a:spcBef>
                <a:buNone/>
                <a:defRPr/>
              </a:pPr>
              <a:endParaRPr lang="es-MX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20">
              <a:extLst>
                <a:ext uri="{FF2B5EF4-FFF2-40B4-BE49-F238E27FC236}">
                  <a16:creationId xmlns:a16="http://schemas.microsoft.com/office/drawing/2014/main" id="{37FB68D8-F84A-2D7E-CE05-A7B462099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2251" y="704264"/>
              <a:ext cx="3262084" cy="8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PAGAR IVA</a:t>
              </a:r>
              <a:b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(INMEDIATO)</a:t>
              </a:r>
            </a:p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Análisis Flujo Financiero</a:t>
              </a:r>
            </a:p>
          </p:txBody>
        </p:sp>
      </p:grpSp>
      <p:grpSp>
        <p:nvGrpSpPr>
          <p:cNvPr id="29" name="组合 20">
            <a:extLst>
              <a:ext uri="{FF2B5EF4-FFF2-40B4-BE49-F238E27FC236}">
                <a16:creationId xmlns:a16="http://schemas.microsoft.com/office/drawing/2014/main" id="{C6AE932D-092F-D835-23F6-88EF37243AD2}"/>
              </a:ext>
            </a:extLst>
          </p:cNvPr>
          <p:cNvGrpSpPr/>
          <p:nvPr/>
        </p:nvGrpSpPr>
        <p:grpSpPr bwMode="auto">
          <a:xfrm>
            <a:off x="12548273" y="8468810"/>
            <a:ext cx="4915223" cy="1818189"/>
            <a:chOff x="6190385" y="646473"/>
            <a:chExt cx="3346111" cy="908815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93A8118-4E5A-6EB7-82F5-4765A14CE00E}"/>
                </a:ext>
              </a:extLst>
            </p:cNvPr>
            <p:cNvSpPr txBox="1"/>
            <p:nvPr/>
          </p:nvSpPr>
          <p:spPr>
            <a:xfrm>
              <a:off x="6190385" y="880809"/>
              <a:ext cx="2748394" cy="6744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2175510">
                <a:spcBef>
                  <a:spcPts val="0"/>
                </a:spcBef>
                <a:buNone/>
                <a:defRPr/>
              </a:pPr>
              <a:endParaRPr lang="es-MX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20">
              <a:extLst>
                <a:ext uri="{FF2B5EF4-FFF2-40B4-BE49-F238E27FC236}">
                  <a16:creationId xmlns:a16="http://schemas.microsoft.com/office/drawing/2014/main" id="{93DDAFA7-5FA3-3202-A759-0DD035782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0077" y="646473"/>
              <a:ext cx="2906419" cy="8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3895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FIANZA / GARANTIA</a:t>
              </a:r>
              <a:b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(%)  BACK UP 2-3</a:t>
              </a:r>
            </a:p>
            <a:p>
              <a:pPr algn="ctr" defTabSz="1827848">
                <a:defRPr/>
              </a:pPr>
              <a:r>
                <a:rPr lang="es-MX" altLang="zh-CN" sz="3600" b="1" kern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RGCE ANEXO 30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09409EF-CD37-54FE-7505-9F7B23E5CCA0}"/>
              </a:ext>
            </a:extLst>
          </p:cNvPr>
          <p:cNvGrpSpPr/>
          <p:nvPr/>
        </p:nvGrpSpPr>
        <p:grpSpPr>
          <a:xfrm>
            <a:off x="359977" y="2950929"/>
            <a:ext cx="5884505" cy="5684736"/>
            <a:chOff x="1320801" y="2209760"/>
            <a:chExt cx="2882900" cy="28829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CEC3BF-F066-6823-370B-F8F83E4D70BD}"/>
                </a:ext>
              </a:extLst>
            </p:cNvPr>
            <p:cNvSpPr/>
            <p:nvPr/>
          </p:nvSpPr>
          <p:spPr>
            <a:xfrm>
              <a:off x="1320801" y="2209760"/>
              <a:ext cx="2882900" cy="28829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370648">
                <a:defRPr/>
              </a:pPr>
              <a:endParaRPr lang="es-MX" sz="2025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074" name="Picture 2" descr="IVA en México ✓ 【GUÍA 2022】">
              <a:extLst>
                <a:ext uri="{FF2B5EF4-FFF2-40B4-BE49-F238E27FC236}">
                  <a16:creationId xmlns:a16="http://schemas.microsoft.com/office/drawing/2014/main" id="{618CB999-D843-82E7-A9F7-59D9A8265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141" y="2671676"/>
              <a:ext cx="2038219" cy="19590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CC1B964-040A-D707-6C71-5FBF52ECE8D9}"/>
              </a:ext>
            </a:extLst>
          </p:cNvPr>
          <p:cNvGrpSpPr/>
          <p:nvPr/>
        </p:nvGrpSpPr>
        <p:grpSpPr>
          <a:xfrm>
            <a:off x="6363191" y="1455220"/>
            <a:ext cx="5897951" cy="5821724"/>
            <a:chOff x="4654551" y="1427969"/>
            <a:chExt cx="2882900" cy="2882900"/>
          </a:xfrm>
        </p:grpSpPr>
        <p:sp>
          <p:nvSpPr>
            <p:cNvPr id="25" name="Oval 5"/>
            <p:cNvSpPr/>
            <p:nvPr/>
          </p:nvSpPr>
          <p:spPr>
            <a:xfrm>
              <a:off x="4654551" y="1427969"/>
              <a:ext cx="2882900" cy="28829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370648">
                <a:defRPr/>
              </a:pPr>
              <a:endParaRPr lang="es-MX" sz="2025" kern="0" dirty="0">
                <a:solidFill>
                  <a:srgbClr val="FF3300"/>
                </a:solidFill>
                <a:latin typeface="Calibri" panose="020F0502020204030204"/>
              </a:endParaRPr>
            </a:p>
          </p:txBody>
        </p:sp>
        <p:pic>
          <p:nvPicPr>
            <p:cNvPr id="3076" name="Picture 4" descr="Certificación de IVA e IEPS: Beneficios para Empresas - Siimmex">
              <a:extLst>
                <a:ext uri="{FF2B5EF4-FFF2-40B4-BE49-F238E27FC236}">
                  <a16:creationId xmlns:a16="http://schemas.microsoft.com/office/drawing/2014/main" id="{F28F82FE-9376-6420-9912-2D93791439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2" r="17577"/>
            <a:stretch/>
          </p:blipFill>
          <p:spPr bwMode="auto">
            <a:xfrm>
              <a:off x="5022979" y="1802242"/>
              <a:ext cx="2146041" cy="213435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AC6BC11-1DD4-7D0B-CC69-BC6A0E101F49}"/>
              </a:ext>
            </a:extLst>
          </p:cNvPr>
          <p:cNvGrpSpPr/>
          <p:nvPr/>
        </p:nvGrpSpPr>
        <p:grpSpPr>
          <a:xfrm>
            <a:off x="12379852" y="2773805"/>
            <a:ext cx="5897951" cy="5711000"/>
            <a:chOff x="8057372" y="2161938"/>
            <a:chExt cx="2882900" cy="2882900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B2A3E94F-7E60-D033-676B-2CCF600BBE47}"/>
                </a:ext>
              </a:extLst>
            </p:cNvPr>
            <p:cNvSpPr/>
            <p:nvPr/>
          </p:nvSpPr>
          <p:spPr>
            <a:xfrm>
              <a:off x="8057372" y="2161938"/>
              <a:ext cx="2882900" cy="28829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370648">
                <a:defRPr/>
              </a:pPr>
              <a:endParaRPr lang="es-MX" sz="2025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078" name="Picture 6" descr="Fianza – Eje del Comercio Exterior | Aduanas">
              <a:extLst>
                <a:ext uri="{FF2B5EF4-FFF2-40B4-BE49-F238E27FC236}">
                  <a16:creationId xmlns:a16="http://schemas.microsoft.com/office/drawing/2014/main" id="{A2895BF9-73B1-B3FF-B4F5-900F18424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4" t="4731" r="16079" b="5482"/>
            <a:stretch/>
          </p:blipFill>
          <p:spPr bwMode="auto">
            <a:xfrm>
              <a:off x="8340523" y="2536212"/>
              <a:ext cx="2316598" cy="21343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矩形 31">
            <a:extLst>
              <a:ext uri="{FF2B5EF4-FFF2-40B4-BE49-F238E27FC236}">
                <a16:creationId xmlns:a16="http://schemas.microsoft.com/office/drawing/2014/main" id="{9E495932-A68E-9D68-3BA3-5B5E3A6A41EC}"/>
              </a:ext>
            </a:extLst>
          </p:cNvPr>
          <p:cNvSpPr/>
          <p:nvPr/>
        </p:nvSpPr>
        <p:spPr>
          <a:xfrm>
            <a:off x="845289" y="502224"/>
            <a:ext cx="287079" cy="685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s-MX" altLang="zh-CN" sz="270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659FFA-6239-1F73-023D-036466CB444E}"/>
              </a:ext>
            </a:extLst>
          </p:cNvPr>
          <p:cNvSpPr txBox="1"/>
          <p:nvPr/>
        </p:nvSpPr>
        <p:spPr>
          <a:xfrm>
            <a:off x="1237953" y="348428"/>
            <a:ext cx="16225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A partir del 1</a:t>
            </a:r>
            <a:r>
              <a:rPr lang="es-MX" sz="3000" baseline="24000" dirty="0">
                <a:solidFill>
                  <a:prstClr val="black"/>
                </a:solidFill>
                <a:latin typeface="Arial Narrow" panose="020B0606020202030204" pitchFamily="34" charset="0"/>
              </a:rPr>
              <a:t>ero</a:t>
            </a:r>
            <a:r>
              <a:rPr lang="es-MX" sz="3000" dirty="0">
                <a:solidFill>
                  <a:prstClr val="black"/>
                </a:solidFill>
                <a:latin typeface="Arial Narrow" panose="020B0606020202030204" pitchFamily="34" charset="0"/>
              </a:rPr>
              <a:t> de enero de 2015, el Comercio Exterior para la industria Maquiladora-IMMEX </a:t>
            </a:r>
          </a:p>
          <a:p>
            <a:pPr defTabSz="1371600"/>
            <a:r>
              <a:rPr lang="es-MX" sz="3000" b="1" dirty="0">
                <a:solidFill>
                  <a:srgbClr val="5B9BD5">
                    <a:lumMod val="75000"/>
                  </a:srgbClr>
                </a:solidFill>
                <a:latin typeface="Arial Narrow" panose="020B0606020202030204" pitchFamily="34" charset="0"/>
              </a:rPr>
              <a:t>Cambio la Herramienta de control y fiscalizadora ( Tecnología y IA)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0058767A-6F5C-9636-7E04-EBCA9BF1010A}"/>
              </a:ext>
            </a:extLst>
          </p:cNvPr>
          <p:cNvGrpSpPr/>
          <p:nvPr/>
        </p:nvGrpSpPr>
        <p:grpSpPr>
          <a:xfrm>
            <a:off x="15621000" y="10033"/>
            <a:ext cx="2481749" cy="1103015"/>
            <a:chOff x="0" y="0"/>
            <a:chExt cx="2933699" cy="1433830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9E68AEA6-C84F-8FBE-5C87-FA9B3B7C6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49B24F7-289F-1D2E-C304-9079E905D9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CCD4FD26-1D2B-50E8-F4CE-BA5CFD2C39AA}"/>
              </a:ext>
            </a:extLst>
          </p:cNvPr>
          <p:cNvSpPr txBox="1">
            <a:spLocks/>
          </p:cNvSpPr>
          <p:nvPr/>
        </p:nvSpPr>
        <p:spPr>
          <a:xfrm>
            <a:off x="1237953" y="1541485"/>
            <a:ext cx="5727700" cy="6441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¡Que paguen!?</a:t>
            </a:r>
            <a:endParaRPr lang="es-MX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7610B7B9-E12F-3236-94C1-0D38FD0032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111" y="1089166"/>
            <a:ext cx="1433596" cy="1433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21BE14-6B12-8698-20B5-B27CEBC54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14706600" cy="10265436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BEFD9358-B48F-AAFD-1916-FBA8E756F625}"/>
              </a:ext>
            </a:extLst>
          </p:cNvPr>
          <p:cNvGrpSpPr/>
          <p:nvPr/>
        </p:nvGrpSpPr>
        <p:grpSpPr>
          <a:xfrm>
            <a:off x="15621000" y="21564"/>
            <a:ext cx="2481749" cy="1103015"/>
            <a:chOff x="0" y="0"/>
            <a:chExt cx="2933699" cy="143383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352336C4-FEAB-AF9E-8CE7-C06C2F0B0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6200AB8D-2171-B079-101E-12DD51E07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A500A68-AA91-557B-4F03-F096D135EC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3404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845289" y="558210"/>
            <a:ext cx="287079" cy="685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594F3A-0EA1-80A3-D021-B68A138F7725}"/>
              </a:ext>
            </a:extLst>
          </p:cNvPr>
          <p:cNvSpPr txBox="1"/>
          <p:nvPr/>
        </p:nvSpPr>
        <p:spPr>
          <a:xfrm>
            <a:off x="0" y="9317504"/>
            <a:ext cx="18288000" cy="92333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371600"/>
            <a:endParaRPr lang="es-MX" sz="2700" dirty="0">
              <a:solidFill>
                <a:prstClr val="black"/>
              </a:solidFill>
              <a:latin typeface="Calibri"/>
            </a:endParaRPr>
          </a:p>
          <a:p>
            <a:pPr defTabSz="1371600"/>
            <a:endParaRPr lang="es-MX" sz="2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35294A-3C0C-00EB-6D50-978DDF6A5D09}"/>
              </a:ext>
            </a:extLst>
          </p:cNvPr>
          <p:cNvSpPr txBox="1"/>
          <p:nvPr/>
        </p:nvSpPr>
        <p:spPr>
          <a:xfrm>
            <a:off x="1217169" y="376232"/>
            <a:ext cx="1622554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sz="6600" dirty="0">
                <a:solidFill>
                  <a:prstClr val="black"/>
                </a:solidFill>
                <a:latin typeface="Arial Narrow" panose="020B0606020202030204" pitchFamily="34" charset="0"/>
              </a:rPr>
              <a:t>¿Qué es la Certificación en IVA – IEPS? </a:t>
            </a:r>
          </a:p>
          <a:p>
            <a:pPr defTabSz="1371600"/>
            <a:r>
              <a:rPr lang="es-MX" sz="4000" dirty="0">
                <a:solidFill>
                  <a:prstClr val="black"/>
                </a:solidFill>
                <a:latin typeface="Arial Narrow" panose="020B0606020202030204" pitchFamily="34" charset="0"/>
              </a:rPr>
              <a:t>Anexo 30 e Inventario Inicial</a:t>
            </a:r>
          </a:p>
        </p:txBody>
      </p:sp>
      <p:sp>
        <p:nvSpPr>
          <p:cNvPr id="27" name="Google Shape;153;p15">
            <a:extLst>
              <a:ext uri="{FF2B5EF4-FFF2-40B4-BE49-F238E27FC236}">
                <a16:creationId xmlns:a16="http://schemas.microsoft.com/office/drawing/2014/main" id="{E7D06096-481D-7E70-2B0C-1860A11B00A7}"/>
              </a:ext>
            </a:extLst>
          </p:cNvPr>
          <p:cNvSpPr/>
          <p:nvPr/>
        </p:nvSpPr>
        <p:spPr>
          <a:xfrm>
            <a:off x="1132369" y="7994382"/>
            <a:ext cx="16565246" cy="571500"/>
          </a:xfrm>
          <a:prstGeom prst="rect">
            <a:avLst/>
          </a:prstGeom>
          <a:solidFill>
            <a:srgbClr val="FF66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1371600" indent="685800" defTabSz="1371600"/>
            <a:r>
              <a:rPr lang="en-US" sz="2700" b="1" dirty="0">
                <a:solidFill>
                  <a:srgbClr val="FFFFFF"/>
                </a:solidFill>
                <a:latin typeface="Calibri"/>
              </a:rPr>
              <a:t>                                         LIVA ART.28-A / LIEPS ART.15-A</a:t>
            </a:r>
          </a:p>
        </p:txBody>
      </p:sp>
      <p:sp>
        <p:nvSpPr>
          <p:cNvPr id="4" name="Google Shape;149;p15">
            <a:extLst>
              <a:ext uri="{FF2B5EF4-FFF2-40B4-BE49-F238E27FC236}">
                <a16:creationId xmlns:a16="http://schemas.microsoft.com/office/drawing/2014/main" id="{4ECA7FE9-414B-486E-EF02-6D5CB543589E}"/>
              </a:ext>
            </a:extLst>
          </p:cNvPr>
          <p:cNvSpPr/>
          <p:nvPr/>
        </p:nvSpPr>
        <p:spPr>
          <a:xfrm>
            <a:off x="1217170" y="2884426"/>
            <a:ext cx="429854" cy="179615"/>
          </a:xfrm>
          <a:prstGeom prst="rightArrow">
            <a:avLst>
              <a:gd name="adj1" fmla="val 32020"/>
              <a:gd name="adj2" fmla="val 66970"/>
            </a:avLst>
          </a:prstGeom>
          <a:solidFill>
            <a:srgbClr val="FF3300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/>
            <a:br>
              <a:rPr lang="es-419" sz="2700" dirty="0">
                <a:solidFill>
                  <a:srgbClr val="FF0000"/>
                </a:solidFill>
                <a:latin typeface="Calibri"/>
              </a:rPr>
            </a:br>
            <a:endParaRPr sz="27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矩形 54">
            <a:extLst>
              <a:ext uri="{FF2B5EF4-FFF2-40B4-BE49-F238E27FC236}">
                <a16:creationId xmlns:a16="http://schemas.microsoft.com/office/drawing/2014/main" id="{0D4EF448-C744-0DDA-270C-3F89F5590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024" y="2607426"/>
            <a:ext cx="7884198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371600" eaLnBrk="1" hangingPunct="1"/>
            <a:r>
              <a:rPr lang="es-MX" altLang="zh-CN" sz="27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El Registro en el Esquema de Certificación de Empresas en la modalidad IVA e IEPS, es una certificación establecida por el SAT dirigida a la industria de exportación Bajo los diferentes Rubros (A, AA y AAA), que permite realizar la solicitud para la aplicación de un </a:t>
            </a:r>
            <a:r>
              <a:rPr lang="es-MX" altLang="zh-CN" sz="2700" b="1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crédito fiscal </a:t>
            </a:r>
            <a:r>
              <a:rPr lang="es-MX" altLang="zh-CN" sz="27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equivalente al 100% de la cantidad que deba pagarse por concepto del Impuesto al Valor Agregado y el Impuesto Especial Sobre Producción y Servicios cuando se trate de importaciones temporales.</a:t>
            </a:r>
          </a:p>
        </p:txBody>
      </p:sp>
      <p:pic>
        <p:nvPicPr>
          <p:cNvPr id="3074" name="Picture 2" descr="Avisos de cumplimiento para certificación en IVA e IEPS – CAAAREM">
            <a:extLst>
              <a:ext uri="{FF2B5EF4-FFF2-40B4-BE49-F238E27FC236}">
                <a16:creationId xmlns:a16="http://schemas.microsoft.com/office/drawing/2014/main" id="{139D527A-DE86-4F2E-75BE-B2AC8409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636" y="2020082"/>
            <a:ext cx="6178196" cy="57740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">
            <a:extLst>
              <a:ext uri="{FF2B5EF4-FFF2-40B4-BE49-F238E27FC236}">
                <a16:creationId xmlns:a16="http://schemas.microsoft.com/office/drawing/2014/main" id="{6A85EDB0-3B26-A9CC-E0CF-057CEA663E6B}"/>
              </a:ext>
            </a:extLst>
          </p:cNvPr>
          <p:cNvGrpSpPr/>
          <p:nvPr/>
        </p:nvGrpSpPr>
        <p:grpSpPr>
          <a:xfrm>
            <a:off x="15721648" y="9250744"/>
            <a:ext cx="2481749" cy="1103015"/>
            <a:chOff x="0" y="0"/>
            <a:chExt cx="2933699" cy="1433830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8D1C5D13-0624-A3F9-ECF4-C4AE8C2BD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925FA4B6-DAD1-566C-A875-BB54CB9B7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8ABC14BD-F405-30D8-253D-60DDF5F41641}"/>
              </a:ext>
            </a:extLst>
          </p:cNvPr>
          <p:cNvSpPr txBox="1"/>
          <p:nvPr/>
        </p:nvSpPr>
        <p:spPr>
          <a:xfrm>
            <a:off x="1679681" y="6552171"/>
            <a:ext cx="7884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s-MX" sz="2400" b="1" dirty="0">
                <a:solidFill>
                  <a:prstClr val="black"/>
                </a:solidFill>
                <a:latin typeface="Calibri"/>
              </a:rPr>
              <a:t>¿Cómo obtuviste tu CIVA-IEPS?</a:t>
            </a:r>
          </a:p>
          <a:p>
            <a:pPr defTabSz="1371600"/>
            <a:r>
              <a:rPr lang="es-MX" dirty="0">
                <a:solidFill>
                  <a:prstClr val="black"/>
                </a:solidFill>
                <a:latin typeface="Calibri"/>
              </a:rPr>
              <a:t>R:</a:t>
            </a:r>
            <a:r>
              <a:rPr lang="es-MX" b="1" dirty="0">
                <a:solidFill>
                  <a:srgbClr val="5B9BD5">
                    <a:lumMod val="75000"/>
                  </a:srgbClr>
                </a:solidFill>
                <a:latin typeface="Calibri"/>
              </a:rPr>
              <a:t>Yo la tramite</a:t>
            </a:r>
            <a:r>
              <a:rPr lang="es-MX" dirty="0">
                <a:solidFill>
                  <a:prstClr val="black"/>
                </a:solidFill>
                <a:latin typeface="Calibri"/>
              </a:rPr>
              <a:t>, la tramito un consultor o asesor externo, la tramito el anterior encargado del departamento, la tramito el departamento de finanzas</a:t>
            </a:r>
          </a:p>
          <a:p>
            <a:pPr defTabSz="1371600"/>
            <a:r>
              <a:rPr lang="es-MX" b="1" dirty="0">
                <a:solidFill>
                  <a:srgbClr val="FF0000"/>
                </a:solidFill>
                <a:latin typeface="Calibri"/>
              </a:rPr>
              <a:t> (¿Conoce el análisis de riesgo Y ANTECEDENTES?)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BEBB2C2-C589-37B7-6837-F813797A9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13" y="-72566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2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2BED97-74D1-083C-97EF-BC7F1933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21" y="609600"/>
            <a:ext cx="13156958" cy="9067800"/>
          </a:xfrm>
          <a:prstGeom prst="rect">
            <a:avLst/>
          </a:prstGeom>
        </p:spPr>
      </p:pic>
      <p:pic>
        <p:nvPicPr>
          <p:cNvPr id="2" name="Picture 2" descr="Gifs de flechas - Gifs e Imagens Animadas">
            <a:extLst>
              <a:ext uri="{FF2B5EF4-FFF2-40B4-BE49-F238E27FC236}">
                <a16:creationId xmlns:a16="http://schemas.microsoft.com/office/drawing/2014/main" id="{DE6383AD-E985-66AB-8E3E-135EE723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582400" y="5905500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ifs de flechas - Gifs e Imagens Animadas">
            <a:extLst>
              <a:ext uri="{FF2B5EF4-FFF2-40B4-BE49-F238E27FC236}">
                <a16:creationId xmlns:a16="http://schemas.microsoft.com/office/drawing/2014/main" id="{7ADE66D6-D8C3-0236-E2FC-7519FA868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82299" y="3009900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8A516FF6-E8B9-6688-7F22-13A4ABD76750}"/>
              </a:ext>
            </a:extLst>
          </p:cNvPr>
          <p:cNvGrpSpPr/>
          <p:nvPr/>
        </p:nvGrpSpPr>
        <p:grpSpPr>
          <a:xfrm>
            <a:off x="15721648" y="9250744"/>
            <a:ext cx="2481749" cy="1103015"/>
            <a:chOff x="0" y="0"/>
            <a:chExt cx="2933699" cy="1433830"/>
          </a:xfrm>
        </p:grpSpPr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D35D3579-C85C-0013-3733-DBD7C48CA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0D8312A9-6174-244C-A687-28D58B97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Gráfico 8" descr="Present con relleno sólido">
            <a:extLst>
              <a:ext uri="{FF2B5EF4-FFF2-40B4-BE49-F238E27FC236}">
                <a16:creationId xmlns:a16="http://schemas.microsoft.com/office/drawing/2014/main" id="{102A22F6-5D25-BBE4-A375-A2A4EB2E6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923" y="3024839"/>
            <a:ext cx="3156779" cy="3156779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672730B8-704F-1598-D99C-048845615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29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21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2245B3-E4B7-74EA-1B65-9BE70572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6" y="595044"/>
            <a:ext cx="13086786" cy="9096912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2A11FC2-C860-46DA-EB17-06686EB2D50F}"/>
              </a:ext>
            </a:extLst>
          </p:cNvPr>
          <p:cNvGrpSpPr/>
          <p:nvPr/>
        </p:nvGrpSpPr>
        <p:grpSpPr>
          <a:xfrm>
            <a:off x="14435741" y="-891072"/>
            <a:ext cx="6013938" cy="2898560"/>
            <a:chOff x="-847594" y="5329156"/>
            <a:chExt cx="4009292" cy="1932373"/>
          </a:xfrm>
        </p:grpSpPr>
        <p:sp>
          <p:nvSpPr>
            <p:cNvPr id="5" name="Diagrama de flujo: cinta perforada 4">
              <a:extLst>
                <a:ext uri="{FF2B5EF4-FFF2-40B4-BE49-F238E27FC236}">
                  <a16:creationId xmlns:a16="http://schemas.microsoft.com/office/drawing/2014/main" id="{D68076A4-8FA0-F6E7-B4EC-90677BEAEB2A}"/>
                </a:ext>
              </a:extLst>
            </p:cNvPr>
            <p:cNvSpPr/>
            <p:nvPr/>
          </p:nvSpPr>
          <p:spPr>
            <a:xfrm rot="2267592">
              <a:off x="-847594" y="5329156"/>
              <a:ext cx="4009292" cy="1932373"/>
            </a:xfrm>
            <a:prstGeom prst="flowChartPunchedTap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3B2B573-42D7-E606-94BB-6EBB3BF5DBA4}"/>
                </a:ext>
              </a:extLst>
            </p:cNvPr>
            <p:cNvGrpSpPr/>
            <p:nvPr/>
          </p:nvGrpSpPr>
          <p:grpSpPr>
            <a:xfrm>
              <a:off x="-165454" y="5848685"/>
              <a:ext cx="1840732" cy="969044"/>
              <a:chOff x="0" y="0"/>
              <a:chExt cx="2933699" cy="1433830"/>
            </a:xfrm>
          </p:grpSpPr>
          <p:pic>
            <p:nvPicPr>
              <p:cNvPr id="7" name="Picture 1">
                <a:extLst>
                  <a:ext uri="{FF2B5EF4-FFF2-40B4-BE49-F238E27FC236}">
                    <a16:creationId xmlns:a16="http://schemas.microsoft.com/office/drawing/2014/main" id="{CAA33692-1006-9D02-E2A4-B933993698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555" r="1"/>
              <a:stretch/>
            </p:blipFill>
            <p:spPr bwMode="auto">
              <a:xfrm>
                <a:off x="1533524" y="0"/>
                <a:ext cx="1400175" cy="14338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F27A596B-3E86-F344-68F8-7B7956CDD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12222" t="310" r="55185" b="-310"/>
              <a:stretch/>
            </p:blipFill>
            <p:spPr bwMode="auto">
              <a:xfrm>
                <a:off x="0" y="0"/>
                <a:ext cx="1466850" cy="143383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9" name="Gráfico 8" descr="Present con relleno sólido">
            <a:extLst>
              <a:ext uri="{FF2B5EF4-FFF2-40B4-BE49-F238E27FC236}">
                <a16:creationId xmlns:a16="http://schemas.microsoft.com/office/drawing/2014/main" id="{017A85ED-E512-F1F6-A615-E92108F59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8320" y="5162432"/>
            <a:ext cx="3156779" cy="3156779"/>
          </a:xfrm>
          <a:prstGeom prst="rect">
            <a:avLst/>
          </a:prstGeom>
        </p:spPr>
      </p:pic>
      <p:pic>
        <p:nvPicPr>
          <p:cNvPr id="11" name="Gráfico 10" descr="Holiday tree con relleno sólido">
            <a:extLst>
              <a:ext uri="{FF2B5EF4-FFF2-40B4-BE49-F238E27FC236}">
                <a16:creationId xmlns:a16="http://schemas.microsoft.com/office/drawing/2014/main" id="{58183485-8F51-E06B-6446-CDBF83D379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7710" y="6123215"/>
            <a:ext cx="1828800" cy="1828800"/>
          </a:xfrm>
          <a:prstGeom prst="rect">
            <a:avLst/>
          </a:prstGeom>
        </p:spPr>
      </p:pic>
      <p:pic>
        <p:nvPicPr>
          <p:cNvPr id="13" name="Imagen 12" descr="Santa Claus speaking on a mobile telephone">
            <a:extLst>
              <a:ext uri="{FF2B5EF4-FFF2-40B4-BE49-F238E27FC236}">
                <a16:creationId xmlns:a16="http://schemas.microsoft.com/office/drawing/2014/main" id="{11C897EB-4644-0EAF-78AA-B724029F26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0" y="6192197"/>
            <a:ext cx="2768921" cy="1846127"/>
          </a:xfrm>
          <a:prstGeom prst="rect">
            <a:avLst/>
          </a:prstGeom>
        </p:spPr>
      </p:pic>
      <p:pic>
        <p:nvPicPr>
          <p:cNvPr id="2" name="Picture 2" descr="Gifs de flechas - Gifs e Imagens Animadas">
            <a:extLst>
              <a:ext uri="{FF2B5EF4-FFF2-40B4-BE49-F238E27FC236}">
                <a16:creationId xmlns:a16="http://schemas.microsoft.com/office/drawing/2014/main" id="{B3412B1C-ABFF-5552-6852-9EBD7D9F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64649" y="8954329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5F67419E-C896-7277-431B-26FCA336DF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0810"/>
            <a:ext cx="1433596" cy="14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7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1F7D5-77F7-A480-C575-6AE13411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  <a:latin typeface="Arial Narrow" panose="020B0606020202030204" pitchFamily="34" charset="0"/>
              </a:rPr>
              <a:t>Regla 1.3.3. Causales de suspensión en los padrones</a:t>
            </a:r>
            <a:endParaRPr lang="es-MX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B942A-49C2-6B31-9CE4-FC019D5CE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2" y="2722097"/>
            <a:ext cx="15768636" cy="717455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Se adicionan las fracciones XLVI y XLVII que a la letra indican: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9E994-3E93-D44D-31B8-A5D5B7870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311" y="3757613"/>
            <a:ext cx="7978053" cy="552688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XLVI. El importador que hubiera aplicado </a:t>
            </a:r>
            <a:r>
              <a:rPr lang="es-ES" dirty="0">
                <a:solidFill>
                  <a:srgbClr val="00B0F0"/>
                </a:solidFill>
                <a:latin typeface="Arial Narrow" panose="020B0606020202030204" pitchFamily="34" charset="0"/>
              </a:rPr>
              <a:t>preferencia arancelaria en la importación </a:t>
            </a:r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de bienes al amparo de un Acuerdo Comercial o Tratado Internacional celebrado por México, </a:t>
            </a:r>
            <a:r>
              <a:rPr lang="es-ES" dirty="0">
                <a:solidFill>
                  <a:srgbClr val="00B0F0"/>
                </a:solidFill>
                <a:latin typeface="Arial Narrow" panose="020B0606020202030204" pitchFamily="34" charset="0"/>
              </a:rPr>
              <a:t>no corrija su situación fiscal</a:t>
            </a:r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 de terminada con base en una resolución de negativa de trato preferencial como resultado de un procedimiento de verificación de origen.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D0066C-24C4-47AF-FF72-745EF6E9E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8011389" cy="552688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XLVII. Se determine a través de resolución emitida por la autoridad aduanera que </a:t>
            </a:r>
            <a:r>
              <a:rPr lang="es-ES" dirty="0">
                <a:solidFill>
                  <a:srgbClr val="00B0F0"/>
                </a:solidFill>
                <a:latin typeface="Arial Narrow" panose="020B0606020202030204" pitchFamily="34" charset="0"/>
              </a:rPr>
              <a:t>no realizó el entero de las retenciones del IVA</a:t>
            </a:r>
            <a:r>
              <a:rPr lang="es-ES" dirty="0">
                <a:solidFill>
                  <a:schemeClr val="bg1"/>
                </a:solidFill>
                <a:latin typeface="Arial Narrow" panose="020B0606020202030204" pitchFamily="34" charset="0"/>
              </a:rPr>
              <a:t> en términos del artículo 1o.-A, fracción III de la Ley del IVA.</a:t>
            </a:r>
            <a:endParaRPr lang="es-MX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s-MX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88DF0C2E-7B72-75D3-5B36-B8D4ABEAC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2" b="40091"/>
          <a:stretch/>
        </p:blipFill>
        <p:spPr>
          <a:xfrm>
            <a:off x="14219853" y="8706119"/>
            <a:ext cx="3696333" cy="11919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E9E989-374C-ADD4-C185-4422E741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946" y="7295633"/>
            <a:ext cx="5058482" cy="1614713"/>
          </a:xfrm>
          <a:prstGeom prst="rect">
            <a:avLst/>
          </a:prstGeom>
        </p:spPr>
      </p:pic>
      <p:pic>
        <p:nvPicPr>
          <p:cNvPr id="8" name="Picture 2" descr="Gifs de flechas - Gifs e Imagens Animadas">
            <a:extLst>
              <a:ext uri="{FF2B5EF4-FFF2-40B4-BE49-F238E27FC236}">
                <a16:creationId xmlns:a16="http://schemas.microsoft.com/office/drawing/2014/main" id="{6C063896-8A75-5D7B-7DAC-BD07A9BD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90923" y="7726427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Santa Claus speaking on a mobile telephone">
            <a:extLst>
              <a:ext uri="{FF2B5EF4-FFF2-40B4-BE49-F238E27FC236}">
                <a16:creationId xmlns:a16="http://schemas.microsoft.com/office/drawing/2014/main" id="{2172E0EB-223A-6F4B-A9B4-F6FC8E1A9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9046599"/>
            <a:ext cx="1667707" cy="11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48"/>
          <p:cNvSpPr txBox="1">
            <a:spLocks noChangeArrowheads="1"/>
          </p:cNvSpPr>
          <p:nvPr/>
        </p:nvSpPr>
        <p:spPr bwMode="auto">
          <a:xfrm>
            <a:off x="462612" y="715386"/>
            <a:ext cx="1630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defTabSz="1371600"/>
            <a:r>
              <a:rPr lang="en-US" altLang="zh-CN" sz="2400" dirty="0">
                <a:solidFill>
                  <a:prstClr val="black"/>
                </a:solidFill>
                <a:latin typeface="Arial Narrow" panose="020B0606020202030204" pitchFamily="34" charset="0"/>
              </a:rPr>
              <a:t>Marco Legal </a:t>
            </a:r>
            <a:r>
              <a:rPr lang="es-419" sz="2400" dirty="0">
                <a:solidFill>
                  <a:prstClr val="black"/>
                </a:solidFill>
                <a:highlight>
                  <a:srgbClr val="9FC5E8"/>
                </a:highlight>
                <a:latin typeface="Arial Narrow" panose="020B0606020202030204" pitchFamily="34" charset="0"/>
              </a:rPr>
              <a:t>Certificación en IVA – IEPS, Fiscales, Aduaneras, IMSS.IMMEX, Padrones, Socios, Proveedores, RL, Accionistas</a:t>
            </a:r>
            <a:endParaRPr lang="id-ID" altLang="zh-CN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5533" y="712303"/>
            <a:ext cx="287079" cy="6858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10800000">
            <a:off x="3252227" y="2505738"/>
            <a:ext cx="3808956" cy="461643"/>
            <a:chOff x="5365750" y="1711325"/>
            <a:chExt cx="3263900" cy="284163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53"/>
          <p:cNvSpPr txBox="1">
            <a:spLocks noChangeArrowheads="1"/>
          </p:cNvSpPr>
          <p:nvPr/>
        </p:nvSpPr>
        <p:spPr bwMode="auto">
          <a:xfrm>
            <a:off x="1560920" y="2447392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7.1.1.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28" name="矩形 54"/>
          <p:cNvSpPr>
            <a:spLocks noChangeArrowheads="1"/>
          </p:cNvSpPr>
          <p:nvPr/>
        </p:nvSpPr>
        <p:spPr bwMode="auto">
          <a:xfrm>
            <a:off x="7061183" y="2505738"/>
            <a:ext cx="103955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Requisitos generales para la obtención del Registro en el Esquema de Certificación de Empresas.</a:t>
            </a:r>
          </a:p>
        </p:txBody>
      </p:sp>
      <p:grpSp>
        <p:nvGrpSpPr>
          <p:cNvPr id="92" name="组合 7">
            <a:extLst>
              <a:ext uri="{FF2B5EF4-FFF2-40B4-BE49-F238E27FC236}">
                <a16:creationId xmlns:a16="http://schemas.microsoft.com/office/drawing/2014/main" id="{7599F401-492A-B5EC-A681-CA93161D51C3}"/>
              </a:ext>
            </a:extLst>
          </p:cNvPr>
          <p:cNvGrpSpPr/>
          <p:nvPr/>
        </p:nvGrpSpPr>
        <p:grpSpPr>
          <a:xfrm rot="10800000">
            <a:off x="3252227" y="3143960"/>
            <a:ext cx="3808956" cy="461643"/>
            <a:chOff x="5365750" y="1711325"/>
            <a:chExt cx="3263900" cy="284163"/>
          </a:xfrm>
        </p:grpSpPr>
        <p:cxnSp>
          <p:nvCxnSpPr>
            <p:cNvPr id="93" name="直接连接符 8">
              <a:extLst>
                <a:ext uri="{FF2B5EF4-FFF2-40B4-BE49-F238E27FC236}">
                  <a16:creationId xmlns:a16="http://schemas.microsoft.com/office/drawing/2014/main" id="{BBB2F49C-8195-B6A2-C19B-323D35C75BD0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">
              <a:extLst>
                <a:ext uri="{FF2B5EF4-FFF2-40B4-BE49-F238E27FC236}">
                  <a16:creationId xmlns:a16="http://schemas.microsoft.com/office/drawing/2014/main" id="{5146F2DC-FD85-801E-7C0D-70F2F5448A66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文本框 53">
            <a:extLst>
              <a:ext uri="{FF2B5EF4-FFF2-40B4-BE49-F238E27FC236}">
                <a16:creationId xmlns:a16="http://schemas.microsoft.com/office/drawing/2014/main" id="{1AC67647-D6C6-49E0-BD73-09FC63E5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920" y="3085613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7.1.2.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96" name="矩形 54">
            <a:extLst>
              <a:ext uri="{FF2B5EF4-FFF2-40B4-BE49-F238E27FC236}">
                <a16:creationId xmlns:a16="http://schemas.microsoft.com/office/drawing/2014/main" id="{1883F278-6930-950F-509A-683ECD91B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6" y="3090908"/>
            <a:ext cx="6672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Requisitos modalidad de IVA e IEPS, </a:t>
            </a:r>
            <a:r>
              <a:rPr lang="es-MX" altLang="zh-CN" sz="2100" b="1" u="sng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rubro A.</a:t>
            </a:r>
          </a:p>
        </p:txBody>
      </p:sp>
      <p:grpSp>
        <p:nvGrpSpPr>
          <p:cNvPr id="97" name="组合 7">
            <a:extLst>
              <a:ext uri="{FF2B5EF4-FFF2-40B4-BE49-F238E27FC236}">
                <a16:creationId xmlns:a16="http://schemas.microsoft.com/office/drawing/2014/main" id="{CFFB1F27-2107-FAEA-6372-9AAACC2D0896}"/>
              </a:ext>
            </a:extLst>
          </p:cNvPr>
          <p:cNvGrpSpPr/>
          <p:nvPr/>
        </p:nvGrpSpPr>
        <p:grpSpPr>
          <a:xfrm rot="10800000">
            <a:off x="3252225" y="3754835"/>
            <a:ext cx="3808956" cy="461643"/>
            <a:chOff x="5365750" y="1711325"/>
            <a:chExt cx="3263900" cy="284163"/>
          </a:xfrm>
        </p:grpSpPr>
        <p:cxnSp>
          <p:nvCxnSpPr>
            <p:cNvPr id="98" name="直接连接符 8">
              <a:extLst>
                <a:ext uri="{FF2B5EF4-FFF2-40B4-BE49-F238E27FC236}">
                  <a16:creationId xmlns:a16="http://schemas.microsoft.com/office/drawing/2014/main" id="{4381CF3D-26CF-6C9A-06C8-E84277FB5A75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">
              <a:extLst>
                <a:ext uri="{FF2B5EF4-FFF2-40B4-BE49-F238E27FC236}">
                  <a16:creationId xmlns:a16="http://schemas.microsoft.com/office/drawing/2014/main" id="{8C889A05-EA41-50AE-1587-EF40829EC203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53">
            <a:extLst>
              <a:ext uri="{FF2B5EF4-FFF2-40B4-BE49-F238E27FC236}">
                <a16:creationId xmlns:a16="http://schemas.microsoft.com/office/drawing/2014/main" id="{11033ABB-E476-1518-94C0-6ECD16B7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918" y="3696488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7.1.3.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01" name="矩形 54">
            <a:extLst>
              <a:ext uri="{FF2B5EF4-FFF2-40B4-BE49-F238E27FC236}">
                <a16:creationId xmlns:a16="http://schemas.microsoft.com/office/drawing/2014/main" id="{336CC35A-8246-C60C-B288-A393300F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6" y="3696488"/>
            <a:ext cx="79906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Requisitos</a:t>
            </a:r>
            <a:r>
              <a:rPr lang="es-MX" altLang="zh-CN" sz="27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 </a:t>
            </a:r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modalidad de IVA e IEPS, </a:t>
            </a:r>
            <a:r>
              <a:rPr lang="es-MX" altLang="zh-CN" sz="2100" b="1" u="sng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rubros AA y AAA.</a:t>
            </a:r>
            <a:endParaRPr lang="es-MX" altLang="zh-CN" sz="2700" b="1" u="sng" dirty="0">
              <a:solidFill>
                <a:prstClr val="black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grpSp>
        <p:nvGrpSpPr>
          <p:cNvPr id="102" name="组合 7">
            <a:extLst>
              <a:ext uri="{FF2B5EF4-FFF2-40B4-BE49-F238E27FC236}">
                <a16:creationId xmlns:a16="http://schemas.microsoft.com/office/drawing/2014/main" id="{DFBBCDAA-1E51-9C45-D64A-E397AC9DFB0D}"/>
              </a:ext>
            </a:extLst>
          </p:cNvPr>
          <p:cNvGrpSpPr/>
          <p:nvPr/>
        </p:nvGrpSpPr>
        <p:grpSpPr>
          <a:xfrm rot="10800000">
            <a:off x="3252224" y="4331496"/>
            <a:ext cx="3808956" cy="461643"/>
            <a:chOff x="5365750" y="1711325"/>
            <a:chExt cx="3263900" cy="284163"/>
          </a:xfrm>
        </p:grpSpPr>
        <p:cxnSp>
          <p:nvCxnSpPr>
            <p:cNvPr id="103" name="直接连接符 8">
              <a:extLst>
                <a:ext uri="{FF2B5EF4-FFF2-40B4-BE49-F238E27FC236}">
                  <a16:creationId xmlns:a16="http://schemas.microsoft.com/office/drawing/2014/main" id="{751AFE5A-0900-DE57-2213-705C0490ABBC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9">
              <a:extLst>
                <a:ext uri="{FF2B5EF4-FFF2-40B4-BE49-F238E27FC236}">
                  <a16:creationId xmlns:a16="http://schemas.microsoft.com/office/drawing/2014/main" id="{310405DF-2D6D-D595-CF3D-2E8858BDDCA3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矩形 54">
            <a:extLst>
              <a:ext uri="{FF2B5EF4-FFF2-40B4-BE49-F238E27FC236}">
                <a16:creationId xmlns:a16="http://schemas.microsoft.com/office/drawing/2014/main" id="{FA5075C4-5A95-53BD-EB70-C216FB2C2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4" y="4289961"/>
            <a:ext cx="105046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Plazos Emisión Resoluciones del Registro en el Esquema de Certificación de Empresas.</a:t>
            </a:r>
          </a:p>
        </p:txBody>
      </p:sp>
      <p:grpSp>
        <p:nvGrpSpPr>
          <p:cNvPr id="107" name="组合 7">
            <a:extLst>
              <a:ext uri="{FF2B5EF4-FFF2-40B4-BE49-F238E27FC236}">
                <a16:creationId xmlns:a16="http://schemas.microsoft.com/office/drawing/2014/main" id="{74B9B4A1-58E2-0446-5B83-D898580489E0}"/>
              </a:ext>
            </a:extLst>
          </p:cNvPr>
          <p:cNvGrpSpPr/>
          <p:nvPr/>
        </p:nvGrpSpPr>
        <p:grpSpPr>
          <a:xfrm rot="10800000">
            <a:off x="3252224" y="4910886"/>
            <a:ext cx="3808956" cy="461643"/>
            <a:chOff x="5365750" y="1711325"/>
            <a:chExt cx="3263900" cy="284163"/>
          </a:xfrm>
        </p:grpSpPr>
        <p:cxnSp>
          <p:nvCxnSpPr>
            <p:cNvPr id="108" name="直接连接符 8">
              <a:extLst>
                <a:ext uri="{FF2B5EF4-FFF2-40B4-BE49-F238E27FC236}">
                  <a16:creationId xmlns:a16="http://schemas.microsoft.com/office/drawing/2014/main" id="{799BB800-488E-F75F-CA87-4271737C31A7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9">
              <a:extLst>
                <a:ext uri="{FF2B5EF4-FFF2-40B4-BE49-F238E27FC236}">
                  <a16:creationId xmlns:a16="http://schemas.microsoft.com/office/drawing/2014/main" id="{E4E67B04-DA1F-E123-AAD8-3CADA43DA203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矩形 54">
            <a:extLst>
              <a:ext uri="{FF2B5EF4-FFF2-40B4-BE49-F238E27FC236}">
                <a16:creationId xmlns:a16="http://schemas.microsoft.com/office/drawing/2014/main" id="{EEA75650-6D1B-814A-68CB-FCF69D27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1" y="4866669"/>
            <a:ext cx="6672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Acreditación de empresas de un mismo grupo.</a:t>
            </a:r>
          </a:p>
        </p:txBody>
      </p:sp>
      <p:grpSp>
        <p:nvGrpSpPr>
          <p:cNvPr id="112" name="组合 7">
            <a:extLst>
              <a:ext uri="{FF2B5EF4-FFF2-40B4-BE49-F238E27FC236}">
                <a16:creationId xmlns:a16="http://schemas.microsoft.com/office/drawing/2014/main" id="{79E91BA4-BA42-091D-9565-26D6478BAFE8}"/>
              </a:ext>
            </a:extLst>
          </p:cNvPr>
          <p:cNvGrpSpPr/>
          <p:nvPr/>
        </p:nvGrpSpPr>
        <p:grpSpPr>
          <a:xfrm rot="10800000">
            <a:off x="3252222" y="5511456"/>
            <a:ext cx="3808956" cy="461643"/>
            <a:chOff x="5365750" y="1711325"/>
            <a:chExt cx="3263900" cy="284163"/>
          </a:xfrm>
        </p:grpSpPr>
        <p:cxnSp>
          <p:nvCxnSpPr>
            <p:cNvPr id="113" name="直接连接符 8">
              <a:extLst>
                <a:ext uri="{FF2B5EF4-FFF2-40B4-BE49-F238E27FC236}">
                  <a16:creationId xmlns:a16="http://schemas.microsoft.com/office/drawing/2014/main" id="{C2A04B5F-1EEF-97E5-DB5F-B125C0EADD6F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9">
              <a:extLst>
                <a:ext uri="{FF2B5EF4-FFF2-40B4-BE49-F238E27FC236}">
                  <a16:creationId xmlns:a16="http://schemas.microsoft.com/office/drawing/2014/main" id="{EA9F6D62-AF23-4A5D-BD1B-BBC32A400786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文本框 53">
            <a:extLst>
              <a:ext uri="{FF2B5EF4-FFF2-40B4-BE49-F238E27FC236}">
                <a16:creationId xmlns:a16="http://schemas.microsoft.com/office/drawing/2014/main" id="{8C5C2D67-D348-2FF1-BF8D-53E6492D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91" y="4264390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7.1.6.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16" name="矩形 54">
            <a:extLst>
              <a:ext uri="{FF2B5EF4-FFF2-40B4-BE49-F238E27FC236}">
                <a16:creationId xmlns:a16="http://schemas.microsoft.com/office/drawing/2014/main" id="{663385D1-6E19-26D4-09F3-A7385FB8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0" y="5469414"/>
            <a:ext cx="6672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Acreditación de empresas de </a:t>
            </a:r>
            <a:r>
              <a:rPr lang="es-MX" altLang="zh-CN" sz="2100" b="1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IMMEX de albergue</a:t>
            </a:r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.</a:t>
            </a:r>
          </a:p>
        </p:txBody>
      </p:sp>
      <p:grpSp>
        <p:nvGrpSpPr>
          <p:cNvPr id="117" name="组合 7">
            <a:extLst>
              <a:ext uri="{FF2B5EF4-FFF2-40B4-BE49-F238E27FC236}">
                <a16:creationId xmlns:a16="http://schemas.microsoft.com/office/drawing/2014/main" id="{18D7594E-211C-32CC-D0E4-DA32234684BD}"/>
              </a:ext>
            </a:extLst>
          </p:cNvPr>
          <p:cNvGrpSpPr/>
          <p:nvPr/>
        </p:nvGrpSpPr>
        <p:grpSpPr>
          <a:xfrm rot="10800000">
            <a:off x="3252222" y="6083030"/>
            <a:ext cx="3808956" cy="461643"/>
            <a:chOff x="5365750" y="1711325"/>
            <a:chExt cx="3263900" cy="284163"/>
          </a:xfrm>
        </p:grpSpPr>
        <p:cxnSp>
          <p:nvCxnSpPr>
            <p:cNvPr id="118" name="直接连接符 8">
              <a:extLst>
                <a:ext uri="{FF2B5EF4-FFF2-40B4-BE49-F238E27FC236}">
                  <a16:creationId xmlns:a16="http://schemas.microsoft.com/office/drawing/2014/main" id="{E64427DD-6651-8E02-3881-CE93FC0F6CF2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9">
              <a:extLst>
                <a:ext uri="{FF2B5EF4-FFF2-40B4-BE49-F238E27FC236}">
                  <a16:creationId xmlns:a16="http://schemas.microsoft.com/office/drawing/2014/main" id="{21DB2059-3B7F-CDA7-666C-363D345CFD0A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文本框 53">
            <a:extLst>
              <a:ext uri="{FF2B5EF4-FFF2-40B4-BE49-F238E27FC236}">
                <a16:creationId xmlns:a16="http://schemas.microsoft.com/office/drawing/2014/main" id="{0DB8FB8B-AD97-3985-C981-0E81EF9B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91" y="4835963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7.1.7.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21" name="矩形 54">
            <a:extLst>
              <a:ext uri="{FF2B5EF4-FFF2-40B4-BE49-F238E27FC236}">
                <a16:creationId xmlns:a16="http://schemas.microsoft.com/office/drawing/2014/main" id="{1E3ED9E2-143C-8E95-330F-D3B486BE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78" y="6015341"/>
            <a:ext cx="76978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Ampliación de plazos para cumplir con requerimientos.</a:t>
            </a:r>
          </a:p>
        </p:txBody>
      </p:sp>
      <p:sp>
        <p:nvSpPr>
          <p:cNvPr id="125" name="文本框 53">
            <a:extLst>
              <a:ext uri="{FF2B5EF4-FFF2-40B4-BE49-F238E27FC236}">
                <a16:creationId xmlns:a16="http://schemas.microsoft.com/office/drawing/2014/main" id="{FB82EACF-42EA-2A7E-2328-AA921CB1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91" y="5389376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7.1.8.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grpSp>
        <p:nvGrpSpPr>
          <p:cNvPr id="127" name="组合 7">
            <a:extLst>
              <a:ext uri="{FF2B5EF4-FFF2-40B4-BE49-F238E27FC236}">
                <a16:creationId xmlns:a16="http://schemas.microsoft.com/office/drawing/2014/main" id="{13584B21-E93E-1D1E-95FB-ACF84E878535}"/>
              </a:ext>
            </a:extLst>
          </p:cNvPr>
          <p:cNvGrpSpPr/>
          <p:nvPr/>
        </p:nvGrpSpPr>
        <p:grpSpPr>
          <a:xfrm rot="10800000">
            <a:off x="3253058" y="6706049"/>
            <a:ext cx="3808956" cy="461643"/>
            <a:chOff x="5365750" y="1711325"/>
            <a:chExt cx="3263900" cy="284163"/>
          </a:xfrm>
        </p:grpSpPr>
        <p:cxnSp>
          <p:nvCxnSpPr>
            <p:cNvPr id="128" name="直接连接符 8">
              <a:extLst>
                <a:ext uri="{FF2B5EF4-FFF2-40B4-BE49-F238E27FC236}">
                  <a16:creationId xmlns:a16="http://schemas.microsoft.com/office/drawing/2014/main" id="{CE1DC126-A7C3-571B-C69F-064FD5F39ED6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9">
              <a:extLst>
                <a:ext uri="{FF2B5EF4-FFF2-40B4-BE49-F238E27FC236}">
                  <a16:creationId xmlns:a16="http://schemas.microsoft.com/office/drawing/2014/main" id="{99773303-A74B-E3D8-427C-D46C84F89A5E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文本框 53">
            <a:extLst>
              <a:ext uri="{FF2B5EF4-FFF2-40B4-BE49-F238E27FC236}">
                <a16:creationId xmlns:a16="http://schemas.microsoft.com/office/drawing/2014/main" id="{EBDC7816-0829-4485-8254-5BF6794BE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691" y="5968213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7.1.11.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grpSp>
        <p:nvGrpSpPr>
          <p:cNvPr id="132" name="组合 7">
            <a:extLst>
              <a:ext uri="{FF2B5EF4-FFF2-40B4-BE49-F238E27FC236}">
                <a16:creationId xmlns:a16="http://schemas.microsoft.com/office/drawing/2014/main" id="{0C6FB344-8B14-1B1A-E157-47204929BAD6}"/>
              </a:ext>
            </a:extLst>
          </p:cNvPr>
          <p:cNvGrpSpPr/>
          <p:nvPr/>
        </p:nvGrpSpPr>
        <p:grpSpPr>
          <a:xfrm rot="10800000">
            <a:off x="3253058" y="7284885"/>
            <a:ext cx="3808956" cy="461643"/>
            <a:chOff x="5365750" y="1711325"/>
            <a:chExt cx="3263900" cy="284163"/>
          </a:xfrm>
        </p:grpSpPr>
        <p:cxnSp>
          <p:nvCxnSpPr>
            <p:cNvPr id="133" name="直接连接符 8">
              <a:extLst>
                <a:ext uri="{FF2B5EF4-FFF2-40B4-BE49-F238E27FC236}">
                  <a16:creationId xmlns:a16="http://schemas.microsoft.com/office/drawing/2014/main" id="{FFD28360-76DA-59CE-56CB-B47E2686113C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9">
              <a:extLst>
                <a:ext uri="{FF2B5EF4-FFF2-40B4-BE49-F238E27FC236}">
                  <a16:creationId xmlns:a16="http://schemas.microsoft.com/office/drawing/2014/main" id="{D812DC08-7FA3-8725-CE82-174B74BE10AA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7">
            <a:extLst>
              <a:ext uri="{FF2B5EF4-FFF2-40B4-BE49-F238E27FC236}">
                <a16:creationId xmlns:a16="http://schemas.microsoft.com/office/drawing/2014/main" id="{36CB89DA-DE4D-46A7-90B7-76386BC322C9}"/>
              </a:ext>
            </a:extLst>
          </p:cNvPr>
          <p:cNvGrpSpPr/>
          <p:nvPr/>
        </p:nvGrpSpPr>
        <p:grpSpPr>
          <a:xfrm rot="10800000">
            <a:off x="3253058" y="7863699"/>
            <a:ext cx="3808956" cy="461643"/>
            <a:chOff x="5365750" y="1711325"/>
            <a:chExt cx="3263900" cy="284163"/>
          </a:xfrm>
        </p:grpSpPr>
        <p:cxnSp>
          <p:nvCxnSpPr>
            <p:cNvPr id="138" name="直接连接符 8">
              <a:extLst>
                <a:ext uri="{FF2B5EF4-FFF2-40B4-BE49-F238E27FC236}">
                  <a16:creationId xmlns:a16="http://schemas.microsoft.com/office/drawing/2014/main" id="{D431E7B9-492A-0BCE-BF61-DA731A513B80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9">
              <a:extLst>
                <a:ext uri="{FF2B5EF4-FFF2-40B4-BE49-F238E27FC236}">
                  <a16:creationId xmlns:a16="http://schemas.microsoft.com/office/drawing/2014/main" id="{160CDC89-BAA2-5ECD-E786-C3D018CBFC2B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文本框 53">
            <a:extLst>
              <a:ext uri="{FF2B5EF4-FFF2-40B4-BE49-F238E27FC236}">
                <a16:creationId xmlns:a16="http://schemas.microsoft.com/office/drawing/2014/main" id="{EC106DEA-BF73-75B3-EABF-1B793C5F2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27" y="6616633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7.2.1.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41" name="矩形 54">
            <a:extLst>
              <a:ext uri="{FF2B5EF4-FFF2-40B4-BE49-F238E27FC236}">
                <a16:creationId xmlns:a16="http://schemas.microsoft.com/office/drawing/2014/main" id="{018644C9-CDBC-A214-C70F-00108643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62" y="6671171"/>
            <a:ext cx="110034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Obligaciones en el Registro en el Esquema de Certificación de Empresas</a:t>
            </a:r>
          </a:p>
        </p:txBody>
      </p:sp>
      <p:grpSp>
        <p:nvGrpSpPr>
          <p:cNvPr id="159" name="组合 7">
            <a:extLst>
              <a:ext uri="{FF2B5EF4-FFF2-40B4-BE49-F238E27FC236}">
                <a16:creationId xmlns:a16="http://schemas.microsoft.com/office/drawing/2014/main" id="{5C8F9545-DDAE-DDEC-BA38-419CD223611B}"/>
              </a:ext>
            </a:extLst>
          </p:cNvPr>
          <p:cNvGrpSpPr/>
          <p:nvPr/>
        </p:nvGrpSpPr>
        <p:grpSpPr>
          <a:xfrm rot="10800000">
            <a:off x="3253056" y="8442513"/>
            <a:ext cx="3808956" cy="461643"/>
            <a:chOff x="5365750" y="1711325"/>
            <a:chExt cx="3263900" cy="284163"/>
          </a:xfrm>
        </p:grpSpPr>
        <p:cxnSp>
          <p:nvCxnSpPr>
            <p:cNvPr id="160" name="直接连接符 8">
              <a:extLst>
                <a:ext uri="{FF2B5EF4-FFF2-40B4-BE49-F238E27FC236}">
                  <a16:creationId xmlns:a16="http://schemas.microsoft.com/office/drawing/2014/main" id="{0CDD0E3F-E389-9AB5-6A5B-3B40A78995BA}"/>
                </a:ext>
              </a:extLst>
            </p:cNvPr>
            <p:cNvCxnSpPr/>
            <p:nvPr/>
          </p:nvCxnSpPr>
          <p:spPr>
            <a:xfrm flipH="1">
              <a:off x="5610225" y="1819275"/>
              <a:ext cx="301942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9">
              <a:extLst>
                <a:ext uri="{FF2B5EF4-FFF2-40B4-BE49-F238E27FC236}">
                  <a16:creationId xmlns:a16="http://schemas.microsoft.com/office/drawing/2014/main" id="{DA09A4FA-12BE-5FB4-E8C1-A7E663A771E1}"/>
                </a:ext>
              </a:extLst>
            </p:cNvPr>
            <p:cNvCxnSpPr/>
            <p:nvPr/>
          </p:nvCxnSpPr>
          <p:spPr>
            <a:xfrm>
              <a:off x="5365750" y="1711325"/>
              <a:ext cx="0" cy="284163"/>
            </a:xfrm>
            <a:prstGeom prst="line">
              <a:avLst/>
            </a:prstGeom>
            <a:ln w="38100">
              <a:solidFill>
                <a:srgbClr val="006D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文本框 53">
            <a:extLst>
              <a:ext uri="{FF2B5EF4-FFF2-40B4-BE49-F238E27FC236}">
                <a16:creationId xmlns:a16="http://schemas.microsoft.com/office/drawing/2014/main" id="{F9D2508D-D41A-1214-6597-36D61AC5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25" y="7195447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7.2.2.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63" name="矩形 54">
            <a:extLst>
              <a:ext uri="{FF2B5EF4-FFF2-40B4-BE49-F238E27FC236}">
                <a16:creationId xmlns:a16="http://schemas.microsoft.com/office/drawing/2014/main" id="{A10AEA0B-247F-A586-1123-FF405A1B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62" y="7132262"/>
            <a:ext cx="122659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Causales de requerimiento para el Registro en el Esquema de Certificación de Empresas</a:t>
            </a:r>
          </a:p>
        </p:txBody>
      </p:sp>
      <p:sp>
        <p:nvSpPr>
          <p:cNvPr id="167" name="文本框 53">
            <a:extLst>
              <a:ext uri="{FF2B5EF4-FFF2-40B4-BE49-F238E27FC236}">
                <a16:creationId xmlns:a16="http://schemas.microsoft.com/office/drawing/2014/main" id="{7E44F6AD-2293-CAAD-2E8D-81D2A7D2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25" y="7775864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7.2.3.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68" name="矩形 54">
            <a:extLst>
              <a:ext uri="{FF2B5EF4-FFF2-40B4-BE49-F238E27FC236}">
                <a16:creationId xmlns:a16="http://schemas.microsoft.com/office/drawing/2014/main" id="{9F427034-05A7-99A6-3220-2598EC153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003" y="7771346"/>
            <a:ext cx="112259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Renovaciones para el Registro en el Esquema de Certificación de Empresas</a:t>
            </a:r>
          </a:p>
        </p:txBody>
      </p:sp>
      <p:sp>
        <p:nvSpPr>
          <p:cNvPr id="177" name="文本框 53">
            <a:extLst>
              <a:ext uri="{FF2B5EF4-FFF2-40B4-BE49-F238E27FC236}">
                <a16:creationId xmlns:a16="http://schemas.microsoft.com/office/drawing/2014/main" id="{62CDFA08-ECE8-B036-BA31-BAB27E09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525" y="8384146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66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Regla 7.2.4.</a:t>
            </a:r>
            <a:endParaRPr lang="zh-CN" altLang="en-US" sz="2400" b="1" dirty="0">
              <a:solidFill>
                <a:srgbClr val="FF66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sp>
        <p:nvSpPr>
          <p:cNvPr id="178" name="矩形 54">
            <a:extLst>
              <a:ext uri="{FF2B5EF4-FFF2-40B4-BE49-F238E27FC236}">
                <a16:creationId xmlns:a16="http://schemas.microsoft.com/office/drawing/2014/main" id="{EFE0F185-AC29-DA08-80D6-3C38DD04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62" y="8278109"/>
            <a:ext cx="107852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Causales de cancelación y suspensión del Registro en el Esquema de Certificación de Empresas en las modalidades de IVA e IEPS y Socio Comercial Certificado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BBA78999-B208-E165-E3EC-4456995E2BDB}"/>
              </a:ext>
            </a:extLst>
          </p:cNvPr>
          <p:cNvGrpSpPr/>
          <p:nvPr/>
        </p:nvGrpSpPr>
        <p:grpSpPr>
          <a:xfrm>
            <a:off x="15351369" y="307662"/>
            <a:ext cx="2761098" cy="1453566"/>
            <a:chOff x="0" y="0"/>
            <a:chExt cx="2933699" cy="1433830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9EA6D588-AC56-1774-3252-01889EAB61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55" r="1"/>
            <a:stretch/>
          </p:blipFill>
          <p:spPr bwMode="auto">
            <a:xfrm>
              <a:off x="1533524" y="0"/>
              <a:ext cx="1400175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11C97E9-7AD0-04B3-829D-78D2C301E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222" t="310" r="55185" b="-310"/>
            <a:stretch/>
          </p:blipFill>
          <p:spPr bwMode="auto">
            <a:xfrm>
              <a:off x="0" y="0"/>
              <a:ext cx="1466850" cy="14338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矩形 54">
            <a:extLst>
              <a:ext uri="{FF2B5EF4-FFF2-40B4-BE49-F238E27FC236}">
                <a16:creationId xmlns:a16="http://schemas.microsoft.com/office/drawing/2014/main" id="{92DC86DC-98D3-51D5-7913-9F920DD8E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690" y="9241418"/>
            <a:ext cx="158550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b="1" i="1" u="sng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Recomendaciones</a:t>
            </a:r>
            <a:r>
              <a:rPr lang="es-MX" altLang="zh-CN" sz="2100" dirty="0">
                <a:solidFill>
                  <a:prstClr val="black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: el personal que administre la certificación forzosamente debe conocer y dominar la parte legal y operacional, puede ser un asesor externo coordinado por el líder de aduanas, una persona exclusiva del departamento para esta función, el líder de aduanas, u otros </a:t>
            </a:r>
          </a:p>
        </p:txBody>
      </p:sp>
      <p:sp>
        <p:nvSpPr>
          <p:cNvPr id="7" name="矩形 54">
            <a:extLst>
              <a:ext uri="{FF2B5EF4-FFF2-40B4-BE49-F238E27FC236}">
                <a16:creationId xmlns:a16="http://schemas.microsoft.com/office/drawing/2014/main" id="{03AB2E8B-8997-788E-30A6-3F63D5247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495" y="1536111"/>
            <a:ext cx="158550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371600" eaLnBrk="1" hangingPunct="1"/>
            <a:r>
              <a:rPr lang="es-MX" altLang="zh-CN" sz="2100" b="1" i="1" u="sng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Identifica obligaciones aduaneras, fiscales y operativas y delégalas en el plan de trabajo</a:t>
            </a:r>
            <a:endParaRPr lang="es-MX" altLang="zh-CN" sz="2100" dirty="0">
              <a:solidFill>
                <a:prstClr val="black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pic>
        <p:nvPicPr>
          <p:cNvPr id="3074" name="Picture 2" descr="Por qué es importante saber realizar una gestión del cambio eficaz?">
            <a:extLst>
              <a:ext uri="{FF2B5EF4-FFF2-40B4-BE49-F238E27FC236}">
                <a16:creationId xmlns:a16="http://schemas.microsoft.com/office/drawing/2014/main" id="{9068B4F6-F70E-D629-9ECF-4A7E8B69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284" y="2988522"/>
            <a:ext cx="3049361" cy="12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or qué es importante saber realizar una gestión del cambio eficaz?">
            <a:extLst>
              <a:ext uri="{FF2B5EF4-FFF2-40B4-BE49-F238E27FC236}">
                <a16:creationId xmlns:a16="http://schemas.microsoft.com/office/drawing/2014/main" id="{C223D567-171F-0B87-F6B7-D5684C7F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104" y="5775077"/>
            <a:ext cx="3049361" cy="12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EFDE9BE-9401-8ACA-BBBA-2237BB7AC193}"/>
              </a:ext>
            </a:extLst>
          </p:cNvPr>
          <p:cNvSpPr txBox="1"/>
          <p:nvPr/>
        </p:nvSpPr>
        <p:spPr>
          <a:xfrm>
            <a:off x="15007535" y="4684796"/>
            <a:ext cx="310493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s-MX" altLang="zh-CN" sz="2700" b="1" dirty="0">
                <a:solidFill>
                  <a:srgbClr val="FF33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Cambios JOSCAS</a:t>
            </a:r>
            <a:endParaRPr lang="es-MX" sz="2700" dirty="0">
              <a:solidFill>
                <a:srgbClr val="FF3300"/>
              </a:solidFill>
              <a:latin typeface="Calibri"/>
            </a:endParaRPr>
          </a:p>
        </p:txBody>
      </p:sp>
      <p:pic>
        <p:nvPicPr>
          <p:cNvPr id="19" name="Imagen 18" descr="Young business woman on a call shocked">
            <a:extLst>
              <a:ext uri="{FF2B5EF4-FFF2-40B4-BE49-F238E27FC236}">
                <a16:creationId xmlns:a16="http://schemas.microsoft.com/office/drawing/2014/main" id="{754507DB-49EE-9710-4DD8-01C52C3DF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2" y="3723834"/>
            <a:ext cx="1459814" cy="4828230"/>
          </a:xfrm>
          <a:prstGeom prst="rect">
            <a:avLst/>
          </a:prstGeom>
        </p:spPr>
      </p:pic>
      <p:pic>
        <p:nvPicPr>
          <p:cNvPr id="16" name="Picture 2" descr="Gifs de flechas - Gifs e Imagens Animadas">
            <a:extLst>
              <a:ext uri="{FF2B5EF4-FFF2-40B4-BE49-F238E27FC236}">
                <a16:creationId xmlns:a16="http://schemas.microsoft.com/office/drawing/2014/main" id="{651B1D52-1499-7F50-ED87-AA27C9C9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816">
            <a:off x="11683725" y="3059606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ifs de flechas - Gifs e Imagens Animadas">
            <a:extLst>
              <a:ext uri="{FF2B5EF4-FFF2-40B4-BE49-F238E27FC236}">
                <a16:creationId xmlns:a16="http://schemas.microsoft.com/office/drawing/2014/main" id="{C10B5464-DFB2-8E70-684B-C6768125C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8816">
            <a:off x="13507275" y="5962914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fs de flechas - Gifs e Imagens Animadas">
            <a:extLst>
              <a:ext uri="{FF2B5EF4-FFF2-40B4-BE49-F238E27FC236}">
                <a16:creationId xmlns:a16="http://schemas.microsoft.com/office/drawing/2014/main" id="{DE4AFCEB-CE44-20F6-9588-8C963FB5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930710" y="7032720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ifs de flechas - Gifs e Imagens Animadas">
            <a:extLst>
              <a:ext uri="{FF2B5EF4-FFF2-40B4-BE49-F238E27FC236}">
                <a16:creationId xmlns:a16="http://schemas.microsoft.com/office/drawing/2014/main" id="{0E41B185-BA23-14E2-06EE-D16F2C9F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32304" y="7610474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ifs de flechas - Gifs e Imagens Animadas">
            <a:extLst>
              <a:ext uri="{FF2B5EF4-FFF2-40B4-BE49-F238E27FC236}">
                <a16:creationId xmlns:a16="http://schemas.microsoft.com/office/drawing/2014/main" id="{F157E3AB-D8F6-6D73-6869-7961BD693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025735" y="8565213"/>
            <a:ext cx="1294302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ormir zzz o dormir en burbuja de pensamiento ilustración vectorial imagen  de archivo | Vector Premium">
            <a:extLst>
              <a:ext uri="{FF2B5EF4-FFF2-40B4-BE49-F238E27FC236}">
                <a16:creationId xmlns:a16="http://schemas.microsoft.com/office/drawing/2014/main" id="{822D0B8C-38B5-0216-1A54-4D2A8B1E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44" y="4665726"/>
            <a:ext cx="2286009" cy="22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id="{385BEC38-93B2-8802-45B1-C639DE250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615" y="1852405"/>
            <a:ext cx="10173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华文细黑" panose="02010600040101010101" pitchFamily="2" charset="-122"/>
                <a:cs typeface="+mn-cs"/>
              </a:rPr>
              <a:t>Cómo atender una visita de verificación o supervisión  de CIVA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EE14D533-FDC9-E56F-F6DB-AB8E26D17F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56" y="9011992"/>
            <a:ext cx="1433596" cy="1433596"/>
          </a:xfrm>
          <a:prstGeom prst="rect">
            <a:avLst/>
          </a:prstGeom>
        </p:spPr>
      </p:pic>
      <p:sp>
        <p:nvSpPr>
          <p:cNvPr id="13" name="文本框 53">
            <a:extLst>
              <a:ext uri="{FF2B5EF4-FFF2-40B4-BE49-F238E27FC236}">
                <a16:creationId xmlns:a16="http://schemas.microsoft.com/office/drawing/2014/main" id="{FC331EE5-BE3D-0E65-C2D8-985852F6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20" y="2053638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Antes Cap 5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86675A5-7353-D550-7E30-6BF1B85DD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9008" y="1886546"/>
            <a:ext cx="4913021" cy="615698"/>
          </a:xfrm>
          <a:prstGeom prst="rect">
            <a:avLst/>
          </a:prstGeom>
        </p:spPr>
      </p:pic>
      <p:sp>
        <p:nvSpPr>
          <p:cNvPr id="23" name="文本框 53">
            <a:extLst>
              <a:ext uri="{FF2B5EF4-FFF2-40B4-BE49-F238E27FC236}">
                <a16:creationId xmlns:a16="http://schemas.microsoft.com/office/drawing/2014/main" id="{110244D1-2E7E-DFEE-78A8-7493E5C2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42" y="111478"/>
            <a:ext cx="3521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 eaLnBrk="1" hangingPunct="1"/>
            <a:r>
              <a:rPr lang="en-US" altLang="zh-CN" sz="2400" b="1" dirty="0">
                <a:solidFill>
                  <a:srgbClr val="FF0000"/>
                </a:solidFill>
                <a:latin typeface="Arial Narrow" panose="020B0606020202030204" pitchFamily="34" charset="0"/>
                <a:ea typeface="冬青黑体简体中文 W3" panose="02010600030101010101" charset="-122"/>
              </a:rPr>
              <a:t>Ley IVA – Ley IEPS</a:t>
            </a:r>
            <a:endParaRPr lang="zh-CN" altLang="en-US" sz="2400" b="1" dirty="0">
              <a:solidFill>
                <a:srgbClr val="FF0000"/>
              </a:solidFill>
              <a:latin typeface="Arial Narrow" panose="020B0606020202030204" pitchFamily="34" charset="0"/>
              <a:ea typeface="冬青黑体简体中文 W3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Tema de Office">
  <a:themeElements>
    <a:clrScheme name="Personalizado 13">
      <a:dk1>
        <a:sysClr val="windowText" lastClr="000000"/>
      </a:dk1>
      <a:lt1>
        <a:sysClr val="window" lastClr="FFFFFF"/>
      </a:lt1>
      <a:dk2>
        <a:srgbClr val="335B74"/>
      </a:dk2>
      <a:lt2>
        <a:srgbClr val="0070C0"/>
      </a:lt2>
      <a:accent1>
        <a:srgbClr val="1CADE4"/>
      </a:accent1>
      <a:accent2>
        <a:srgbClr val="2683C6"/>
      </a:accent2>
      <a:accent3>
        <a:srgbClr val="0070C0"/>
      </a:accent3>
      <a:accent4>
        <a:srgbClr val="0070C0"/>
      </a:accent4>
      <a:accent5>
        <a:srgbClr val="3E8853"/>
      </a:accent5>
      <a:accent6>
        <a:srgbClr val="0070C0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1920</Words>
  <Application>Microsoft Office PowerPoint</Application>
  <PresentationFormat>Personalizado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47" baseType="lpstr">
      <vt:lpstr>Poppins</vt:lpstr>
      <vt:lpstr>Arial Black</vt:lpstr>
      <vt:lpstr>Hind Guntur Medium</vt:lpstr>
      <vt:lpstr>Poppins Semi-Bold</vt:lpstr>
      <vt:lpstr>Calibri</vt:lpstr>
      <vt:lpstr>Arial Narrow</vt:lpstr>
      <vt:lpstr>Poppins Bold</vt:lpstr>
      <vt:lpstr>Wingdings</vt:lpstr>
      <vt:lpstr>Calibri Light</vt:lpstr>
      <vt:lpstr>League Spartan</vt:lpstr>
      <vt:lpstr>arial</vt:lpstr>
      <vt:lpstr>微软雅黑</vt:lpstr>
      <vt:lpstr>arial</vt:lpstr>
      <vt:lpstr>Aptos Display</vt:lpstr>
      <vt:lpstr>Impact</vt:lpstr>
      <vt:lpstr>Aptos</vt:lpstr>
      <vt:lpstr>Office Theme</vt:lpstr>
      <vt:lpstr>Office 主题</vt:lpstr>
      <vt:lpstr>Tema de Office</vt:lpstr>
      <vt:lpstr>4_Tema de Office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Regla 1.3.3. Causales de suspensión en los padrones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riesgo</vt:lpstr>
      <vt:lpstr>Presentación de PowerPoint</vt:lpstr>
      <vt:lpstr>-El Amigo de un Amigo  en Aduanas y Comercio Exterior NO APLICA, las empresas  son distintas,  posiblemente similares,  pero NO igual  -Formatos o información en  Internet  actualizados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dc:creator>JOSE</dc:creator>
  <cp:lastModifiedBy>ANDRES ROHDE PONCE</cp:lastModifiedBy>
  <cp:revision>10</cp:revision>
  <dcterms:created xsi:type="dcterms:W3CDTF">2006-08-16T00:00:00Z</dcterms:created>
  <dcterms:modified xsi:type="dcterms:W3CDTF">2024-04-18T17:10:58Z</dcterms:modified>
  <dc:identifier>DAF-So8cViw</dc:identifier>
</cp:coreProperties>
</file>