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96" r:id="rId4"/>
    <p:sldId id="295" r:id="rId5"/>
    <p:sldId id="294" r:id="rId6"/>
    <p:sldId id="297" r:id="rId7"/>
    <p:sldId id="293" r:id="rId8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Arial Rounded MT Bold" panose="020F0704030504030204" pitchFamily="34" charset="0"/>
      <p:regular r:id="rId14"/>
    </p:embeddedFont>
    <p:embeddedFont>
      <p:font typeface="Baskerville Old Face" panose="02020602080505020303" pitchFamily="18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476006H" initials="I" lastIdx="2" clrIdx="0">
    <p:extLst>
      <p:ext uri="{19B8F6BF-5375-455C-9EA6-DF929625EA0E}">
        <p15:presenceInfo xmlns:p15="http://schemas.microsoft.com/office/powerpoint/2012/main" userId="I476006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CF1"/>
    <a:srgbClr val="C2E3F4"/>
    <a:srgbClr val="CFB7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2" autoAdjust="0"/>
  </p:normalViewPr>
  <p:slideViewPr>
    <p:cSldViewPr>
      <p:cViewPr varScale="1">
        <p:scale>
          <a:sx n="77" d="100"/>
          <a:sy n="77" d="100"/>
        </p:scale>
        <p:origin x="39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87CC7-B534-469F-9CBF-942933EAC044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811B2-E3A3-49E4-B736-250DF7BC6C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216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Click to change the title style of the pattern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Click to edit the pattern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rPr lang="es-ES"/>
              <a:t>Click to change the title style of the pattern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es-ES"/>
              <a:t>Edit the text style of the pattern</a:t>
            </a:r>
          </a:p>
          <a:p>
            <a:pPr lvl="1"/>
            <a:r>
              <a:rPr lang="es-ES"/>
              <a:t>Second level</a:t>
            </a:r>
          </a:p>
          <a:p>
            <a:pPr lvl="2"/>
            <a:r>
              <a:rPr lang="es-ES"/>
              <a:t>Third level</a:t>
            </a:r>
          </a:p>
          <a:p>
            <a:pPr lvl="3"/>
            <a:r>
              <a:rPr lang="es-ES"/>
              <a:t>Fourth level</a:t>
            </a:r>
          </a:p>
          <a:p>
            <a:pPr lvl="4"/>
            <a:r>
              <a:rPr lang="es-E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C7891">
                <a:alpha val="100000"/>
              </a:srgbClr>
            </a:gs>
            <a:gs pos="33333">
              <a:srgbClr val="1C3F91">
                <a:alpha val="100000"/>
              </a:srgbClr>
            </a:gs>
            <a:gs pos="66667">
              <a:srgbClr val="182449">
                <a:alpha val="100000"/>
              </a:srgbClr>
            </a:gs>
            <a:gs pos="100000">
              <a:srgbClr val="070B17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sp>
        <p:nvSpPr>
          <p:cNvPr id="17" name="Freeform 6"/>
          <p:cNvSpPr/>
          <p:nvPr/>
        </p:nvSpPr>
        <p:spPr>
          <a:xfrm>
            <a:off x="14472592" y="460866"/>
            <a:ext cx="3192838" cy="1441807"/>
          </a:xfrm>
          <a:custGeom>
            <a:avLst/>
            <a:gdLst/>
            <a:ahLst/>
            <a:cxnLst/>
            <a:rect l="l" t="t" r="r" b="b"/>
            <a:pathLst>
              <a:path w="3192838" h="1865150">
                <a:moveTo>
                  <a:pt x="0" y="0"/>
                </a:moveTo>
                <a:lnTo>
                  <a:pt x="3192838" y="0"/>
                </a:lnTo>
                <a:lnTo>
                  <a:pt x="3192838" y="1865149"/>
                </a:lnTo>
                <a:lnTo>
                  <a:pt x="0" y="186514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/>
            <a:stretch>
              <a:fillRect b="-29362"/>
            </a:stretch>
          </a:blipFill>
        </p:spPr>
      </p:sp>
      <p:sp>
        <p:nvSpPr>
          <p:cNvPr id="18" name="Freeform 6"/>
          <p:cNvSpPr/>
          <p:nvPr/>
        </p:nvSpPr>
        <p:spPr>
          <a:xfrm>
            <a:off x="14489815" y="1965326"/>
            <a:ext cx="3192838" cy="449936"/>
          </a:xfrm>
          <a:custGeom>
            <a:avLst/>
            <a:gdLst/>
            <a:ahLst/>
            <a:cxnLst/>
            <a:rect l="l" t="t" r="r" b="b"/>
            <a:pathLst>
              <a:path w="3192838" h="1865150">
                <a:moveTo>
                  <a:pt x="0" y="0"/>
                </a:moveTo>
                <a:lnTo>
                  <a:pt x="3192838" y="0"/>
                </a:lnTo>
                <a:lnTo>
                  <a:pt x="3192838" y="1865149"/>
                </a:lnTo>
                <a:lnTo>
                  <a:pt x="0" y="18651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biLevel thresh="25000"/>
            </a:blip>
            <a:srcRect/>
            <a:stretch>
              <a:fillRect t="-320448" b="5911"/>
            </a:stretch>
          </a:blipFill>
        </p:spPr>
      </p:sp>
      <p:grpSp>
        <p:nvGrpSpPr>
          <p:cNvPr id="15" name="Grupo 14"/>
          <p:cNvGrpSpPr/>
          <p:nvPr/>
        </p:nvGrpSpPr>
        <p:grpSpPr>
          <a:xfrm>
            <a:off x="623858" y="8882647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1" name="Imagen 20"/>
              <p:cNvPicPr>
                <a:picLocks noChangeAspect="1"/>
              </p:cNvPicPr>
              <p:nvPr/>
            </p:nvPicPr>
            <p:blipFill rotWithShape="1">
              <a:blip r:embed="rId4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2" name="Imagen 21"/>
              <p:cNvPicPr>
                <a:picLocks noChangeAspect="1"/>
              </p:cNvPicPr>
              <p:nvPr/>
            </p:nvPicPr>
            <p:blipFill rotWithShape="1">
              <a:blip r:embed="rId4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0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and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Excise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Department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447256" y="3559324"/>
            <a:ext cx="13969552" cy="3056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54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Customs</a:t>
            </a:r>
            <a:r>
              <a:rPr lang="es-ES" sz="54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Controls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</a:t>
            </a:r>
            <a:endParaRPr lang="es-ES" sz="5400" b="1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security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profiles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prevention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customs</a:t>
            </a:r>
            <a:r>
              <a:rPr lang="es-ES" sz="54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54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offences</a:t>
            </a:r>
            <a:endParaRPr lang="es-ES" sz="5400" b="1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5408696" y="2415262"/>
            <a:ext cx="15988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200" dirty="0" err="1">
                <a:solidFill>
                  <a:schemeClr val="bg1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Spain</a:t>
            </a:r>
            <a:r>
              <a:rPr lang="es-ES" sz="3200" dirty="0">
                <a:solidFill>
                  <a:schemeClr val="bg1"/>
                </a:solidFill>
                <a:latin typeface="Baskerville Old Face" panose="02020602080505020303" pitchFamily="18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and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Excise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Department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764091" y="1215756"/>
            <a:ext cx="7772400" cy="1470025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es-ES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Multidisciplinary</a:t>
            </a:r>
            <a:r>
              <a:rPr lang="es-ES" dirty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" dirty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controls</a:t>
            </a:r>
            <a:endParaRPr lang="es-E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83160" y="6223620"/>
            <a:ext cx="6400800" cy="1429094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s-ES" sz="44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Current</a:t>
            </a:r>
            <a:r>
              <a:rPr lang="es-ES" sz="4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" sz="44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circumstances</a:t>
            </a:r>
            <a:endParaRPr lang="es-ES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Elipse 4"/>
          <p:cNvSpPr/>
          <p:nvPr/>
        </p:nvSpPr>
        <p:spPr>
          <a:xfrm>
            <a:off x="10080104" y="246956"/>
            <a:ext cx="7416824" cy="1132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/>
            <a:r>
              <a:rPr lang="es-ES" sz="2400">
                <a:latin typeface="Arial Rounded MT Bold" panose="020F0704030504030204" pitchFamily="34" charset="0"/>
              </a:rPr>
              <a:t>protecting financial interests</a:t>
            </a:r>
            <a:endParaRPr lang="es-ES" sz="2400" dirty="0">
              <a:latin typeface="Arial Rounded MT Bold" panose="020F0704030504030204" pitchFamily="34" charset="0"/>
            </a:endParaRPr>
          </a:p>
        </p:txBody>
      </p:sp>
      <p:sp>
        <p:nvSpPr>
          <p:cNvPr id="6" name="Elipse 5"/>
          <p:cNvSpPr/>
          <p:nvPr/>
        </p:nvSpPr>
        <p:spPr>
          <a:xfrm>
            <a:off x="10229682" y="1587989"/>
            <a:ext cx="712322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2400">
                <a:latin typeface="Arial Rounded MT Bold" panose="020F0704030504030204" pitchFamily="34" charset="0"/>
              </a:rPr>
              <a:t>to protect against unfair and illegal trade </a:t>
            </a:r>
          </a:p>
        </p:txBody>
      </p:sp>
      <p:sp>
        <p:nvSpPr>
          <p:cNvPr id="7" name="Elipse 6"/>
          <p:cNvSpPr/>
          <p:nvPr/>
        </p:nvSpPr>
        <p:spPr>
          <a:xfrm>
            <a:off x="10191438" y="2881306"/>
            <a:ext cx="7067861" cy="11114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ES" sz="2400">
                <a:latin typeface="Arial Rounded MT Bold" panose="020F0704030504030204" pitchFamily="34" charset="0"/>
              </a:rPr>
              <a:t>ensuring the safety and protection of people and the environment</a:t>
            </a:r>
          </a:p>
        </p:txBody>
      </p:sp>
      <p:sp>
        <p:nvSpPr>
          <p:cNvPr id="8" name="Rectángulo 7"/>
          <p:cNvSpPr/>
          <p:nvPr/>
        </p:nvSpPr>
        <p:spPr>
          <a:xfrm>
            <a:off x="9440892" y="5709706"/>
            <a:ext cx="8568952" cy="26445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s-ES" dirty="0" smtClean="0"/>
          </a:p>
          <a:p>
            <a:endParaRPr lang="es-E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>
                <a:latin typeface="Arial Rounded MT Bold" panose="020F0704030504030204" pitchFamily="34" charset="0"/>
              </a:rPr>
              <a:t>COVID </a:t>
            </a:r>
            <a:r>
              <a:rPr lang="es-ES" sz="2400" dirty="0" err="1">
                <a:latin typeface="Arial Rounded MT Bold" panose="020F0704030504030204" pitchFamily="34" charset="0"/>
              </a:rPr>
              <a:t>pandemic</a:t>
            </a:r>
            <a:endParaRPr lang="es-ES" sz="2400" dirty="0">
              <a:latin typeface="Arial Rounded MT Bold" panose="020F07040305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>
                <a:latin typeface="Arial Rounded MT Bold" panose="020F0704030504030204" pitchFamily="34" charset="0"/>
              </a:rPr>
              <a:t>BREXIT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err="1">
                <a:latin typeface="Arial Rounded MT Bold" panose="020F0704030504030204" pitchFamily="34" charset="0"/>
              </a:rPr>
              <a:t>War</a:t>
            </a:r>
            <a:r>
              <a:rPr lang="es-ES" sz="2400" dirty="0">
                <a:latin typeface="Arial Rounded MT Bold" panose="020F0704030504030204" pitchFamily="34" charset="0"/>
              </a:rPr>
              <a:t> in </a:t>
            </a:r>
            <a:r>
              <a:rPr lang="es-ES" sz="2400" dirty="0" err="1">
                <a:latin typeface="Arial Rounded MT Bold" panose="020F0704030504030204" pitchFamily="34" charset="0"/>
              </a:rPr>
              <a:t>Ukraine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err="1">
                <a:latin typeface="Arial Rounded MT Bold" panose="020F0704030504030204" pitchFamily="34" charset="0"/>
              </a:rPr>
              <a:t>over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err="1">
                <a:latin typeface="Arial Rounded MT Bold" panose="020F0704030504030204" pitchFamily="34" charset="0"/>
              </a:rPr>
              <a:t>Russia's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err="1">
                <a:latin typeface="Arial Rounded MT Bold" panose="020F0704030504030204" pitchFamily="34" charset="0"/>
              </a:rPr>
              <a:t>invasion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>
                <a:latin typeface="Arial Rounded MT Bold" panose="020F0704030504030204" pitchFamily="34" charset="0"/>
              </a:rPr>
              <a:t>Israel-Gaza </a:t>
            </a:r>
            <a:r>
              <a:rPr lang="es-ES" sz="2400" dirty="0" err="1">
                <a:latin typeface="Arial Rounded MT Bold" panose="020F0704030504030204" pitchFamily="34" charset="0"/>
              </a:rPr>
              <a:t>conflict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err="1">
                <a:latin typeface="Arial Rounded MT Bold" panose="020F0704030504030204" pitchFamily="34" charset="0"/>
              </a:rPr>
              <a:t>Increase</a:t>
            </a:r>
            <a:r>
              <a:rPr lang="es-ES" sz="2400" dirty="0">
                <a:latin typeface="Arial Rounded MT Bold" panose="020F0704030504030204" pitchFamily="34" charset="0"/>
              </a:rPr>
              <a:t> in </a:t>
            </a:r>
            <a:r>
              <a:rPr lang="es-ES" sz="2400" dirty="0" err="1">
                <a:latin typeface="Arial Rounded MT Bold" panose="020F0704030504030204" pitchFamily="34" charset="0"/>
              </a:rPr>
              <a:t>cocaine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err="1">
                <a:latin typeface="Arial Rounded MT Bold" panose="020F0704030504030204" pitchFamily="34" charset="0"/>
              </a:rPr>
              <a:t>trafficking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err="1">
                <a:latin typeface="Arial Rounded MT Bold" panose="020F0704030504030204" pitchFamily="34" charset="0"/>
              </a:rPr>
              <a:t>into</a:t>
            </a:r>
            <a:r>
              <a:rPr lang="es-ES" sz="2400" dirty="0">
                <a:latin typeface="Arial Rounded MT Bold" panose="020F0704030504030204" pitchFamily="34" charset="0"/>
              </a:rPr>
              <a:t> </a:t>
            </a:r>
            <a:r>
              <a:rPr lang="es-ES" sz="2400" dirty="0" err="1">
                <a:latin typeface="Arial Rounded MT Bold" panose="020F0704030504030204" pitchFamily="34" charset="0"/>
              </a:rPr>
              <a:t>the</a:t>
            </a:r>
            <a:r>
              <a:rPr lang="es-ES" sz="2400" dirty="0">
                <a:latin typeface="Arial Rounded MT Bold" panose="020F0704030504030204" pitchFamily="34" charset="0"/>
              </a:rPr>
              <a:t> EU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2400" dirty="0" smtClean="0">
                <a:latin typeface="Arial Rounded MT Bold" panose="020F0704030504030204" pitchFamily="34" charset="0"/>
              </a:rPr>
              <a:t>USA </a:t>
            </a:r>
            <a:r>
              <a:rPr lang="es-ES" sz="2400" dirty="0" err="1" smtClean="0">
                <a:latin typeface="Arial Rounded MT Bold" panose="020F0704030504030204" pitchFamily="34" charset="0"/>
              </a:rPr>
              <a:t>Tariff</a:t>
            </a:r>
            <a:r>
              <a:rPr lang="es-ES" sz="2400" dirty="0" smtClean="0">
                <a:latin typeface="Arial Rounded MT Bold" panose="020F0704030504030204" pitchFamily="34" charset="0"/>
              </a:rPr>
              <a:t> </a:t>
            </a:r>
            <a:r>
              <a:rPr lang="es-ES" sz="2400" dirty="0" err="1" smtClean="0">
                <a:latin typeface="Arial Rounded MT Bold" panose="020F0704030504030204" pitchFamily="34" charset="0"/>
              </a:rPr>
              <a:t>policy</a:t>
            </a:r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9" name="Rectángulo 8"/>
          <p:cNvSpPr/>
          <p:nvPr/>
        </p:nvSpPr>
        <p:spPr>
          <a:xfrm>
            <a:off x="609600" y="3078133"/>
            <a:ext cx="9144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maintaining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u="sng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balance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customs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controls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trade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facilitation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u="sng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supporting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legitimate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acting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u="sng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cooperation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authorities</a:t>
            </a:r>
            <a:r>
              <a:rPr lang="es-ES" sz="2000" dirty="0">
                <a:solidFill>
                  <a:srgbClr val="FF0000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and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Excise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Department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64332" y="1169719"/>
            <a:ext cx="16959336" cy="6637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48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</a:t>
            </a:r>
            <a:r>
              <a:rPr lang="es-ES" sz="48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customs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authorities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fulfil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complex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s-ES" sz="48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interlinked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missions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s-ES" sz="4800" b="1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endParaRPr lang="es-ES" sz="4800" b="1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define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risk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profiles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es-ES" sz="4800" b="1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fulfil</a:t>
            </a: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missions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endParaRPr lang="es-ES" sz="4800" b="1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biggest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difficulties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800" b="1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face</a:t>
            </a:r>
            <a:r>
              <a:rPr lang="es-ES" sz="4800" b="1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s-ES" sz="48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endParaRPr lang="es-ES" sz="54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67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and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Excise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Department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007168" y="2789777"/>
            <a:ext cx="14337631" cy="5135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number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regulatory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provisions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2. Exchange 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of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information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.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The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challenges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faced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by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customs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in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recent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years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have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highlighted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the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importance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of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the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exchange</a:t>
            </a:r>
            <a:r>
              <a:rPr lang="es-ES" sz="4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 of </a:t>
            </a:r>
            <a:r>
              <a:rPr lang="es-ES" sz="4000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information</a:t>
            </a:r>
            <a:r>
              <a:rPr lang="es-ES" sz="4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</a:rPr>
              <a:t>. </a:t>
            </a:r>
            <a:endParaRPr lang="es-ES" sz="40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 smtClean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7169" y="411280"/>
            <a:ext cx="13606127" cy="1470025"/>
          </a:xfrm>
        </p:spPr>
        <p:txBody>
          <a:bodyPr>
            <a:normAutofit/>
          </a:bodyPr>
          <a:lstStyle/>
          <a:p>
            <a:r>
              <a:rPr lang="es-ES" sz="6000" dirty="0" err="1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es-ES" sz="6000" dirty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es-ES" sz="6000" dirty="0" err="1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considered</a:t>
            </a:r>
            <a:r>
              <a:rPr lang="es-ES" sz="6000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  <a:endParaRPr lang="es-ES" sz="6000" dirty="0">
              <a:solidFill>
                <a:schemeClr val="bg1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0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and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Excise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Department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375248" y="1054496"/>
            <a:ext cx="13825536" cy="849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2400" dirty="0" smtClean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3.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Heterogeneity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of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the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competences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of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the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different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customs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authorities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in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the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</a:rPr>
              <a:t>field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</a:rPr>
              <a:t> of criminal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</a:rPr>
              <a:t>investigations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</a:rPr>
              <a:t>.</a:t>
            </a:r>
            <a:endParaRPr lang="es-ES" sz="4000" dirty="0" smtClean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Circumvention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EU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sanctions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Prohibitions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restrictions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sanctions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2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609600" y="8953500"/>
            <a:ext cx="16649700" cy="736055"/>
            <a:chOff x="609600" y="8953500"/>
            <a:chExt cx="16649700" cy="736055"/>
          </a:xfrm>
        </p:grpSpPr>
        <p:grpSp>
          <p:nvGrpSpPr>
            <p:cNvPr id="16" name="Grupo 15"/>
            <p:cNvGrpSpPr/>
            <p:nvPr/>
          </p:nvGrpSpPr>
          <p:grpSpPr>
            <a:xfrm>
              <a:off x="609600" y="8953500"/>
              <a:ext cx="3184218" cy="736055"/>
              <a:chOff x="9395220" y="7807936"/>
              <a:chExt cx="6991350" cy="1616101"/>
            </a:xfrm>
          </p:grpSpPr>
          <p:pic>
            <p:nvPicPr>
              <p:cNvPr id="23" name="Imagen 22"/>
              <p:cNvPicPr>
                <a:picLocks noChangeAspect="1"/>
              </p:cNvPicPr>
              <p:nvPr/>
            </p:nvPicPr>
            <p:blipFill rotWithShape="1">
              <a:blip r:embed="rId2" cstate="print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40777"/>
              <a:stretch/>
            </p:blipFill>
            <p:spPr>
              <a:xfrm>
                <a:off x="9395220" y="7807936"/>
                <a:ext cx="3068537" cy="1616101"/>
              </a:xfrm>
              <a:prstGeom prst="rect">
                <a:avLst/>
              </a:prstGeom>
            </p:spPr>
          </p:pic>
          <p:pic>
            <p:nvPicPr>
              <p:cNvPr id="24" name="Imagen 23"/>
              <p:cNvPicPr>
                <a:picLocks noChangeAspect="1"/>
              </p:cNvPicPr>
              <p:nvPr/>
            </p:nvPicPr>
            <p:blipFill rotWithShape="1">
              <a:blip r:embed="rId2">
                <a:biLevel thresh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59048" b="22695"/>
              <a:stretch/>
            </p:blipFill>
            <p:spPr>
              <a:xfrm>
                <a:off x="11224020" y="8417536"/>
                <a:ext cx="5162550" cy="838200"/>
              </a:xfrm>
              <a:prstGeom prst="rect">
                <a:avLst/>
              </a:prstGeom>
            </p:spPr>
          </p:pic>
        </p:grpSp>
        <p:sp>
          <p:nvSpPr>
            <p:cNvPr id="22" name="AutoShape 10"/>
            <p:cNvSpPr/>
            <p:nvPr/>
          </p:nvSpPr>
          <p:spPr>
            <a:xfrm flipV="1">
              <a:off x="1028700" y="9004576"/>
              <a:ext cx="16230600" cy="0"/>
            </a:xfrm>
            <a:prstGeom prst="line">
              <a:avLst/>
            </a:prstGeom>
            <a:ln w="254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EFD876A-82AD-6558-2B5D-585C1F458304}"/>
              </a:ext>
            </a:extLst>
          </p:cNvPr>
          <p:cNvSpPr txBox="1"/>
          <p:nvPr/>
        </p:nvSpPr>
        <p:spPr>
          <a:xfrm>
            <a:off x="10744199" y="9212792"/>
            <a:ext cx="65151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Customs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and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Excise</a:t>
            </a:r>
            <a:r>
              <a:rPr lang="es-ES_tradnl" sz="2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r>
              <a:rPr lang="es-ES_tradnl" sz="2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Department</a:t>
            </a:r>
            <a:endParaRPr lang="es-ES_tradnl" sz="2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735288" y="606996"/>
            <a:ext cx="12817424" cy="694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2400" dirty="0" smtClean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Tariffs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USA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E-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commerce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accounts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90% of EU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although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accounts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1% of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4000" dirty="0" smtClean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</a:t>
            </a:r>
            <a:r>
              <a:rPr lang="es-ES" sz="4000" dirty="0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artificial </a:t>
            </a:r>
            <a:r>
              <a:rPr lang="es-ES" sz="4000" dirty="0" err="1">
                <a:solidFill>
                  <a:prstClr val="white"/>
                </a:solidFill>
                <a:latin typeface="Arial Rounded MT Bold" panose="020F07040305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intelligence</a:t>
            </a:r>
            <a:endParaRPr lang="es-ES" sz="4000" dirty="0">
              <a:solidFill>
                <a:prstClr val="white"/>
              </a:solidFill>
              <a:latin typeface="Arial Rounded MT Bold" panose="020F07040305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378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70B17">
                <a:alpha val="100000"/>
              </a:srgbClr>
            </a:gs>
            <a:gs pos="33333">
              <a:srgbClr val="182449">
                <a:alpha val="100000"/>
              </a:srgbClr>
            </a:gs>
            <a:gs pos="66667">
              <a:srgbClr val="1C3F91">
                <a:alpha val="100000"/>
              </a:srgbClr>
            </a:gs>
            <a:gs pos="100000">
              <a:srgbClr val="1C7891">
                <a:alpha val="100000"/>
              </a:srgb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643"/>
            <a:ext cx="18285714" cy="10285714"/>
          </a:xfrm>
          <a:prstGeom prst="rect">
            <a:avLst/>
          </a:prstGeom>
        </p:spPr>
      </p:pic>
      <p:grpSp>
        <p:nvGrpSpPr>
          <p:cNvPr id="2" name="Grupo 1"/>
          <p:cNvGrpSpPr/>
          <p:nvPr/>
        </p:nvGrpSpPr>
        <p:grpSpPr>
          <a:xfrm>
            <a:off x="3590052" y="3389759"/>
            <a:ext cx="9628516" cy="2225701"/>
            <a:chOff x="4495800" y="4000500"/>
            <a:chExt cx="6991350" cy="161610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0777"/>
            <a:stretch/>
          </p:blipFill>
          <p:spPr>
            <a:xfrm>
              <a:off x="4495800" y="4000500"/>
              <a:ext cx="3068537" cy="1616101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 rotWithShape="1">
            <a:blip r:embed="rId3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9048" b="22695"/>
            <a:stretch/>
          </p:blipFill>
          <p:spPr>
            <a:xfrm>
              <a:off x="6324600" y="4610100"/>
              <a:ext cx="5162550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5541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rategia-IA (2)" id="{39745BE6-33E1-410D-9FEF-1191B8B4EEC7}" vid="{4EAE8D16-9AF8-41E1-A51C-F901708874D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PARA PRESENTACIONES EXTERNAS_1</Template>
  <TotalTime>430</TotalTime>
  <Words>257</Words>
  <Application>Microsoft Office PowerPoint</Application>
  <PresentationFormat>Personalizado</PresentationFormat>
  <Paragraphs>46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Calibri</vt:lpstr>
      <vt:lpstr>Wingdings</vt:lpstr>
      <vt:lpstr>Arial Rounded MT Bold</vt:lpstr>
      <vt:lpstr>Times New Roman</vt:lpstr>
      <vt:lpstr>Baskerville Old Face</vt:lpstr>
      <vt:lpstr>Tema de Office</vt:lpstr>
      <vt:lpstr>Presentación de PowerPoint</vt:lpstr>
      <vt:lpstr>Multidisciplinary customs controls</vt:lpstr>
      <vt:lpstr>Presentación de PowerPoint</vt:lpstr>
      <vt:lpstr>Elements to be considered …</vt:lpstr>
      <vt:lpstr>Presentación de PowerPoint</vt:lpstr>
      <vt:lpstr>Presentación de PowerPoint</vt:lpstr>
      <vt:lpstr>Presentación de PowerPoint</vt:lpstr>
    </vt:vector>
  </TitlesOfParts>
  <Company>Agencia Tributaria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 RAMIREZ M. ANGELS</dc:creator>
  <cp:lastModifiedBy>MARIN RAMIREZ M. ANGELES</cp:lastModifiedBy>
  <cp:revision>33</cp:revision>
  <dcterms:created xsi:type="dcterms:W3CDTF">2025-08-27T08:33:27Z</dcterms:created>
  <dcterms:modified xsi:type="dcterms:W3CDTF">2025-08-29T12:46:21Z</dcterms:modified>
  <dc:identifier>DAGCGfvAxXQ</dc:identifier>
</cp:coreProperties>
</file>