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431" r:id="rId3"/>
    <p:sldId id="493" r:id="rId4"/>
    <p:sldId id="432" r:id="rId5"/>
    <p:sldId id="430" r:id="rId6"/>
    <p:sldId id="500" r:id="rId7"/>
    <p:sldId id="450" r:id="rId8"/>
    <p:sldId id="453" r:id="rId9"/>
    <p:sldId id="495" r:id="rId10"/>
    <p:sldId id="424" r:id="rId11"/>
    <p:sldId id="496" r:id="rId12"/>
    <p:sldId id="483" r:id="rId13"/>
    <p:sldId id="418" r:id="rId14"/>
    <p:sldId id="497" r:id="rId15"/>
    <p:sldId id="405" r:id="rId16"/>
    <p:sldId id="407" r:id="rId17"/>
    <p:sldId id="410" r:id="rId18"/>
    <p:sldId id="408" r:id="rId19"/>
    <p:sldId id="411" r:id="rId20"/>
    <p:sldId id="498" r:id="rId21"/>
    <p:sldId id="417" r:id="rId22"/>
    <p:sldId id="484" r:id="rId23"/>
    <p:sldId id="499" r:id="rId24"/>
    <p:sldId id="414" r:id="rId25"/>
    <p:sldId id="415" r:id="rId26"/>
    <p:sldId id="416" r:id="rId27"/>
    <p:sldId id="487" r:id="rId28"/>
    <p:sldId id="504" r:id="rId29"/>
    <p:sldId id="489" r:id="rId30"/>
    <p:sldId id="490" r:id="rId31"/>
    <p:sldId id="491" r:id="rId32"/>
    <p:sldId id="505" r:id="rId33"/>
    <p:sldId id="502" r:id="rId34"/>
    <p:sldId id="485" r:id="rId35"/>
    <p:sldId id="486" r:id="rId36"/>
    <p:sldId id="501" r:id="rId37"/>
    <p:sldId id="455" r:id="rId38"/>
    <p:sldId id="44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40" autoAdjust="0"/>
    <p:restoredTop sz="94689" autoAdjust="0"/>
  </p:normalViewPr>
  <p:slideViewPr>
    <p:cSldViewPr snapToGrid="0">
      <p:cViewPr varScale="1">
        <p:scale>
          <a:sx n="127" d="100"/>
          <a:sy n="127" d="100"/>
        </p:scale>
        <p:origin x="752" y="192"/>
      </p:cViewPr>
      <p:guideLst>
        <p:guide orient="horz" pos="18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D9FA9-E8DF-BA41-BB82-CBB7F120EFDE}" type="datetimeFigureOut">
              <a:rPr lang="de-DE" smtClean="0"/>
              <a:t>27.09.23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DE987-CDD1-3D47-B754-CAB9EEF18F6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1298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DE987-CDD1-3D47-B754-CAB9EEF18F63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1335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DE987-CDD1-3D47-B754-CAB9EEF18F63}" type="slidenum">
              <a:rPr lang="de-DE" smtClean="0"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70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DE987-CDD1-3D47-B754-CAB9EEF18F63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9863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DE987-CDD1-3D47-B754-CAB9EEF18F63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6142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DE987-CDD1-3D47-B754-CAB9EEF18F63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228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DE987-CDD1-3D47-B754-CAB9EEF18F63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7869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DE987-CDD1-3D47-B754-CAB9EEF18F63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494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DE987-CDD1-3D47-B754-CAB9EEF18F63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3612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DE987-CDD1-3D47-B754-CAB9EEF18F63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7775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DE987-CDD1-3D47-B754-CAB9EEF18F63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7745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DE987-CDD1-3D47-B754-CAB9EEF18F63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3689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3F48-C5E1-4690-BCBA-AC7957720735}" type="datetime1">
              <a:rPr lang="de-DE" smtClean="0"/>
              <a:t>27.09.23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CA2-94A2-47CF-AE5F-24CD9D0CB4D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BCC8A6A-5605-2585-E6E4-636122A8B5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67" y="294482"/>
            <a:ext cx="2141184" cy="130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6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9F8D-2B3B-4E9F-8756-9E25141FE492}" type="datetime1">
              <a:rPr lang="de-DE" smtClean="0"/>
              <a:t>27.09.23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CA2-94A2-47CF-AE5F-24CD9D0CB4D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6888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FDA9-7D57-4ACD-8873-9353FBE14AE1}" type="datetime1">
              <a:rPr lang="de-DE" smtClean="0"/>
              <a:t>27.09.23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CA2-94A2-47CF-AE5F-24CD9D0CB4D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312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2226-A667-4F79-9915-199BF1345FC1}" type="datetime1">
              <a:rPr lang="de-DE" smtClean="0"/>
              <a:t>27.09.23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CA2-94A2-47CF-AE5F-24CD9D0CB4D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F338E2F-0F36-389F-8069-CF5C9CD059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14" y="338493"/>
            <a:ext cx="2057399" cy="135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84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1F1B-D80A-46C0-AF45-71827B52F1F1}" type="datetime1">
              <a:rPr lang="de-DE" smtClean="0"/>
              <a:t>27.09.23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CA2-94A2-47CF-AE5F-24CD9D0CB4D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621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971A-AF7F-4698-A3B0-AAC71145DC7B}" type="datetime1">
              <a:rPr lang="de-DE" smtClean="0"/>
              <a:t>27.09.23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CA2-94A2-47CF-AE5F-24CD9D0CB4D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0799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B334-1B21-4988-8C94-855E1F09D169}" type="datetime1">
              <a:rPr lang="de-DE" smtClean="0"/>
              <a:t>27.09.23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CA2-94A2-47CF-AE5F-24CD9D0CB4D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8201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15EF2-B689-4EF4-AF10-D301A02DB61E}" type="datetime1">
              <a:rPr lang="de-DE" smtClean="0"/>
              <a:t>27.09.23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CA2-94A2-47CF-AE5F-24CD9D0CB4D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369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43C7E-B2CD-4B8D-AB31-3E7177C3FE91}" type="datetime1">
              <a:rPr lang="de-DE" smtClean="0"/>
              <a:t>27.09.23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CA2-94A2-47CF-AE5F-24CD9D0CB4D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0352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8BA77-F752-401E-812D-3CB1A0F19607}" type="datetime1">
              <a:rPr lang="de-DE" smtClean="0"/>
              <a:t>27.09.23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CA2-94A2-47CF-AE5F-24CD9D0CB4D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859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C403-975D-4747-99BC-10222F068E17}" type="datetime1">
              <a:rPr lang="de-DE" smtClean="0"/>
              <a:t>27.09.23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CA2-94A2-47CF-AE5F-24CD9D0CB4D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2943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58C9C-1AD8-43A4-9E85-0190692CD087}" type="datetime1">
              <a:rPr lang="de-DE" smtClean="0"/>
              <a:t>27.09.23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07CA2-94A2-47CF-AE5F-24CD9D0CB4D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775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5AD69-72C2-4E7F-A466-DF59E3CCA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661" y="2112580"/>
            <a:ext cx="8019393" cy="2779100"/>
          </a:xfrm>
        </p:spPr>
        <p:txBody>
          <a:bodyPr>
            <a:normAutofit/>
          </a:bodyPr>
          <a:lstStyle/>
          <a:p>
            <a:r>
              <a:rPr lang="de-DE" sz="2800" b="1" dirty="0">
                <a:effectLst/>
                <a:latin typeface="Calibri" panose="020F0502020204030204" pitchFamily="34" charset="0"/>
              </a:rPr>
              <a:t>The </a:t>
            </a:r>
            <a:r>
              <a:rPr lang="de-DE" sz="2800" b="1" dirty="0">
                <a:latin typeface="Calibri" panose="020F0502020204030204" pitchFamily="34" charset="0"/>
              </a:rPr>
              <a:t>I</a:t>
            </a:r>
            <a:r>
              <a:rPr lang="de-DE" sz="2800" b="1" dirty="0">
                <a:effectLst/>
                <a:latin typeface="Calibri" panose="020F0502020204030204" pitchFamily="34" charset="0"/>
              </a:rPr>
              <a:t>mpact </a:t>
            </a:r>
            <a:r>
              <a:rPr lang="de-DE" sz="2800" b="1" dirty="0" err="1">
                <a:effectLst/>
                <a:latin typeface="Calibri" panose="020F0502020204030204" pitchFamily="34" charset="0"/>
              </a:rPr>
              <a:t>of</a:t>
            </a:r>
            <a:r>
              <a:rPr lang="de-DE" sz="2800" b="1" dirty="0">
                <a:effectLst/>
                <a:latin typeface="Calibri" panose="020F0502020204030204" pitchFamily="34" charset="0"/>
              </a:rPr>
              <a:t> </a:t>
            </a:r>
            <a:r>
              <a:rPr lang="de-DE" sz="2800" b="1" dirty="0" err="1">
                <a:effectLst/>
                <a:latin typeface="Calibri" panose="020F0502020204030204" pitchFamily="34" charset="0"/>
              </a:rPr>
              <a:t>Mega</a:t>
            </a:r>
            <a:r>
              <a:rPr lang="de-DE" sz="2800" b="1" dirty="0">
                <a:effectLst/>
                <a:latin typeface="Calibri" panose="020F0502020204030204" pitchFamily="34" charset="0"/>
              </a:rPr>
              <a:t> </a:t>
            </a:r>
            <a:r>
              <a:rPr lang="de-DE" sz="2800" b="1" dirty="0">
                <a:latin typeface="Calibri" panose="020F0502020204030204" pitchFamily="34" charset="0"/>
              </a:rPr>
              <a:t>F</a:t>
            </a:r>
            <a:r>
              <a:rPr lang="de-DE" sz="2800" b="1" dirty="0">
                <a:effectLst/>
                <a:latin typeface="Calibri" panose="020F0502020204030204" pitchFamily="34" charset="0"/>
              </a:rPr>
              <a:t>ree Trade </a:t>
            </a:r>
            <a:r>
              <a:rPr lang="de-DE" sz="2800" b="1" dirty="0">
                <a:latin typeface="Calibri" panose="020F0502020204030204" pitchFamily="34" charset="0"/>
              </a:rPr>
              <a:t>A</a:t>
            </a:r>
            <a:r>
              <a:rPr lang="de-DE" sz="2800" b="1" dirty="0">
                <a:effectLst/>
                <a:latin typeface="Calibri" panose="020F0502020204030204" pitchFamily="34" charset="0"/>
              </a:rPr>
              <a:t>greements </a:t>
            </a:r>
            <a:br>
              <a:rPr lang="de-DE" sz="2800" b="1" dirty="0">
                <a:effectLst/>
                <a:latin typeface="Calibri" panose="020F0502020204030204" pitchFamily="34" charset="0"/>
              </a:rPr>
            </a:br>
            <a:r>
              <a:rPr lang="de-DE" sz="2800" b="1" dirty="0">
                <a:effectLst/>
                <a:latin typeface="Calibri" panose="020F0502020204030204" pitchFamily="34" charset="0"/>
              </a:rPr>
              <a:t>on International </a:t>
            </a:r>
            <a:r>
              <a:rPr lang="de-DE" sz="2800" b="1" dirty="0">
                <a:latin typeface="Calibri" panose="020F0502020204030204" pitchFamily="34" charset="0"/>
              </a:rPr>
              <a:t>T</a:t>
            </a:r>
            <a:r>
              <a:rPr lang="de-DE" sz="2800" b="1" dirty="0">
                <a:effectLst/>
                <a:latin typeface="Calibri" panose="020F0502020204030204" pitchFamily="34" charset="0"/>
              </a:rPr>
              <a:t>rade and </a:t>
            </a:r>
            <a:r>
              <a:rPr lang="de-DE" sz="2800" b="1" dirty="0" err="1">
                <a:latin typeface="Calibri" panose="020F0502020204030204" pitchFamily="34" charset="0"/>
              </a:rPr>
              <a:t>C</a:t>
            </a:r>
            <a:r>
              <a:rPr lang="de-DE" sz="2800" b="1" dirty="0" err="1">
                <a:effectLst/>
                <a:latin typeface="Calibri" panose="020F0502020204030204" pitchFamily="34" charset="0"/>
              </a:rPr>
              <a:t>ustoms</a:t>
            </a:r>
            <a:r>
              <a:rPr lang="de-DE" sz="2800" b="1" dirty="0">
                <a:effectLst/>
                <a:latin typeface="Calibri" panose="020F0502020204030204" pitchFamily="34" charset="0"/>
              </a:rPr>
              <a:t> </a:t>
            </a:r>
            <a:r>
              <a:rPr lang="de-DE" sz="2800" b="1" dirty="0">
                <a:latin typeface="Calibri" panose="020F0502020204030204" pitchFamily="34" charset="0"/>
              </a:rPr>
              <a:t>A</a:t>
            </a:r>
            <a:r>
              <a:rPr lang="de-DE" sz="2800" b="1" dirty="0">
                <a:effectLst/>
                <a:latin typeface="Calibri" panose="020F0502020204030204" pitchFamily="34" charset="0"/>
              </a:rPr>
              <a:t>dministrations</a:t>
            </a:r>
            <a:br>
              <a:rPr lang="de-DE" sz="1800" b="1" dirty="0">
                <a:effectLst/>
                <a:latin typeface="Calibri" panose="020F0502020204030204" pitchFamily="34" charset="0"/>
              </a:rPr>
            </a:br>
            <a:br>
              <a:rPr lang="de-DE" sz="1050" dirty="0"/>
            </a:br>
            <a:br>
              <a:rPr lang="de-DE" sz="2800" b="0" dirty="0">
                <a:solidFill>
                  <a:srgbClr val="211E1E"/>
                </a:solidFill>
                <a:effectLst/>
                <a:latin typeface="Roboto" panose="02000000000000000000" pitchFamily="2" charset="0"/>
              </a:rPr>
            </a:br>
            <a:br>
              <a:rPr lang="de-DE" sz="2800" b="0" dirty="0">
                <a:solidFill>
                  <a:srgbClr val="211E1E"/>
                </a:solidFill>
                <a:effectLst/>
                <a:latin typeface="Roboto" panose="02000000000000000000" pitchFamily="2" charset="0"/>
              </a:rPr>
            </a:br>
            <a:br>
              <a:rPr lang="de-DE" sz="1200" dirty="0">
                <a:effectLst/>
              </a:rPr>
            </a:br>
            <a:br>
              <a:rPr lang="en-GB" altLang="de-DE" sz="2700" b="1" dirty="0">
                <a:solidFill>
                  <a:srgbClr val="000000"/>
                </a:solidFill>
              </a:rPr>
            </a:br>
            <a:endParaRPr lang="en-GB" sz="2700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3DE412F0-6F28-B841-AD27-AC2F8670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5861" y="4974823"/>
            <a:ext cx="7412277" cy="1226280"/>
          </a:xfrm>
        </p:spPr>
        <p:txBody>
          <a:bodyPr/>
          <a:lstStyle/>
          <a:p>
            <a:r>
              <a:rPr lang="en-GB" sz="1350" b="1" dirty="0">
                <a:solidFill>
                  <a:schemeClr val="tx1"/>
                </a:solidFill>
              </a:rPr>
              <a:t>Prof Dr Hans-Michael Wolffgang</a:t>
            </a:r>
          </a:p>
          <a:p>
            <a:r>
              <a:rPr lang="en-GB" sz="1350" b="1" dirty="0">
                <a:solidFill>
                  <a:schemeClr val="tx1"/>
                </a:solidFill>
              </a:rPr>
              <a:t>Head of Institute of Customs and International Trade Law, University of Münster, Germany</a:t>
            </a:r>
          </a:p>
          <a:p>
            <a:r>
              <a:rPr lang="en-GB" sz="1350" b="1" dirty="0">
                <a:solidFill>
                  <a:schemeClr val="tx1"/>
                </a:solidFill>
              </a:rPr>
              <a:t>Founding Partner of AWB Tax and Law Consulting, Germany</a:t>
            </a:r>
          </a:p>
          <a:p>
            <a:r>
              <a:rPr lang="de-DE" sz="1350" b="1" dirty="0">
                <a:solidFill>
                  <a:schemeClr val="tx1"/>
                </a:solidFill>
              </a:rPr>
              <a:t>Member </a:t>
            </a:r>
            <a:r>
              <a:rPr lang="de-DE" sz="1350" b="1" dirty="0" err="1">
                <a:solidFill>
                  <a:schemeClr val="tx1"/>
                </a:solidFill>
              </a:rPr>
              <a:t>of</a:t>
            </a:r>
            <a:r>
              <a:rPr lang="de-DE" sz="1350" b="1" dirty="0">
                <a:solidFill>
                  <a:schemeClr val="tx1"/>
                </a:solidFill>
              </a:rPr>
              <a:t> </a:t>
            </a:r>
            <a:r>
              <a:rPr lang="de-DE" sz="1350" b="1" dirty="0" err="1">
                <a:solidFill>
                  <a:schemeClr val="tx1"/>
                </a:solidFill>
              </a:rPr>
              <a:t>the</a:t>
            </a:r>
            <a:r>
              <a:rPr lang="de-DE" sz="1350" b="1" dirty="0">
                <a:solidFill>
                  <a:schemeClr val="tx1"/>
                </a:solidFill>
              </a:rPr>
              <a:t> Board </a:t>
            </a:r>
            <a:r>
              <a:rPr lang="de-DE" sz="1350" b="1" dirty="0" err="1">
                <a:solidFill>
                  <a:schemeClr val="tx1"/>
                </a:solidFill>
              </a:rPr>
              <a:t>of</a:t>
            </a:r>
            <a:r>
              <a:rPr lang="de-DE" sz="1350" b="1" dirty="0">
                <a:solidFill>
                  <a:schemeClr val="tx1"/>
                </a:solidFill>
              </a:rPr>
              <a:t> </a:t>
            </a:r>
            <a:r>
              <a:rPr lang="de-DE" sz="1350" b="1" dirty="0" err="1">
                <a:solidFill>
                  <a:schemeClr val="tx1"/>
                </a:solidFill>
              </a:rPr>
              <a:t>Directors</a:t>
            </a:r>
            <a:r>
              <a:rPr lang="de-DE" sz="1350" b="1" dirty="0">
                <a:solidFill>
                  <a:schemeClr val="tx1"/>
                </a:solidFill>
              </a:rPr>
              <a:t> </a:t>
            </a:r>
            <a:r>
              <a:rPr lang="de-DE" sz="1350" b="1" dirty="0" err="1">
                <a:solidFill>
                  <a:schemeClr val="tx1"/>
                </a:solidFill>
              </a:rPr>
              <a:t>of</a:t>
            </a:r>
            <a:r>
              <a:rPr lang="de-DE" sz="1350" b="1" dirty="0">
                <a:solidFill>
                  <a:schemeClr val="tx1"/>
                </a:solidFill>
              </a:rPr>
              <a:t> </a:t>
            </a:r>
            <a:r>
              <a:rPr lang="de-DE" sz="1350" b="1" dirty="0" err="1">
                <a:solidFill>
                  <a:schemeClr val="tx1"/>
                </a:solidFill>
              </a:rPr>
              <a:t>the</a:t>
            </a:r>
            <a:r>
              <a:rPr lang="de-DE" sz="1350" b="1" dirty="0">
                <a:solidFill>
                  <a:schemeClr val="tx1"/>
                </a:solidFill>
              </a:rPr>
              <a:t> International </a:t>
            </a:r>
            <a:r>
              <a:rPr lang="de-DE" sz="1350" b="1" dirty="0" err="1">
                <a:solidFill>
                  <a:schemeClr val="tx1"/>
                </a:solidFill>
              </a:rPr>
              <a:t>Customs</a:t>
            </a:r>
            <a:r>
              <a:rPr lang="de-DE" sz="1350" b="1" dirty="0">
                <a:solidFill>
                  <a:schemeClr val="tx1"/>
                </a:solidFill>
              </a:rPr>
              <a:t> Law Academy ICLA</a:t>
            </a:r>
            <a:endParaRPr lang="en-GB" sz="1350" b="1" dirty="0">
              <a:solidFill>
                <a:schemeClr val="tx1"/>
              </a:solidFill>
            </a:endParaRPr>
          </a:p>
          <a:p>
            <a:endParaRPr lang="en-GB" sz="13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50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4A3A7-9C24-9D19-3A9E-DACF8858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25" y="364662"/>
            <a:ext cx="7886700" cy="873124"/>
          </a:xfrm>
        </p:spPr>
        <p:txBody>
          <a:bodyPr/>
          <a:lstStyle/>
          <a:p>
            <a:r>
              <a:rPr lang="de-DE" dirty="0"/>
              <a:t>European Union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5E0A2C8-321F-155B-A531-EB8FE642D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525" y="1620375"/>
            <a:ext cx="4753792" cy="453542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BCD7CBB-71E1-0333-030A-DAC8BD374242}"/>
              </a:ext>
            </a:extLst>
          </p:cNvPr>
          <p:cNvSpPr txBox="1"/>
          <p:nvPr/>
        </p:nvSpPr>
        <p:spPr>
          <a:xfrm>
            <a:off x="5256527" y="1620375"/>
            <a:ext cx="40157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Customs Union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Single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450 million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Free movement of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Goods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People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Capital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Protection of human and labour rights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Protection of  environment</a:t>
            </a:r>
          </a:p>
        </p:txBody>
      </p:sp>
    </p:spTree>
    <p:extLst>
      <p:ext uri="{BB962C8B-B14F-4D97-AF65-F5344CB8AC3E}">
        <p14:creationId xmlns:p14="http://schemas.microsoft.com/office/powerpoint/2010/main" val="2893398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5AD69-72C2-4E7F-A466-DF59E3CCA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173" y="2163336"/>
            <a:ext cx="8019393" cy="1962616"/>
          </a:xfrm>
        </p:spPr>
        <p:txBody>
          <a:bodyPr>
            <a:normAutofit/>
          </a:bodyPr>
          <a:lstStyle/>
          <a:p>
            <a:r>
              <a:rPr lang="de-DE" altLang="de-DE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North </a:t>
            </a:r>
            <a:r>
              <a:rPr lang="de-DE" altLang="de-DE" sz="36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America</a:t>
            </a:r>
            <a:br>
              <a:rPr lang="en-GB" altLang="de-DE" sz="2700" b="1" dirty="0">
                <a:solidFill>
                  <a:srgbClr val="000000"/>
                </a:solidFill>
              </a:rPr>
            </a:b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2240051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25DF6AC2-F392-C663-B8A3-20651DB0A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23" y="1838132"/>
            <a:ext cx="8198528" cy="4499605"/>
          </a:xfrm>
          <a:prstGeom prst="rect">
            <a:avLst/>
          </a:prstGeom>
        </p:spPr>
      </p:pic>
      <p:sp>
        <p:nvSpPr>
          <p:cNvPr id="5" name="Titel 3">
            <a:extLst>
              <a:ext uri="{FF2B5EF4-FFF2-40B4-BE49-F238E27FC236}">
                <a16:creationId xmlns:a16="http://schemas.microsoft.com/office/drawing/2014/main" id="{B3EA4B0B-1EF4-CC99-4B56-66D35AD4B906}"/>
              </a:ext>
            </a:extLst>
          </p:cNvPr>
          <p:cNvSpPr txBox="1">
            <a:spLocks/>
          </p:cNvSpPr>
          <p:nvPr/>
        </p:nvSpPr>
        <p:spPr>
          <a:xfrm>
            <a:off x="-231228" y="644436"/>
            <a:ext cx="7020911" cy="938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5800" b="1" dirty="0"/>
              <a:t>United States – Mexico – Canada </a:t>
            </a:r>
          </a:p>
          <a:p>
            <a:pPr algn="ctr"/>
            <a:r>
              <a:rPr lang="de-DE" sz="5800" b="1" dirty="0"/>
              <a:t>– Agreement</a:t>
            </a:r>
            <a:br>
              <a:rPr lang="de-DE" dirty="0"/>
            </a:br>
            <a:endParaRPr lang="de-DE" sz="26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DFADC50-6543-C4EC-EC38-E659294748E1}"/>
              </a:ext>
            </a:extLst>
          </p:cNvPr>
          <p:cNvSpPr txBox="1"/>
          <p:nvPr/>
        </p:nvSpPr>
        <p:spPr>
          <a:xfrm>
            <a:off x="2892791" y="3286989"/>
            <a:ext cx="20233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500 </a:t>
            </a:r>
            <a:r>
              <a:rPr lang="de-DE" i="1" dirty="0" err="1"/>
              <a:t>Mio</a:t>
            </a:r>
            <a:r>
              <a:rPr lang="de-DE" i="1" dirty="0"/>
              <a:t> </a:t>
            </a:r>
            <a:r>
              <a:rPr lang="de-DE" i="1" dirty="0" err="1"/>
              <a:t>population</a:t>
            </a:r>
            <a:endParaRPr lang="de-DE" i="1" dirty="0"/>
          </a:p>
          <a:p>
            <a:r>
              <a:rPr lang="de-DE" i="1" dirty="0"/>
              <a:t>16%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world</a:t>
            </a:r>
            <a:r>
              <a:rPr lang="de-DE" i="1" dirty="0"/>
              <a:t> </a:t>
            </a:r>
            <a:r>
              <a:rPr lang="de-DE" i="1" dirty="0" err="1"/>
              <a:t>trade</a:t>
            </a:r>
            <a:endParaRPr lang="de-DE" i="1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7676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CB2277-0DC7-9396-DC4E-D5D34427F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802185"/>
          </a:xfrm>
        </p:spPr>
        <p:txBody>
          <a:bodyPr>
            <a:normAutofit fontScale="92500" lnSpcReduction="20000"/>
          </a:bodyPr>
          <a:lstStyle/>
          <a:p>
            <a:r>
              <a:rPr lang="de-DE" dirty="0" err="1"/>
              <a:t>Successor</a:t>
            </a:r>
            <a:r>
              <a:rPr lang="de-DE" dirty="0"/>
              <a:t> Agreement </a:t>
            </a:r>
            <a:r>
              <a:rPr lang="de-DE" dirty="0" err="1"/>
              <a:t>to</a:t>
            </a:r>
            <a:r>
              <a:rPr lang="de-DE" dirty="0"/>
              <a:t> NAFTA (1994 - 2020)</a:t>
            </a:r>
          </a:p>
          <a:p>
            <a:r>
              <a:rPr lang="de-DE" dirty="0"/>
              <a:t>In </a:t>
            </a:r>
            <a:r>
              <a:rPr lang="de-DE" dirty="0" err="1"/>
              <a:t>force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1 </a:t>
            </a:r>
            <a:r>
              <a:rPr lang="de-DE" dirty="0" err="1"/>
              <a:t>July</a:t>
            </a:r>
            <a:r>
              <a:rPr lang="de-DE" dirty="0"/>
              <a:t> 2020</a:t>
            </a:r>
          </a:p>
          <a:p>
            <a:r>
              <a:rPr lang="de-DE" dirty="0"/>
              <a:t>Content:</a:t>
            </a:r>
          </a:p>
          <a:p>
            <a:pPr lvl="1"/>
            <a:r>
              <a:rPr lang="de-DE" dirty="0"/>
              <a:t>Elimination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customs</a:t>
            </a:r>
            <a:r>
              <a:rPr lang="de-DE" dirty="0"/>
              <a:t> </a:t>
            </a:r>
            <a:r>
              <a:rPr lang="de-DE" dirty="0" err="1"/>
              <a:t>duties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originating</a:t>
            </a:r>
            <a:r>
              <a:rPr lang="de-DE" dirty="0"/>
              <a:t> </a:t>
            </a:r>
            <a:r>
              <a:rPr lang="de-DE" dirty="0" err="1"/>
              <a:t>goods</a:t>
            </a:r>
            <a:endParaRPr lang="de-DE" dirty="0"/>
          </a:p>
          <a:p>
            <a:pPr lvl="2"/>
            <a:r>
              <a:rPr lang="de-DE" dirty="0"/>
              <a:t>Regional </a:t>
            </a:r>
            <a:r>
              <a:rPr lang="de-DE" dirty="0" err="1"/>
              <a:t>Accumulation</a:t>
            </a:r>
            <a:r>
              <a:rPr lang="de-DE" dirty="0"/>
              <a:t> possible</a:t>
            </a:r>
          </a:p>
          <a:p>
            <a:pPr lvl="2"/>
            <a:r>
              <a:rPr lang="de-DE" dirty="0" err="1"/>
              <a:t>Consideration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costs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minimum</a:t>
            </a:r>
            <a:r>
              <a:rPr lang="de-DE" dirty="0"/>
              <a:t> wage</a:t>
            </a:r>
          </a:p>
          <a:p>
            <a:pPr lvl="1"/>
            <a:r>
              <a:rPr lang="de-DE" dirty="0"/>
              <a:t>Elimination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technical</a:t>
            </a:r>
            <a:r>
              <a:rPr lang="de-DE" dirty="0"/>
              <a:t> </a:t>
            </a:r>
            <a:r>
              <a:rPr lang="de-DE" dirty="0" err="1"/>
              <a:t>barriers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trade (</a:t>
            </a:r>
            <a:r>
              <a:rPr lang="de-DE" dirty="0" err="1"/>
              <a:t>equivalence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Access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public</a:t>
            </a:r>
            <a:r>
              <a:rPr lang="de-DE" dirty="0"/>
              <a:t> </a:t>
            </a:r>
            <a:r>
              <a:rPr lang="de-DE" dirty="0" err="1"/>
              <a:t>procurement</a:t>
            </a:r>
            <a:endParaRPr lang="de-DE" dirty="0"/>
          </a:p>
          <a:p>
            <a:pPr lvl="1"/>
            <a:r>
              <a:rPr lang="de-DE" dirty="0"/>
              <a:t>Opening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services</a:t>
            </a:r>
            <a:r>
              <a:rPr lang="de-DE" dirty="0"/>
              <a:t> </a:t>
            </a:r>
            <a:r>
              <a:rPr lang="de-DE" dirty="0" err="1"/>
              <a:t>market</a:t>
            </a:r>
            <a:endParaRPr lang="de-DE" dirty="0"/>
          </a:p>
          <a:p>
            <a:pPr lvl="1"/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intellectual</a:t>
            </a:r>
            <a:r>
              <a:rPr lang="de-DE" dirty="0"/>
              <a:t> </a:t>
            </a:r>
            <a:r>
              <a:rPr lang="de-DE" dirty="0" err="1"/>
              <a:t>property</a:t>
            </a:r>
            <a:endParaRPr lang="de-DE" dirty="0"/>
          </a:p>
          <a:p>
            <a:pPr lvl="1"/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foreign</a:t>
            </a:r>
            <a:r>
              <a:rPr lang="de-DE" dirty="0"/>
              <a:t> </a:t>
            </a:r>
            <a:r>
              <a:rPr lang="de-DE" dirty="0" err="1"/>
              <a:t>investment</a:t>
            </a:r>
            <a:endParaRPr lang="de-DE" dirty="0"/>
          </a:p>
          <a:p>
            <a:pPr lvl="1"/>
            <a:r>
              <a:rPr lang="de-DE" u="sng" dirty="0" err="1"/>
              <a:t>Guarantee</a:t>
            </a:r>
            <a:r>
              <a:rPr lang="de-DE" u="sng" dirty="0"/>
              <a:t> of </a:t>
            </a:r>
            <a:r>
              <a:rPr lang="de-DE" u="sng" dirty="0" err="1"/>
              <a:t>labour</a:t>
            </a:r>
            <a:r>
              <a:rPr lang="de-DE" u="sng" dirty="0"/>
              <a:t> </a:t>
            </a:r>
            <a:r>
              <a:rPr lang="de-DE" u="sng" dirty="0" err="1"/>
              <a:t>protection</a:t>
            </a:r>
            <a:r>
              <a:rPr lang="de-DE" u="sng" dirty="0"/>
              <a:t> </a:t>
            </a:r>
            <a:r>
              <a:rPr lang="de-DE" u="sng" dirty="0" err="1"/>
              <a:t>rights</a:t>
            </a:r>
            <a:endParaRPr lang="de-DE" u="sng" dirty="0"/>
          </a:p>
          <a:p>
            <a:pPr lvl="1"/>
            <a:r>
              <a:rPr lang="de-DE" u="sng" dirty="0"/>
              <a:t>Compliance </a:t>
            </a:r>
            <a:r>
              <a:rPr lang="de-DE" u="sng" dirty="0" err="1"/>
              <a:t>with</a:t>
            </a:r>
            <a:r>
              <a:rPr lang="de-DE" u="sng" dirty="0"/>
              <a:t> environmental </a:t>
            </a:r>
            <a:r>
              <a:rPr lang="de-DE" u="sng" dirty="0" err="1"/>
              <a:t>standards</a:t>
            </a:r>
            <a:endParaRPr lang="de-DE" u="sng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79654983-6076-20F7-E0A8-AA4B2AE95B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70136" y="365127"/>
            <a:ext cx="7087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United States – Mexico – Canada </a:t>
            </a:r>
          </a:p>
          <a:p>
            <a:pPr algn="ctr"/>
            <a:r>
              <a:rPr lang="de-DE" sz="4000" b="1" dirty="0"/>
              <a:t>– Agreement</a:t>
            </a:r>
            <a:br>
              <a:rPr lang="de-DE" dirty="0"/>
            </a:br>
            <a:endParaRPr lang="de-DE" sz="2600" dirty="0"/>
          </a:p>
        </p:txBody>
      </p:sp>
    </p:spTree>
    <p:extLst>
      <p:ext uri="{BB962C8B-B14F-4D97-AF65-F5344CB8AC3E}">
        <p14:creationId xmlns:p14="http://schemas.microsoft.com/office/powerpoint/2010/main" val="2756478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5AD69-72C2-4E7F-A466-DF59E3CCA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173" y="2163336"/>
            <a:ext cx="8019393" cy="1962616"/>
          </a:xfrm>
        </p:spPr>
        <p:txBody>
          <a:bodyPr>
            <a:normAutofit/>
          </a:bodyPr>
          <a:lstStyle/>
          <a:p>
            <a:r>
              <a:rPr lang="de-DE" altLang="de-DE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Asia - Pacific</a:t>
            </a:r>
            <a:br>
              <a:rPr lang="en-GB" altLang="de-DE" sz="2700" b="1" dirty="0">
                <a:solidFill>
                  <a:srgbClr val="000000"/>
                </a:solidFill>
              </a:rPr>
            </a:b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4286309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EE3D56A-41B4-6073-20F2-4BFA41CA0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309" y="594936"/>
            <a:ext cx="8255381" cy="56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EFE92-2129-CA1D-C478-461739CBB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RCEP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C80E7B4-D391-BAF9-A78C-EFD8564C2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636457"/>
            <a:ext cx="4496845" cy="522154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A5A2310-3D3E-182A-73C4-A23E9208CF3B}"/>
              </a:ext>
            </a:extLst>
          </p:cNvPr>
          <p:cNvSpPr txBox="1"/>
          <p:nvPr/>
        </p:nvSpPr>
        <p:spPr>
          <a:xfrm>
            <a:off x="358016" y="1847851"/>
            <a:ext cx="3638949" cy="3929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Effective since 2022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Largest trade bloc in history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Ca. 30 % of world trade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Ca. 30 % of world population (2.2 Billion people)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India took part in the early negotiations, but dropped out</a:t>
            </a:r>
          </a:p>
        </p:txBody>
      </p:sp>
    </p:spTree>
    <p:extLst>
      <p:ext uri="{BB962C8B-B14F-4D97-AF65-F5344CB8AC3E}">
        <p14:creationId xmlns:p14="http://schemas.microsoft.com/office/powerpoint/2010/main" val="441203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4868E1-2BF1-11DA-A26F-89E1BE3E8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RCEP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6E6F12D8-E13E-6559-0C88-4D6D289D5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91" y="1846646"/>
            <a:ext cx="7886700" cy="4351338"/>
          </a:xfrm>
        </p:spPr>
        <p:txBody>
          <a:bodyPr>
            <a:noAutofit/>
          </a:bodyPr>
          <a:lstStyle/>
          <a:p>
            <a:pPr lvl="1"/>
            <a:r>
              <a:rPr lang="de-DE" sz="2400" dirty="0" err="1"/>
              <a:t>Tariff</a:t>
            </a:r>
            <a:r>
              <a:rPr lang="de-DE" sz="2400" dirty="0"/>
              <a:t> </a:t>
            </a:r>
            <a:r>
              <a:rPr lang="de-DE" sz="2400" dirty="0" err="1"/>
              <a:t>dismantling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originating</a:t>
            </a:r>
            <a:r>
              <a:rPr lang="de-DE" sz="2400" dirty="0"/>
              <a:t> </a:t>
            </a:r>
            <a:r>
              <a:rPr lang="de-DE" sz="2400" dirty="0" err="1"/>
              <a:t>products</a:t>
            </a:r>
            <a:r>
              <a:rPr lang="de-DE" sz="2400" dirty="0"/>
              <a:t> (</a:t>
            </a:r>
            <a:r>
              <a:rPr lang="de-DE" sz="2400" dirty="0" err="1"/>
              <a:t>partially</a:t>
            </a:r>
            <a:r>
              <a:rPr lang="de-DE" sz="2400" dirty="0"/>
              <a:t>) </a:t>
            </a:r>
          </a:p>
          <a:p>
            <a:pPr lvl="1"/>
            <a:r>
              <a:rPr lang="de-DE" sz="2400" dirty="0"/>
              <a:t>Uniform </a:t>
            </a:r>
            <a:r>
              <a:rPr lang="de-DE" sz="2400" dirty="0" err="1"/>
              <a:t>rules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origin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entire</a:t>
            </a:r>
            <a:r>
              <a:rPr lang="de-DE" sz="2400" dirty="0"/>
              <a:t> </a:t>
            </a:r>
            <a:r>
              <a:rPr lang="de-DE" sz="2400" dirty="0" err="1"/>
              <a:t>zone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regional </a:t>
            </a:r>
            <a:r>
              <a:rPr lang="de-DE" sz="2400" dirty="0" err="1"/>
              <a:t>accumulation</a:t>
            </a:r>
            <a:endParaRPr lang="de-DE" sz="2400" dirty="0"/>
          </a:p>
          <a:p>
            <a:pPr lvl="1"/>
            <a:r>
              <a:rPr lang="de-DE" sz="2400" dirty="0"/>
              <a:t>Uniform </a:t>
            </a:r>
            <a:r>
              <a:rPr lang="de-DE" sz="2400" dirty="0" err="1"/>
              <a:t>simplified</a:t>
            </a:r>
            <a:r>
              <a:rPr lang="de-DE" sz="2400" dirty="0"/>
              <a:t> </a:t>
            </a:r>
            <a:r>
              <a:rPr lang="de-DE" sz="2400" dirty="0" err="1"/>
              <a:t>customs</a:t>
            </a:r>
            <a:r>
              <a:rPr lang="de-DE" sz="2400" dirty="0"/>
              <a:t> </a:t>
            </a:r>
            <a:r>
              <a:rPr lang="de-DE" sz="2400" dirty="0" err="1"/>
              <a:t>procedures</a:t>
            </a:r>
            <a:endParaRPr lang="de-DE" sz="2400" dirty="0"/>
          </a:p>
          <a:p>
            <a:pPr lvl="1"/>
            <a:r>
              <a:rPr lang="de-DE" sz="2400" dirty="0" err="1"/>
              <a:t>Harmonisation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technical</a:t>
            </a:r>
            <a:r>
              <a:rPr lang="de-DE" sz="2400" dirty="0"/>
              <a:t> </a:t>
            </a:r>
            <a:r>
              <a:rPr lang="de-DE" sz="2400" dirty="0" err="1"/>
              <a:t>standards</a:t>
            </a:r>
            <a:endParaRPr lang="de-DE" sz="2400" dirty="0"/>
          </a:p>
          <a:p>
            <a:pPr lvl="1"/>
            <a:r>
              <a:rPr lang="de-DE" sz="2400" dirty="0"/>
              <a:t>Investor </a:t>
            </a:r>
            <a:r>
              <a:rPr lang="de-DE" sz="2400" dirty="0" err="1"/>
              <a:t>protection</a:t>
            </a:r>
            <a:endParaRPr lang="de-DE" sz="2400" dirty="0"/>
          </a:p>
          <a:p>
            <a:pPr lvl="1"/>
            <a:r>
              <a:rPr lang="de-DE" sz="2400" dirty="0"/>
              <a:t> Opening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services</a:t>
            </a:r>
            <a:r>
              <a:rPr lang="de-DE" sz="2400" dirty="0"/>
              <a:t> </a:t>
            </a:r>
            <a:r>
              <a:rPr lang="de-DE" sz="2400" dirty="0" err="1"/>
              <a:t>markets</a:t>
            </a:r>
            <a:endParaRPr lang="de-DE" sz="2400" dirty="0"/>
          </a:p>
          <a:p>
            <a:pPr lvl="1"/>
            <a:r>
              <a:rPr lang="de-DE" sz="2400" dirty="0"/>
              <a:t>Consumer </a:t>
            </a:r>
            <a:r>
              <a:rPr lang="de-DE" sz="2400" dirty="0" err="1"/>
              <a:t>protections</a:t>
            </a:r>
            <a:r>
              <a:rPr lang="de-DE" sz="2400" dirty="0"/>
              <a:t> </a:t>
            </a:r>
            <a:r>
              <a:rPr lang="de-DE" sz="2400" dirty="0" err="1"/>
              <a:t>rights</a:t>
            </a:r>
            <a:endParaRPr lang="de-DE" sz="2400" dirty="0"/>
          </a:p>
          <a:p>
            <a:pPr lvl="1"/>
            <a:r>
              <a:rPr lang="de-DE" sz="2400" u="sng" dirty="0"/>
              <a:t>Not: </a:t>
            </a:r>
          </a:p>
          <a:p>
            <a:pPr lvl="2"/>
            <a:r>
              <a:rPr lang="de-DE" sz="2400" dirty="0"/>
              <a:t>Environmental </a:t>
            </a:r>
            <a:r>
              <a:rPr lang="de-DE" sz="2400" dirty="0" err="1"/>
              <a:t>protection</a:t>
            </a:r>
            <a:r>
              <a:rPr lang="de-DE" sz="2400" dirty="0"/>
              <a:t> </a:t>
            </a:r>
            <a:r>
              <a:rPr lang="de-DE" sz="2400" dirty="0" err="1"/>
              <a:t>standards</a:t>
            </a:r>
            <a:endParaRPr lang="de-DE" sz="2400" dirty="0"/>
          </a:p>
          <a:p>
            <a:pPr lvl="2"/>
            <a:r>
              <a:rPr lang="de-DE" sz="2400" dirty="0" err="1"/>
              <a:t>Protection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labor</a:t>
            </a:r>
            <a:r>
              <a:rPr lang="de-DE" sz="2400" dirty="0"/>
              <a:t> </a:t>
            </a:r>
            <a:r>
              <a:rPr lang="de-DE" sz="2400" dirty="0" err="1"/>
              <a:t>rights</a:t>
            </a:r>
            <a:endParaRPr lang="de-DE" sz="2400" u="sng" dirty="0"/>
          </a:p>
        </p:txBody>
      </p:sp>
    </p:spTree>
    <p:extLst>
      <p:ext uri="{BB962C8B-B14F-4D97-AF65-F5344CB8AC3E}">
        <p14:creationId xmlns:p14="http://schemas.microsoft.com/office/powerpoint/2010/main" val="715794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560B9-14B1-D73F-C7E6-14F743A43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030"/>
            <a:ext cx="7886700" cy="1227003"/>
          </a:xfrm>
        </p:spPr>
        <p:txBody>
          <a:bodyPr/>
          <a:lstStyle/>
          <a:p>
            <a:r>
              <a:rPr lang="de-DE" dirty="0"/>
              <a:t>CPTPP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B02D345-B08C-E962-3C58-2441A2763255}"/>
              </a:ext>
            </a:extLst>
          </p:cNvPr>
          <p:cNvSpPr txBox="1"/>
          <p:nvPr/>
        </p:nvSpPr>
        <p:spPr>
          <a:xfrm>
            <a:off x="396683" y="1344403"/>
            <a:ext cx="29034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CPTPP is the evolution of the TPP, after the US leaving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Several further countries have applied, such as the UK or 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UK is accepted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14A26837-046C-C846-1EBD-442909E0E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7724" y="1828798"/>
            <a:ext cx="6080288" cy="320762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BC0F880-5F85-193B-BB68-1DD78EDDE2B8}"/>
              </a:ext>
            </a:extLst>
          </p:cNvPr>
          <p:cNvSpPr txBox="1"/>
          <p:nvPr/>
        </p:nvSpPr>
        <p:spPr>
          <a:xfrm>
            <a:off x="554707" y="5043340"/>
            <a:ext cx="8034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Came into force December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Deeper economic integration than RCEP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480 Mio.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14 % of world trade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85372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BDABC2-937E-5AA2-0D81-BDA6D296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CPTPP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30FD67F-DEDE-B287-49F3-99FD66070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sz="2400" dirty="0"/>
              <a:t>Elimination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customs</a:t>
            </a:r>
            <a:r>
              <a:rPr lang="de-DE" sz="2400" dirty="0"/>
              <a:t> </a:t>
            </a:r>
            <a:r>
              <a:rPr lang="de-DE" sz="2400" dirty="0" err="1"/>
              <a:t>duties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originating</a:t>
            </a:r>
            <a:r>
              <a:rPr lang="de-DE" sz="2400" dirty="0"/>
              <a:t> </a:t>
            </a:r>
            <a:r>
              <a:rPr lang="de-DE" sz="2400" dirty="0" err="1"/>
              <a:t>goods</a:t>
            </a:r>
            <a:endParaRPr lang="de-DE" sz="2400" dirty="0"/>
          </a:p>
          <a:p>
            <a:pPr lvl="1"/>
            <a:r>
              <a:rPr lang="de-DE" dirty="0"/>
              <a:t>Promotion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circular</a:t>
            </a:r>
            <a:r>
              <a:rPr lang="de-DE" dirty="0"/>
              <a:t> </a:t>
            </a:r>
            <a:r>
              <a:rPr lang="de-DE" dirty="0" err="1"/>
              <a:t>economy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rules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origin</a:t>
            </a:r>
            <a:endParaRPr lang="de-DE" dirty="0"/>
          </a:p>
          <a:p>
            <a:pPr lvl="1"/>
            <a:r>
              <a:rPr lang="de-DE" dirty="0"/>
              <a:t>Regional </a:t>
            </a:r>
            <a:r>
              <a:rPr lang="de-DE" dirty="0" err="1"/>
              <a:t>accumulation</a:t>
            </a:r>
            <a:r>
              <a:rPr lang="de-DE" dirty="0"/>
              <a:t> possible</a:t>
            </a:r>
          </a:p>
          <a:p>
            <a:r>
              <a:rPr lang="de-DE" sz="2400" dirty="0"/>
              <a:t>Elimination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technical</a:t>
            </a:r>
            <a:r>
              <a:rPr lang="de-DE" sz="2400" dirty="0"/>
              <a:t> </a:t>
            </a:r>
            <a:r>
              <a:rPr lang="de-DE" sz="2400" dirty="0" err="1"/>
              <a:t>barriers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trade </a:t>
            </a:r>
          </a:p>
          <a:p>
            <a:r>
              <a:rPr lang="de-DE" sz="2400" dirty="0"/>
              <a:t>Access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public</a:t>
            </a:r>
            <a:r>
              <a:rPr lang="de-DE" sz="2400" dirty="0"/>
              <a:t> </a:t>
            </a:r>
            <a:r>
              <a:rPr lang="de-DE" sz="2400" dirty="0" err="1"/>
              <a:t>procurement</a:t>
            </a:r>
            <a:endParaRPr lang="de-DE" sz="2400" dirty="0"/>
          </a:p>
          <a:p>
            <a:r>
              <a:rPr lang="de-DE" sz="2400" dirty="0"/>
              <a:t>Opening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services</a:t>
            </a:r>
            <a:r>
              <a:rPr lang="de-DE" sz="2400" dirty="0"/>
              <a:t> </a:t>
            </a:r>
            <a:r>
              <a:rPr lang="de-DE" sz="2400" dirty="0" err="1"/>
              <a:t>market</a:t>
            </a:r>
            <a:endParaRPr lang="de-DE" sz="2400" dirty="0"/>
          </a:p>
          <a:p>
            <a:r>
              <a:rPr lang="de-DE" sz="2400" dirty="0" err="1"/>
              <a:t>Protection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intellectual</a:t>
            </a:r>
            <a:r>
              <a:rPr lang="de-DE" sz="2400" dirty="0"/>
              <a:t> </a:t>
            </a:r>
            <a:r>
              <a:rPr lang="de-DE" sz="2400" dirty="0" err="1"/>
              <a:t>property</a:t>
            </a:r>
            <a:endParaRPr lang="de-DE" sz="2400" dirty="0"/>
          </a:p>
          <a:p>
            <a:r>
              <a:rPr lang="de-DE" sz="2400" dirty="0" err="1"/>
              <a:t>Protection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foreign</a:t>
            </a:r>
            <a:r>
              <a:rPr lang="de-DE" sz="2400" dirty="0"/>
              <a:t> </a:t>
            </a:r>
            <a:r>
              <a:rPr lang="de-DE" sz="2400" dirty="0" err="1"/>
              <a:t>investment</a:t>
            </a:r>
            <a:endParaRPr lang="de-DE" sz="2400" dirty="0"/>
          </a:p>
          <a:p>
            <a:r>
              <a:rPr lang="de-DE" sz="2400" u="sng" dirty="0" err="1"/>
              <a:t>Guarantee</a:t>
            </a:r>
            <a:r>
              <a:rPr lang="de-DE" sz="2400" u="sng" dirty="0"/>
              <a:t> </a:t>
            </a:r>
            <a:r>
              <a:rPr lang="de-DE" sz="2400" u="sng" dirty="0" err="1"/>
              <a:t>of</a:t>
            </a:r>
            <a:r>
              <a:rPr lang="de-DE" sz="2400" u="sng" dirty="0"/>
              <a:t> </a:t>
            </a:r>
            <a:r>
              <a:rPr lang="de-DE" sz="2400" u="sng" dirty="0" err="1"/>
              <a:t>workers</a:t>
            </a:r>
            <a:r>
              <a:rPr lang="de-DE" sz="2400" u="sng" dirty="0"/>
              <a:t>' </a:t>
            </a:r>
            <a:r>
              <a:rPr lang="de-DE" sz="2400" u="sng" dirty="0" err="1"/>
              <a:t>protection</a:t>
            </a:r>
            <a:r>
              <a:rPr lang="de-DE" sz="2400" u="sng" dirty="0"/>
              <a:t> </a:t>
            </a:r>
            <a:r>
              <a:rPr lang="de-DE" sz="2400" u="sng" dirty="0" err="1"/>
              <a:t>rights</a:t>
            </a:r>
            <a:endParaRPr lang="de-DE" sz="2400" u="sng" dirty="0"/>
          </a:p>
          <a:p>
            <a:r>
              <a:rPr lang="de-DE" sz="2400" u="sng" dirty="0"/>
              <a:t>Compliance </a:t>
            </a:r>
            <a:r>
              <a:rPr lang="de-DE" sz="2400" u="sng" dirty="0" err="1"/>
              <a:t>with</a:t>
            </a:r>
            <a:r>
              <a:rPr lang="de-DE" sz="2400" u="sng" dirty="0"/>
              <a:t> environmental </a:t>
            </a:r>
            <a:r>
              <a:rPr lang="de-DE" sz="2400" u="sng" dirty="0" err="1"/>
              <a:t>standards</a:t>
            </a:r>
            <a:endParaRPr lang="de-DE" sz="2400" u="sng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4983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8B31A-CB4E-4BA5-EB88-0FCBCA853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07168"/>
            <a:ext cx="7170026" cy="1325563"/>
          </a:xfrm>
        </p:spPr>
        <p:txBody>
          <a:bodyPr/>
          <a:lstStyle/>
          <a:p>
            <a:r>
              <a:rPr lang="de-DE" dirty="0"/>
              <a:t>                 Outline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3A1DC81-6362-41EF-0FB8-DA54148B267E}"/>
              </a:ext>
            </a:extLst>
          </p:cNvPr>
          <p:cNvSpPr txBox="1"/>
          <p:nvPr/>
        </p:nvSpPr>
        <p:spPr>
          <a:xfrm>
            <a:off x="754774" y="1500548"/>
            <a:ext cx="6449198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2400" dirty="0"/>
              <a:t>WTO and FTA: </a:t>
            </a:r>
            <a:r>
              <a:rPr lang="de-DE" sz="2400" dirty="0" err="1"/>
              <a:t>Multilaterism</a:t>
            </a:r>
            <a:r>
              <a:rPr lang="de-DE" sz="2400" dirty="0"/>
              <a:t> ./. </a:t>
            </a:r>
            <a:r>
              <a:rPr lang="de-DE" sz="2400" dirty="0" err="1"/>
              <a:t>Regionalism</a:t>
            </a:r>
            <a:endParaRPr lang="de-DE" sz="24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2400" dirty="0" err="1"/>
              <a:t>Mega</a:t>
            </a:r>
            <a:r>
              <a:rPr lang="de-DE" sz="2400" dirty="0"/>
              <a:t> FTA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/>
              <a:t>European Union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/>
              <a:t>USMCA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/>
              <a:t>RCEP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/>
              <a:t>CPTPP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/>
              <a:t>Mercosur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2400" dirty="0"/>
              <a:t>New Trade Initiatives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/>
              <a:t>IPEF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/>
              <a:t>BRICS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2400" dirty="0"/>
              <a:t>Trade </a:t>
            </a:r>
            <a:r>
              <a:rPr lang="de-DE" sz="2400" dirty="0" err="1"/>
              <a:t>Policies</a:t>
            </a:r>
            <a:r>
              <a:rPr lang="de-DE" sz="2400" dirty="0"/>
              <a:t> and </a:t>
            </a:r>
            <a:r>
              <a:rPr lang="de-DE" sz="2400" dirty="0" err="1"/>
              <a:t>Protectionism</a:t>
            </a:r>
            <a:endParaRPr lang="de-DE" sz="24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2400" dirty="0"/>
              <a:t>Impact on Business and </a:t>
            </a:r>
            <a:r>
              <a:rPr lang="de-DE" sz="2400" dirty="0" err="1"/>
              <a:t>Customs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106880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5AD69-72C2-4E7F-A466-DF59E3CCA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173" y="2163336"/>
            <a:ext cx="8019393" cy="1962616"/>
          </a:xfrm>
        </p:spPr>
        <p:txBody>
          <a:bodyPr>
            <a:normAutofit/>
          </a:bodyPr>
          <a:lstStyle/>
          <a:p>
            <a:r>
              <a:rPr lang="de-DE" altLang="de-DE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South </a:t>
            </a:r>
            <a:r>
              <a:rPr lang="de-DE" altLang="de-DE" sz="36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America</a:t>
            </a:r>
            <a:br>
              <a:rPr lang="en-GB" altLang="de-DE" sz="2700" b="1" dirty="0">
                <a:solidFill>
                  <a:srgbClr val="000000"/>
                </a:solidFill>
              </a:rPr>
            </a:b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1769545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D8BAC1-22BD-DD7C-A3C5-7C5A156A0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MERCOSUR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EE439B-7A2B-69DD-3349-44A1142F9350}"/>
              </a:ext>
            </a:extLst>
          </p:cNvPr>
          <p:cNvSpPr txBox="1"/>
          <p:nvPr/>
        </p:nvSpPr>
        <p:spPr>
          <a:xfrm>
            <a:off x="6166624" y="1827374"/>
            <a:ext cx="28162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Founded in 1991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Free-trade area and customs union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300 million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3 percent of global trade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9" name="Inhaltsplatzhalter 8" descr="Ein Bild, das Text, Karte, Atlas enthält.&#10;&#10;Automatisch generierte Beschreibung">
            <a:extLst>
              <a:ext uri="{FF2B5EF4-FFF2-40B4-BE49-F238E27FC236}">
                <a16:creationId xmlns:a16="http://schemas.microsoft.com/office/drawing/2014/main" id="{0D2D0EA8-1C71-5CC0-546A-F8C81F67E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9" y="1279214"/>
            <a:ext cx="5614166" cy="5411517"/>
          </a:xfrm>
        </p:spPr>
      </p:pic>
    </p:spTree>
    <p:extLst>
      <p:ext uri="{BB962C8B-B14F-4D97-AF65-F5344CB8AC3E}">
        <p14:creationId xmlns:p14="http://schemas.microsoft.com/office/powerpoint/2010/main" val="1512314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8B966C-E792-E0A1-796F-31476016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MERCOSUR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CB2277-0DC7-9396-DC4E-D5D34427F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802185"/>
          </a:xfrm>
        </p:spPr>
        <p:txBody>
          <a:bodyPr>
            <a:normAutofit/>
          </a:bodyPr>
          <a:lstStyle/>
          <a:p>
            <a:r>
              <a:rPr lang="en-GB" dirty="0"/>
              <a:t>Aim: Customs union and single market</a:t>
            </a:r>
          </a:p>
          <a:p>
            <a:r>
              <a:rPr lang="en-GB" dirty="0"/>
              <a:t>Liberalisation of markets and boost in intra-Mercosur trade achieved</a:t>
            </a:r>
          </a:p>
          <a:p>
            <a:r>
              <a:rPr lang="en-GB" dirty="0"/>
              <a:t>Single market and customs union only partly achieved so far</a:t>
            </a:r>
          </a:p>
          <a:p>
            <a:r>
              <a:rPr lang="en-GB" dirty="0"/>
              <a:t>No free movement of people</a:t>
            </a:r>
          </a:p>
          <a:p>
            <a:r>
              <a:rPr lang="en-GB" dirty="0"/>
              <a:t>Low integration in global value chains</a:t>
            </a:r>
          </a:p>
          <a:p>
            <a:r>
              <a:rPr lang="en-GB" dirty="0"/>
              <a:t>Member states were allowed to </a:t>
            </a:r>
            <a:r>
              <a:rPr lang="en-US" dirty="0"/>
              <a:t>exclude sensitive products from tariff reduction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544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5AD69-72C2-4E7F-A466-DF59E3CCA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173" y="2163336"/>
            <a:ext cx="8019393" cy="1962616"/>
          </a:xfrm>
        </p:spPr>
        <p:txBody>
          <a:bodyPr>
            <a:normAutofit/>
          </a:bodyPr>
          <a:lstStyle/>
          <a:p>
            <a:r>
              <a:rPr lang="de-DE" altLang="de-DE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New Trade Initiatives</a:t>
            </a:r>
            <a:br>
              <a:rPr lang="en-GB" altLang="de-DE" sz="2700" b="1" dirty="0">
                <a:solidFill>
                  <a:srgbClr val="000000"/>
                </a:solidFill>
              </a:rPr>
            </a:b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502498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C4E7B1-D271-9C24-FBEB-144443144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16103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IPEF</a:t>
            </a:r>
            <a:br>
              <a:rPr lang="de-DE" dirty="0"/>
            </a:br>
            <a:r>
              <a:rPr lang="de-DE" sz="3100" dirty="0"/>
              <a:t>Indo-Pacific </a:t>
            </a:r>
            <a:r>
              <a:rPr lang="de-DE" sz="3100" dirty="0" err="1"/>
              <a:t>Economic</a:t>
            </a:r>
            <a:r>
              <a:rPr lang="de-DE" sz="3100" dirty="0"/>
              <a:t> Framework </a:t>
            </a:r>
            <a:r>
              <a:rPr lang="de-DE" sz="3100" dirty="0" err="1"/>
              <a:t>for</a:t>
            </a:r>
            <a:r>
              <a:rPr lang="de-DE" sz="3100" dirty="0"/>
              <a:t> </a:t>
            </a:r>
            <a:r>
              <a:rPr lang="de-DE" sz="3100" dirty="0" err="1"/>
              <a:t>Prosperity</a:t>
            </a:r>
            <a:endParaRPr lang="de-DE" dirty="0"/>
          </a:p>
        </p:txBody>
      </p:sp>
      <p:pic>
        <p:nvPicPr>
          <p:cNvPr id="7" name="Inhaltsplatzhalter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7E110113-16AF-E5A0-CFDF-F4F93D6E9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2" y="1825625"/>
            <a:ext cx="8241876" cy="4667249"/>
          </a:xfrm>
        </p:spPr>
      </p:pic>
    </p:spTree>
    <p:extLst>
      <p:ext uri="{BB962C8B-B14F-4D97-AF65-F5344CB8AC3E}">
        <p14:creationId xmlns:p14="http://schemas.microsoft.com/office/powerpoint/2010/main" val="1470995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5CE01E-2213-D81F-22C6-285C7F8E4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Economic initiative launched by the US in 2022</a:t>
            </a:r>
          </a:p>
          <a:p>
            <a:r>
              <a:rPr lang="en-US" b="1" dirty="0"/>
              <a:t>Not</a:t>
            </a:r>
            <a:r>
              <a:rPr lang="en-US" dirty="0"/>
              <a:t> a trade agreement (= soft law)</a:t>
            </a:r>
          </a:p>
          <a:p>
            <a:r>
              <a:rPr lang="en-US" dirty="0"/>
              <a:t>IPEF partners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dirty="0"/>
              <a:t> 40 % of global GDP and 28 % of global goods and services trade </a:t>
            </a:r>
            <a:endParaRPr lang="de-DE" dirty="0"/>
          </a:p>
          <a:p>
            <a:r>
              <a:rPr lang="en-US" dirty="0"/>
              <a:t>Part of the US – China conflict</a:t>
            </a:r>
          </a:p>
          <a:p>
            <a:r>
              <a:rPr lang="en-US" dirty="0"/>
              <a:t>Strong reactions of China against the IPEF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FB33C28-F457-9058-94B3-8DABC806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49888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IPEF</a:t>
            </a:r>
            <a:br>
              <a:rPr lang="de-DE" dirty="0"/>
            </a:br>
            <a:r>
              <a:rPr lang="de-DE" sz="3100" dirty="0"/>
              <a:t>Indo-Pacific </a:t>
            </a:r>
            <a:r>
              <a:rPr lang="de-DE" sz="3100" dirty="0" err="1"/>
              <a:t>Economic</a:t>
            </a:r>
            <a:r>
              <a:rPr lang="de-DE" sz="3100" dirty="0"/>
              <a:t> Framework </a:t>
            </a:r>
            <a:r>
              <a:rPr lang="de-DE" sz="3100" dirty="0" err="1"/>
              <a:t>for</a:t>
            </a:r>
            <a:r>
              <a:rPr lang="de-DE" sz="3100" dirty="0"/>
              <a:t> </a:t>
            </a:r>
            <a:r>
              <a:rPr lang="de-DE" sz="3100" dirty="0" err="1"/>
              <a:t>Prosperity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2810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2119CA-1042-BACD-0178-1DDE00D58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pillars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IPEF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800" u="sng" dirty="0" err="1"/>
              <a:t>Connected</a:t>
            </a:r>
            <a:r>
              <a:rPr lang="de-DE" sz="2800" u="sng" dirty="0"/>
              <a:t> </a:t>
            </a:r>
            <a:r>
              <a:rPr lang="de-DE" sz="2800" u="sng" dirty="0" err="1"/>
              <a:t>economy</a:t>
            </a:r>
            <a:r>
              <a:rPr lang="de-DE" sz="2800" dirty="0"/>
              <a:t>: </a:t>
            </a:r>
            <a:r>
              <a:rPr lang="de-DE" sz="2800" dirty="0" err="1"/>
              <a:t>higher</a:t>
            </a:r>
            <a:r>
              <a:rPr lang="de-DE" sz="2800" dirty="0"/>
              <a:t> </a:t>
            </a:r>
            <a:r>
              <a:rPr lang="de-DE" sz="2800" dirty="0" err="1"/>
              <a:t>standards</a:t>
            </a:r>
            <a:r>
              <a:rPr lang="de-DE" sz="2800" dirty="0"/>
              <a:t> and </a:t>
            </a:r>
            <a:r>
              <a:rPr lang="de-DE" sz="2800" dirty="0" err="1"/>
              <a:t>rules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digital trade, such </a:t>
            </a:r>
            <a:r>
              <a:rPr lang="de-DE" sz="2800" dirty="0" err="1"/>
              <a:t>as</a:t>
            </a:r>
            <a:r>
              <a:rPr lang="de-DE" sz="2800" dirty="0"/>
              <a:t> </a:t>
            </a:r>
            <a:r>
              <a:rPr lang="de-DE" sz="2800" dirty="0" err="1"/>
              <a:t>cross-border</a:t>
            </a:r>
            <a:r>
              <a:rPr lang="de-DE" sz="2800" dirty="0"/>
              <a:t> </a:t>
            </a:r>
            <a:r>
              <a:rPr lang="de-DE" sz="2800" dirty="0" err="1"/>
              <a:t>data</a:t>
            </a:r>
            <a:r>
              <a:rPr lang="de-DE" sz="2800" dirty="0"/>
              <a:t> </a:t>
            </a:r>
            <a:r>
              <a:rPr lang="de-DE" sz="2800" dirty="0" err="1"/>
              <a:t>flows</a:t>
            </a:r>
            <a:r>
              <a:rPr lang="de-DE" sz="2800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800" u="sng" dirty="0"/>
              <a:t>Resilient </a:t>
            </a:r>
            <a:r>
              <a:rPr lang="de-DE" sz="2800" u="sng" dirty="0" err="1"/>
              <a:t>economy</a:t>
            </a:r>
            <a:r>
              <a:rPr lang="de-DE" sz="2800" u="sng" dirty="0"/>
              <a:t>: </a:t>
            </a:r>
            <a:r>
              <a:rPr lang="de-DE" sz="2800" dirty="0"/>
              <a:t>resilient </a:t>
            </a:r>
            <a:r>
              <a:rPr lang="de-DE" sz="2800" dirty="0" err="1"/>
              <a:t>supply</a:t>
            </a:r>
            <a:r>
              <a:rPr lang="de-DE" sz="2800" dirty="0"/>
              <a:t> </a:t>
            </a:r>
            <a:r>
              <a:rPr lang="de-DE" sz="2800" dirty="0" err="1"/>
              <a:t>chains</a:t>
            </a:r>
            <a:r>
              <a:rPr lang="de-DE" sz="2800" dirty="0"/>
              <a:t> </a:t>
            </a:r>
            <a:r>
              <a:rPr lang="de-DE" sz="2800" dirty="0" err="1"/>
              <a:t>that</a:t>
            </a:r>
            <a:r>
              <a:rPr lang="de-DE" sz="2800" dirty="0"/>
              <a:t> </a:t>
            </a:r>
            <a:r>
              <a:rPr lang="de-DE" sz="2800" dirty="0" err="1"/>
              <a:t>can</a:t>
            </a:r>
            <a:r>
              <a:rPr lang="de-DE" sz="2800" dirty="0"/>
              <a:t> </a:t>
            </a:r>
            <a:r>
              <a:rPr lang="de-DE" sz="2800" dirty="0" err="1"/>
              <a:t>withstand</a:t>
            </a:r>
            <a:r>
              <a:rPr lang="de-DE" sz="2800" dirty="0"/>
              <a:t> </a:t>
            </a:r>
            <a:r>
              <a:rPr lang="de-DE" sz="2800" dirty="0" err="1"/>
              <a:t>unexpected</a:t>
            </a:r>
            <a:r>
              <a:rPr lang="de-DE" sz="2800" dirty="0"/>
              <a:t> </a:t>
            </a:r>
            <a:r>
              <a:rPr lang="de-DE" sz="2800" dirty="0" err="1"/>
              <a:t>disruptions</a:t>
            </a:r>
            <a:r>
              <a:rPr lang="de-DE" sz="2800" dirty="0"/>
              <a:t> like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pandemic</a:t>
            </a:r>
            <a:r>
              <a:rPr lang="de-DE" sz="2800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800" u="sng" dirty="0"/>
              <a:t>Clean </a:t>
            </a:r>
            <a:r>
              <a:rPr lang="de-DE" sz="2800" u="sng" dirty="0" err="1"/>
              <a:t>economy</a:t>
            </a:r>
            <a:r>
              <a:rPr lang="de-DE" sz="2800" dirty="0"/>
              <a:t>: </a:t>
            </a:r>
            <a:r>
              <a:rPr lang="de-DE" sz="2800" dirty="0" err="1"/>
              <a:t>targeted</a:t>
            </a:r>
            <a:r>
              <a:rPr lang="de-DE" sz="2800" dirty="0"/>
              <a:t> </a:t>
            </a:r>
            <a:r>
              <a:rPr lang="de-DE" sz="2800" dirty="0" err="1"/>
              <a:t>green</a:t>
            </a:r>
            <a:r>
              <a:rPr lang="de-DE" sz="2800" dirty="0"/>
              <a:t> </a:t>
            </a:r>
            <a:r>
              <a:rPr lang="de-DE" sz="2800" dirty="0" err="1"/>
              <a:t>energy</a:t>
            </a:r>
            <a:r>
              <a:rPr lang="de-DE" sz="2800" dirty="0"/>
              <a:t> </a:t>
            </a:r>
            <a:r>
              <a:rPr lang="de-DE" sz="2800" dirty="0" err="1"/>
              <a:t>commitments</a:t>
            </a:r>
            <a:r>
              <a:rPr lang="de-DE" sz="2800" dirty="0"/>
              <a:t> and </a:t>
            </a:r>
            <a:r>
              <a:rPr lang="de-DE" sz="2800" dirty="0" err="1"/>
              <a:t>projects</a:t>
            </a:r>
            <a:r>
              <a:rPr lang="de-DE" sz="2800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800" u="sng" dirty="0"/>
              <a:t>Fair </a:t>
            </a:r>
            <a:r>
              <a:rPr lang="de-DE" sz="2800" u="sng" dirty="0" err="1"/>
              <a:t>economy</a:t>
            </a:r>
            <a:r>
              <a:rPr lang="de-DE" sz="2800" dirty="0"/>
              <a:t>: </a:t>
            </a:r>
            <a:r>
              <a:rPr lang="de-DE" sz="2800" dirty="0" err="1"/>
              <a:t>implementation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fair trade, </a:t>
            </a:r>
            <a:r>
              <a:rPr lang="de-DE" sz="2800" dirty="0" err="1"/>
              <a:t>including</a:t>
            </a:r>
            <a:r>
              <a:rPr lang="de-DE" sz="2800" dirty="0"/>
              <a:t> </a:t>
            </a:r>
            <a:r>
              <a:rPr lang="de-DE" sz="2800" dirty="0" err="1"/>
              <a:t>rules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fight</a:t>
            </a:r>
            <a:r>
              <a:rPr lang="de-DE" sz="2800" dirty="0"/>
              <a:t> </a:t>
            </a:r>
            <a:r>
              <a:rPr lang="de-DE" sz="2800" dirty="0" err="1"/>
              <a:t>corruption</a:t>
            </a:r>
            <a:r>
              <a:rPr lang="de-DE" sz="2800" dirty="0"/>
              <a:t> and </a:t>
            </a:r>
            <a:r>
              <a:rPr lang="de-DE" sz="2800" dirty="0" err="1"/>
              <a:t>effective</a:t>
            </a:r>
            <a:r>
              <a:rPr lang="de-DE" sz="2800" dirty="0"/>
              <a:t> </a:t>
            </a:r>
            <a:r>
              <a:rPr lang="de-DE" sz="2800" dirty="0" err="1"/>
              <a:t>taxation</a:t>
            </a:r>
            <a:r>
              <a:rPr lang="de-DE" sz="2800" dirty="0"/>
              <a:t>.</a:t>
            </a:r>
            <a:endParaRPr lang="en-US" dirty="0"/>
          </a:p>
          <a:p>
            <a:r>
              <a:rPr lang="en-US" dirty="0"/>
              <a:t>IPEF partners are not required to support all four points</a:t>
            </a:r>
            <a:endParaRPr lang="en-GB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C54800F-C6F9-422C-F6EE-BFD847A4B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6657"/>
            <a:ext cx="551990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IPEF</a:t>
            </a:r>
            <a:br>
              <a:rPr lang="de-DE" dirty="0"/>
            </a:br>
            <a:r>
              <a:rPr lang="de-DE" sz="3100" dirty="0"/>
              <a:t>Indo-Pacific </a:t>
            </a:r>
            <a:r>
              <a:rPr lang="de-DE" sz="3100" dirty="0" err="1"/>
              <a:t>Economic</a:t>
            </a:r>
            <a:r>
              <a:rPr lang="de-DE" sz="3100" dirty="0"/>
              <a:t> Framework </a:t>
            </a:r>
            <a:r>
              <a:rPr lang="de-DE" sz="3100" dirty="0" err="1"/>
              <a:t>for</a:t>
            </a:r>
            <a:r>
              <a:rPr lang="de-DE" sz="3100" dirty="0"/>
              <a:t> </a:t>
            </a:r>
            <a:r>
              <a:rPr lang="de-DE" sz="3100" dirty="0" err="1"/>
              <a:t>Prosperity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0895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8B966C-E792-E0A1-796F-31476016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BRICS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743AAE0-CFC7-5D37-2C3B-9C0D3D804006}"/>
              </a:ext>
            </a:extLst>
          </p:cNvPr>
          <p:cNvSpPr txBox="1"/>
          <p:nvPr/>
        </p:nvSpPr>
        <p:spPr>
          <a:xfrm>
            <a:off x="3195145" y="6231264"/>
            <a:ext cx="10195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©James Eagle</a:t>
            </a:r>
          </a:p>
        </p:txBody>
      </p:sp>
      <p:pic>
        <p:nvPicPr>
          <p:cNvPr id="12" name="Inhaltsplatzhalter 11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A15038C3-2F65-6D14-D836-4FCE2BF50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12" y="2261394"/>
            <a:ext cx="7849088" cy="3665070"/>
          </a:xfrm>
        </p:spPr>
      </p:pic>
    </p:spTree>
    <p:extLst>
      <p:ext uri="{BB962C8B-B14F-4D97-AF65-F5344CB8AC3E}">
        <p14:creationId xmlns:p14="http://schemas.microsoft.com/office/powerpoint/2010/main" val="1303292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2119CA-1042-BACD-0178-1DDE00D58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Informal </a:t>
            </a:r>
            <a:r>
              <a:rPr lang="de-DE" dirty="0" err="1"/>
              <a:t>intergovernmental</a:t>
            </a:r>
            <a:r>
              <a:rPr lang="de-DE" dirty="0"/>
              <a:t> bloc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/>
              <a:t>Coordinating</a:t>
            </a:r>
            <a:r>
              <a:rPr lang="de-DE" dirty="0"/>
              <a:t> multilateral trade </a:t>
            </a:r>
            <a:r>
              <a:rPr lang="de-DE" dirty="0" err="1"/>
              <a:t>policies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Initiatives</a:t>
            </a:r>
          </a:p>
          <a:p>
            <a:pPr lvl="1"/>
            <a:r>
              <a:rPr lang="de-DE" dirty="0"/>
              <a:t>New Development Bank</a:t>
            </a:r>
          </a:p>
          <a:p>
            <a:pPr lvl="1"/>
            <a:r>
              <a:rPr lang="de-DE" dirty="0"/>
              <a:t>BRICS Contingent Reserve Arrangement</a:t>
            </a:r>
          </a:p>
          <a:p>
            <a:pPr lvl="1"/>
            <a:r>
              <a:rPr lang="de-DE" dirty="0"/>
              <a:t>BRICS </a:t>
            </a:r>
            <a:r>
              <a:rPr lang="de-DE" dirty="0" err="1"/>
              <a:t>payment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pPr lvl="1"/>
            <a:r>
              <a:rPr lang="de-DE" dirty="0"/>
              <a:t>BRICS Joint Statistical </a:t>
            </a:r>
            <a:r>
              <a:rPr lang="de-DE" dirty="0" err="1"/>
              <a:t>Publication</a:t>
            </a:r>
            <a:endParaRPr lang="de-DE" dirty="0"/>
          </a:p>
          <a:p>
            <a:pPr lvl="1"/>
            <a:r>
              <a:rPr lang="de-DE" dirty="0"/>
              <a:t>BRICS </a:t>
            </a:r>
            <a:r>
              <a:rPr lang="de-DE" dirty="0" err="1"/>
              <a:t>basket</a:t>
            </a:r>
            <a:r>
              <a:rPr lang="de-DE" dirty="0"/>
              <a:t> </a:t>
            </a:r>
            <a:r>
              <a:rPr lang="de-DE" dirty="0" err="1"/>
              <a:t>reserve</a:t>
            </a:r>
            <a:r>
              <a:rPr lang="de-DE" dirty="0"/>
              <a:t> </a:t>
            </a:r>
            <a:r>
              <a:rPr lang="de-DE" dirty="0" err="1"/>
              <a:t>currency</a:t>
            </a:r>
            <a:endParaRPr lang="de-DE" dirty="0"/>
          </a:p>
          <a:p>
            <a:r>
              <a:rPr lang="en-US" dirty="0"/>
              <a:t>Geopolitical rival to G7</a:t>
            </a:r>
            <a:endParaRPr lang="en-GB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C54800F-C6F9-422C-F6EE-BFD847A4B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6657"/>
            <a:ext cx="5519902" cy="1325563"/>
          </a:xfrm>
        </p:spPr>
        <p:txBody>
          <a:bodyPr>
            <a:normAutofit/>
          </a:bodyPr>
          <a:lstStyle/>
          <a:p>
            <a:pPr algn="ctr"/>
            <a:r>
              <a:rPr lang="de-DE" b="1" dirty="0"/>
              <a:t>BRICS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0357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8B966C-E792-E0A1-796F-31476016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BRICS</a:t>
            </a:r>
          </a:p>
        </p:txBody>
      </p:sp>
      <p:pic>
        <p:nvPicPr>
          <p:cNvPr id="6" name="Inhaltsplatzhalter 5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EE40BB13-4A3D-96DF-A441-FB0F03EAF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87" y="1496043"/>
            <a:ext cx="5305587" cy="5104666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2A4B8CA-01EE-F446-01DF-1FD8A688E947}"/>
              </a:ext>
            </a:extLst>
          </p:cNvPr>
          <p:cNvSpPr txBox="1"/>
          <p:nvPr/>
        </p:nvSpPr>
        <p:spPr>
          <a:xfrm>
            <a:off x="3975433" y="6145920"/>
            <a:ext cx="10195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©James Eagle</a:t>
            </a:r>
          </a:p>
        </p:txBody>
      </p:sp>
    </p:spTree>
    <p:extLst>
      <p:ext uri="{BB962C8B-B14F-4D97-AF65-F5344CB8AC3E}">
        <p14:creationId xmlns:p14="http://schemas.microsoft.com/office/powerpoint/2010/main" val="2533028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5AD69-72C2-4E7F-A466-DF59E3CCA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173" y="2163336"/>
            <a:ext cx="8019393" cy="1962616"/>
          </a:xfrm>
        </p:spPr>
        <p:txBody>
          <a:bodyPr>
            <a:normAutofit/>
          </a:bodyPr>
          <a:lstStyle/>
          <a:p>
            <a:r>
              <a:rPr lang="de-DE" sz="3600" b="1" dirty="0">
                <a:effectLst/>
                <a:latin typeface="Calibri" panose="020F0502020204030204" pitchFamily="34" charset="0"/>
              </a:rPr>
              <a:t>World Trade </a:t>
            </a:r>
            <a:r>
              <a:rPr lang="de-DE" sz="3600" b="1" dirty="0" err="1">
                <a:effectLst/>
                <a:latin typeface="Calibri" panose="020F0502020204030204" pitchFamily="34" charset="0"/>
              </a:rPr>
              <a:t>Organization</a:t>
            </a:r>
            <a:r>
              <a:rPr lang="de-DE" sz="3600" b="1" dirty="0">
                <a:effectLst/>
                <a:latin typeface="Calibri" panose="020F0502020204030204" pitchFamily="34" charset="0"/>
              </a:rPr>
              <a:t> and </a:t>
            </a:r>
            <a:br>
              <a:rPr lang="de-DE" sz="3600" b="1" dirty="0">
                <a:effectLst/>
                <a:latin typeface="Calibri" panose="020F0502020204030204" pitchFamily="34" charset="0"/>
              </a:rPr>
            </a:br>
            <a:r>
              <a:rPr lang="de-DE" sz="3600" b="1" dirty="0">
                <a:latin typeface="Calibri" panose="020F0502020204030204" pitchFamily="34" charset="0"/>
              </a:rPr>
              <a:t>F</a:t>
            </a:r>
            <a:r>
              <a:rPr lang="de-DE" sz="3600" b="1" dirty="0">
                <a:effectLst/>
                <a:latin typeface="Calibri" panose="020F0502020204030204" pitchFamily="34" charset="0"/>
              </a:rPr>
              <a:t>ree Trade </a:t>
            </a:r>
            <a:r>
              <a:rPr lang="de-DE" sz="3600" b="1" dirty="0">
                <a:latin typeface="Calibri" panose="020F0502020204030204" pitchFamily="34" charset="0"/>
              </a:rPr>
              <a:t>A</a:t>
            </a:r>
            <a:r>
              <a:rPr lang="de-DE" sz="3600" b="1" dirty="0">
                <a:effectLst/>
                <a:latin typeface="Calibri" panose="020F0502020204030204" pitchFamily="34" charset="0"/>
              </a:rPr>
              <a:t>greements </a:t>
            </a:r>
            <a:br>
              <a:rPr lang="en-GB" altLang="de-DE" sz="2700" b="1" dirty="0">
                <a:solidFill>
                  <a:srgbClr val="000000"/>
                </a:solidFill>
              </a:rPr>
            </a:b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2503947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8B966C-E792-E0A1-796F-31476016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BRICS</a:t>
            </a:r>
          </a:p>
        </p:txBody>
      </p:sp>
      <p:pic>
        <p:nvPicPr>
          <p:cNvPr id="6" name="Inhaltsplatzhalter 5" descr="Ein Bild, das Text, Screenshot, Grafikdesign, Schrift enthält.&#10;&#10;Automatisch generierte Beschreibung">
            <a:extLst>
              <a:ext uri="{FF2B5EF4-FFF2-40B4-BE49-F238E27FC236}">
                <a16:creationId xmlns:a16="http://schemas.microsoft.com/office/drawing/2014/main" id="{35F2D422-8E5E-658F-F84D-75BD08027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3" y="1449658"/>
            <a:ext cx="5069550" cy="4984246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02EF68D-63A0-ABCD-E4D8-69E0BB4740EC}"/>
              </a:ext>
            </a:extLst>
          </p:cNvPr>
          <p:cNvSpPr txBox="1"/>
          <p:nvPr/>
        </p:nvSpPr>
        <p:spPr>
          <a:xfrm>
            <a:off x="3841321" y="6084960"/>
            <a:ext cx="10195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©James Eagle</a:t>
            </a:r>
          </a:p>
        </p:txBody>
      </p:sp>
    </p:spTree>
    <p:extLst>
      <p:ext uri="{BB962C8B-B14F-4D97-AF65-F5344CB8AC3E}">
        <p14:creationId xmlns:p14="http://schemas.microsoft.com/office/powerpoint/2010/main" val="2039295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8B966C-E792-E0A1-796F-31476016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BRICS</a:t>
            </a:r>
          </a:p>
        </p:txBody>
      </p:sp>
      <p:pic>
        <p:nvPicPr>
          <p:cNvPr id="7" name="Inhaltsplatzhalter 6" descr="Ein Bild, das Text, Karte, Atlas enthält.&#10;&#10;Automatisch generierte Beschreibung">
            <a:extLst>
              <a:ext uri="{FF2B5EF4-FFF2-40B4-BE49-F238E27FC236}">
                <a16:creationId xmlns:a16="http://schemas.microsoft.com/office/drawing/2014/main" id="{0DADB295-DEDD-5FB8-0090-79A0076C7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7" y="1670081"/>
            <a:ext cx="7401254" cy="5041434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EBDEF3F-7342-B98D-0256-4917CA5A4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7" y="6492874"/>
            <a:ext cx="7772400" cy="30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49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8B966C-E792-E0A1-796F-31476016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BRICS</a:t>
            </a:r>
          </a:p>
        </p:txBody>
      </p:sp>
      <p:pic>
        <p:nvPicPr>
          <p:cNvPr id="12" name="Inhaltsplatzhalter 11" descr="Ein Bild, das Text, Schrift, Screenshot enthält.&#10;&#10;Automatisch generierte Beschreibung">
            <a:extLst>
              <a:ext uri="{FF2B5EF4-FFF2-40B4-BE49-F238E27FC236}">
                <a16:creationId xmlns:a16="http://schemas.microsoft.com/office/drawing/2014/main" id="{41C891BB-C989-49C4-7376-6B7EFB615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66142"/>
            <a:ext cx="7886700" cy="3838018"/>
          </a:xfr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C8B2499-1DF9-3D2F-CCD9-25AF8C1EB0DE}"/>
              </a:ext>
            </a:extLst>
          </p:cNvPr>
          <p:cNvSpPr txBox="1"/>
          <p:nvPr/>
        </p:nvSpPr>
        <p:spPr>
          <a:xfrm>
            <a:off x="742968" y="1527859"/>
            <a:ext cx="3424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Status after </a:t>
            </a:r>
            <a:r>
              <a:rPr lang="de-DE" sz="2800" dirty="0" err="1"/>
              <a:t>expansion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758496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5AD69-72C2-4E7F-A466-DF59E3CCA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173" y="2163336"/>
            <a:ext cx="8019393" cy="1962616"/>
          </a:xfrm>
        </p:spPr>
        <p:txBody>
          <a:bodyPr>
            <a:normAutofit/>
          </a:bodyPr>
          <a:lstStyle/>
          <a:p>
            <a:r>
              <a:rPr lang="de-DE" altLang="de-DE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Trade </a:t>
            </a:r>
            <a:r>
              <a:rPr lang="de-DE" altLang="de-DE" sz="36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Policies</a:t>
            </a:r>
            <a:r>
              <a:rPr lang="de-DE" altLang="de-DE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de-DE" altLang="de-DE" sz="36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Protectionism</a:t>
            </a:r>
            <a:br>
              <a:rPr lang="en-GB" altLang="de-DE" sz="2700" b="1" dirty="0">
                <a:solidFill>
                  <a:srgbClr val="000000"/>
                </a:solidFill>
              </a:rPr>
            </a:b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219231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936295B3-88F4-9361-25DE-121BD3D5F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5" y="409880"/>
            <a:ext cx="5480683" cy="6169776"/>
          </a:xfrm>
        </p:spPr>
      </p:pic>
    </p:spTree>
    <p:extLst>
      <p:ext uri="{BB962C8B-B14F-4D97-AF65-F5344CB8AC3E}">
        <p14:creationId xmlns:p14="http://schemas.microsoft.com/office/powerpoint/2010/main" val="1952225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Screenshot, Poster, Design enthält.&#10;&#10;Automatisch generierte Beschreibung">
            <a:extLst>
              <a:ext uri="{FF2B5EF4-FFF2-40B4-BE49-F238E27FC236}">
                <a16:creationId xmlns:a16="http://schemas.microsoft.com/office/drawing/2014/main" id="{BC536EB6-B64B-ABC3-DDDE-F8CF0E4A0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2" y="454371"/>
            <a:ext cx="5391817" cy="6132496"/>
          </a:xfrm>
        </p:spPr>
      </p:pic>
    </p:spTree>
    <p:extLst>
      <p:ext uri="{BB962C8B-B14F-4D97-AF65-F5344CB8AC3E}">
        <p14:creationId xmlns:p14="http://schemas.microsoft.com/office/powerpoint/2010/main" val="924029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5AD69-72C2-4E7F-A466-DF59E3CCA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173" y="2163336"/>
            <a:ext cx="8019393" cy="1962616"/>
          </a:xfrm>
        </p:spPr>
        <p:txBody>
          <a:bodyPr>
            <a:normAutofit/>
          </a:bodyPr>
          <a:lstStyle/>
          <a:p>
            <a:r>
              <a:rPr lang="de-DE" altLang="de-DE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Impact on Business and </a:t>
            </a:r>
            <a:r>
              <a:rPr lang="de-DE" altLang="de-DE" sz="36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Customs</a:t>
            </a:r>
            <a:br>
              <a:rPr lang="en-GB" altLang="de-DE" sz="2700" b="1" dirty="0">
                <a:solidFill>
                  <a:srgbClr val="000000"/>
                </a:solidFill>
              </a:rPr>
            </a:b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3678255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DD2E29-5CA1-A1C2-9D9F-3C34AA805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C6B5BA-F94D-44EE-CED7-AC95E4EF9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The WTO-centred multilateral trade order is visibly eroding. </a:t>
            </a:r>
          </a:p>
          <a:p>
            <a:r>
              <a:rPr lang="en-GB" dirty="0"/>
              <a:t>Globalisation is in an uncertain transformation. </a:t>
            </a:r>
          </a:p>
          <a:p>
            <a:pPr lvl="1"/>
            <a:r>
              <a:rPr lang="en-GB" dirty="0"/>
              <a:t>On the one hand: Number of Free Trade Areas is increasing.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 Economic benefit for members of FTA only</a:t>
            </a:r>
            <a:endParaRPr lang="en-GB" dirty="0"/>
          </a:p>
          <a:p>
            <a:pPr lvl="1"/>
            <a:r>
              <a:rPr lang="en-GB" dirty="0"/>
              <a:t>On the other hand: Protectionism is on the rise worldwide. 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 Less economic freedom for all</a:t>
            </a:r>
            <a:endParaRPr lang="en-GB" dirty="0"/>
          </a:p>
          <a:p>
            <a:r>
              <a:rPr lang="en-GB" dirty="0"/>
              <a:t>New trade initiatives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   </a:t>
            </a:r>
            <a:r>
              <a:rPr lang="en-GB" dirty="0"/>
              <a:t>International trade is increasingly being    instrumentalised for geopolitical influence.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81999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C6B5BA-F94D-44EE-CED7-AC95E4EF9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dirty="0" err="1"/>
              <a:t>Complexity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international trade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increasing</a:t>
            </a:r>
            <a:r>
              <a:rPr lang="de-DE" dirty="0"/>
              <a:t> (e.g. different </a:t>
            </a:r>
            <a:r>
              <a:rPr lang="de-DE" dirty="0" err="1"/>
              <a:t>rules</a:t>
            </a:r>
            <a:r>
              <a:rPr lang="de-DE" dirty="0"/>
              <a:t> of </a:t>
            </a:r>
            <a:r>
              <a:rPr lang="de-DE" dirty="0" err="1"/>
              <a:t>origin</a:t>
            </a:r>
            <a:r>
              <a:rPr lang="de-DE" dirty="0"/>
              <a:t> and different </a:t>
            </a:r>
            <a:r>
              <a:rPr lang="de-DE" dirty="0" err="1"/>
              <a:t>technical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dirty="0"/>
              <a:t>More trade </a:t>
            </a:r>
            <a:r>
              <a:rPr lang="de-DE" dirty="0" err="1"/>
              <a:t>regulations</a:t>
            </a:r>
            <a:r>
              <a:rPr lang="de-DE" dirty="0"/>
              <a:t> and </a:t>
            </a:r>
            <a:r>
              <a:rPr lang="de-DE" dirty="0" err="1"/>
              <a:t>restricitions</a:t>
            </a:r>
            <a:endParaRPr lang="de-DE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dirty="0"/>
              <a:t>More </a:t>
            </a:r>
            <a:r>
              <a:rPr lang="de-DE" dirty="0" err="1"/>
              <a:t>duties</a:t>
            </a:r>
            <a:r>
              <a:rPr lang="de-DE" dirty="0"/>
              <a:t>, trade </a:t>
            </a:r>
            <a:r>
              <a:rPr lang="de-DE" dirty="0" err="1"/>
              <a:t>remedies</a:t>
            </a:r>
            <a:r>
              <a:rPr lang="de-DE" dirty="0"/>
              <a:t>, </a:t>
            </a:r>
            <a:r>
              <a:rPr lang="de-DE" dirty="0" err="1"/>
              <a:t>sanctions</a:t>
            </a:r>
            <a:r>
              <a:rPr lang="de-DE" dirty="0"/>
              <a:t> etc.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de-DE" dirty="0"/>
              <a:t>International trade </a:t>
            </a:r>
            <a:r>
              <a:rPr lang="de-DE" dirty="0" err="1"/>
              <a:t>law</a:t>
            </a:r>
            <a:r>
              <a:rPr lang="de-DE" dirty="0"/>
              <a:t> and </a:t>
            </a:r>
            <a:r>
              <a:rPr lang="de-DE" dirty="0" err="1"/>
              <a:t>customs</a:t>
            </a:r>
            <a:r>
              <a:rPr lang="de-DE" dirty="0"/>
              <a:t> </a:t>
            </a:r>
            <a:r>
              <a:rPr lang="de-DE" dirty="0" err="1"/>
              <a:t>law</a:t>
            </a:r>
            <a:r>
              <a:rPr lang="de-DE" dirty="0"/>
              <a:t> will </a:t>
            </a:r>
            <a:r>
              <a:rPr lang="de-DE" dirty="0" err="1"/>
              <a:t>become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multinational </a:t>
            </a:r>
            <a:r>
              <a:rPr lang="de-DE" dirty="0" err="1"/>
              <a:t>companies</a:t>
            </a:r>
            <a:r>
              <a:rPr lang="de-DE" dirty="0"/>
              <a:t>  and </a:t>
            </a:r>
            <a:r>
              <a:rPr lang="de-DE" dirty="0" err="1"/>
              <a:t>customs</a:t>
            </a:r>
            <a:r>
              <a:rPr lang="de-DE" dirty="0"/>
              <a:t> </a:t>
            </a:r>
            <a:r>
              <a:rPr lang="de-DE" dirty="0" err="1"/>
              <a:t>administrations</a:t>
            </a:r>
            <a:endParaRPr lang="en-GB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9835D18-DE3E-EBBB-33DC-0B9809C10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927736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3FB0DF-E452-BC10-F759-2A254C56F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91090"/>
            <a:ext cx="78866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Free Trade Agreements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D24DA3-7AC7-A58E-FF54-E26C899AB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777362"/>
            <a:ext cx="7886699" cy="123801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Since the 2000s, more regional FTAs have been concluded</a:t>
            </a:r>
          </a:p>
          <a:p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“Spaghetti bowl” (more than 600 FTAs – bilateral or regional are notified to WTO; 356 are in force)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64E0C1-787D-FC47-4E4E-7AC3AB611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37" y="2915984"/>
            <a:ext cx="6449982" cy="3805491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76B541C-7082-2037-BF2C-FA2BB42E068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endParaRPr lang="en-US" sz="12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471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112379-7737-A0DD-7BBA-A80F0CAB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Free-Trade Areas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C5A744-0248-3D38-21B4-316E59D5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Free-Trade Areas (FTA) are formed by international agreements of at least two countries.</a:t>
            </a:r>
          </a:p>
          <a:p>
            <a:r>
              <a:rPr lang="en-GB" dirty="0"/>
              <a:t>FTAs are critical from WTO perspective.</a:t>
            </a:r>
          </a:p>
          <a:p>
            <a:r>
              <a:rPr lang="en-GB" dirty="0"/>
              <a:t>WTO (GATT) based on multilateralism; FTAs based on regionalism</a:t>
            </a:r>
          </a:p>
          <a:p>
            <a:r>
              <a:rPr lang="en-GB" dirty="0"/>
              <a:t>Art XXIV GATT contains an exception clause for FTAs</a:t>
            </a:r>
          </a:p>
          <a:p>
            <a:pPr lvl="1"/>
            <a:r>
              <a:rPr lang="en-GB" dirty="0"/>
              <a:t>Vision of WTO: FTAs lead to multilateral free trade</a:t>
            </a:r>
          </a:p>
          <a:p>
            <a:pPr lvl="1"/>
            <a:r>
              <a:rPr lang="en-GB" dirty="0"/>
              <a:t>Reality: FTAs only benefit members; risk of protectionism against non-members grows. 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70A015-3C26-D146-3E58-009C636B8BC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2782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112379-7737-A0DD-7BBA-A80F0CAB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Free-Trade Areas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70A015-3C26-D146-3E58-009C636B8BC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DE4E4AB-E24F-C7E3-DDD7-938F5DB30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de-DE" sz="2400" dirty="0"/>
              <a:t>Standard </a:t>
            </a:r>
            <a:r>
              <a:rPr lang="de-DE" sz="2400" dirty="0" err="1"/>
              <a:t>rules</a:t>
            </a:r>
            <a:r>
              <a:rPr lang="de-DE" sz="2400" dirty="0"/>
              <a:t> in </a:t>
            </a:r>
            <a:r>
              <a:rPr lang="de-DE" dirty="0"/>
              <a:t>FTAs:</a:t>
            </a:r>
          </a:p>
          <a:p>
            <a:pPr lvl="2"/>
            <a:r>
              <a:rPr lang="de-DE" dirty="0" err="1"/>
              <a:t>Tariff</a:t>
            </a:r>
            <a:r>
              <a:rPr lang="de-DE" dirty="0"/>
              <a:t> </a:t>
            </a:r>
            <a:r>
              <a:rPr lang="de-DE" dirty="0" err="1"/>
              <a:t>dismantling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originating</a:t>
            </a:r>
            <a:r>
              <a:rPr lang="de-DE" dirty="0"/>
              <a:t> </a:t>
            </a:r>
            <a:r>
              <a:rPr lang="de-DE" dirty="0" err="1"/>
              <a:t>products</a:t>
            </a:r>
            <a:r>
              <a:rPr lang="de-DE" dirty="0"/>
              <a:t> (</a:t>
            </a:r>
            <a:r>
              <a:rPr lang="de-DE" dirty="0" err="1"/>
              <a:t>partially</a:t>
            </a:r>
            <a:r>
              <a:rPr lang="de-DE" dirty="0"/>
              <a:t>) </a:t>
            </a:r>
          </a:p>
          <a:p>
            <a:pPr lvl="2"/>
            <a:r>
              <a:rPr lang="de-DE" dirty="0"/>
              <a:t>Uniform </a:t>
            </a:r>
            <a:r>
              <a:rPr lang="de-DE" dirty="0" err="1"/>
              <a:t>rules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origin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entire</a:t>
            </a:r>
            <a:r>
              <a:rPr lang="de-DE" dirty="0"/>
              <a:t> </a:t>
            </a:r>
            <a:r>
              <a:rPr lang="de-DE" dirty="0" err="1"/>
              <a:t>zone</a:t>
            </a:r>
            <a:r>
              <a:rPr lang="de-DE" dirty="0"/>
              <a:t> (</a:t>
            </a:r>
            <a:r>
              <a:rPr lang="de-DE" dirty="0" err="1"/>
              <a:t>partially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regional </a:t>
            </a:r>
            <a:r>
              <a:rPr lang="de-DE" dirty="0" err="1"/>
              <a:t>accumulation</a:t>
            </a:r>
            <a:r>
              <a:rPr lang="de-DE" dirty="0"/>
              <a:t>)</a:t>
            </a:r>
          </a:p>
          <a:p>
            <a:pPr lvl="2"/>
            <a:r>
              <a:rPr lang="de-DE" dirty="0"/>
              <a:t>Uniform </a:t>
            </a:r>
            <a:r>
              <a:rPr lang="de-DE" dirty="0" err="1"/>
              <a:t>simplified</a:t>
            </a:r>
            <a:r>
              <a:rPr lang="de-DE" dirty="0"/>
              <a:t> </a:t>
            </a:r>
            <a:r>
              <a:rPr lang="de-DE" dirty="0" err="1"/>
              <a:t>customs</a:t>
            </a:r>
            <a:r>
              <a:rPr lang="de-DE" dirty="0"/>
              <a:t> </a:t>
            </a:r>
            <a:r>
              <a:rPr lang="de-DE" dirty="0" err="1"/>
              <a:t>procedures</a:t>
            </a:r>
            <a:endParaRPr lang="de-DE" dirty="0"/>
          </a:p>
          <a:p>
            <a:pPr lvl="2"/>
            <a:r>
              <a:rPr lang="de-DE" dirty="0" err="1"/>
              <a:t>Harmonisation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technical</a:t>
            </a:r>
            <a:r>
              <a:rPr lang="de-DE" dirty="0"/>
              <a:t> </a:t>
            </a:r>
            <a:r>
              <a:rPr lang="de-DE" dirty="0" err="1"/>
              <a:t>standards</a:t>
            </a:r>
            <a:endParaRPr lang="de-DE" dirty="0"/>
          </a:p>
          <a:p>
            <a:pPr lvl="2"/>
            <a:r>
              <a:rPr lang="de-DE" dirty="0"/>
              <a:t>Investor </a:t>
            </a:r>
            <a:r>
              <a:rPr lang="de-DE" dirty="0" err="1"/>
              <a:t>protection</a:t>
            </a:r>
            <a:endParaRPr lang="de-DE" dirty="0"/>
          </a:p>
          <a:p>
            <a:pPr lvl="2"/>
            <a:r>
              <a:rPr lang="de-DE" dirty="0"/>
              <a:t>Opening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services</a:t>
            </a:r>
            <a:r>
              <a:rPr lang="de-DE" dirty="0"/>
              <a:t> </a:t>
            </a:r>
            <a:r>
              <a:rPr lang="de-DE" dirty="0" err="1"/>
              <a:t>markets</a:t>
            </a:r>
            <a:endParaRPr lang="de-DE" dirty="0"/>
          </a:p>
          <a:p>
            <a:pPr lvl="2"/>
            <a:r>
              <a:rPr lang="de-DE" dirty="0"/>
              <a:t>Consumer </a:t>
            </a:r>
            <a:r>
              <a:rPr lang="de-DE" dirty="0" err="1"/>
              <a:t>protections</a:t>
            </a:r>
            <a:r>
              <a:rPr lang="de-DE" dirty="0"/>
              <a:t> </a:t>
            </a:r>
            <a:r>
              <a:rPr lang="de-DE" dirty="0" err="1"/>
              <a:t>rights</a:t>
            </a:r>
            <a:endParaRPr lang="de-DE" dirty="0"/>
          </a:p>
          <a:p>
            <a:pPr lvl="1"/>
            <a:r>
              <a:rPr lang="de-DE" sz="2400" u="sng" dirty="0"/>
              <a:t>Special </a:t>
            </a:r>
            <a:r>
              <a:rPr lang="de-DE" sz="2400" u="sng" dirty="0" err="1"/>
              <a:t>rules</a:t>
            </a:r>
            <a:r>
              <a:rPr lang="de-DE" sz="2400" u="sng" dirty="0"/>
              <a:t> in </a:t>
            </a:r>
            <a:r>
              <a:rPr lang="de-DE" sz="2400" u="sng" dirty="0" err="1"/>
              <a:t>some</a:t>
            </a:r>
            <a:r>
              <a:rPr lang="de-DE" sz="2400" u="sng" dirty="0"/>
              <a:t> FTAs: </a:t>
            </a:r>
          </a:p>
          <a:p>
            <a:pPr lvl="2"/>
            <a:r>
              <a:rPr lang="de-DE" dirty="0"/>
              <a:t>Environmental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standards</a:t>
            </a:r>
            <a:endParaRPr lang="de-DE" dirty="0"/>
          </a:p>
          <a:p>
            <a:pPr lvl="2"/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labor</a:t>
            </a:r>
            <a:r>
              <a:rPr lang="de-DE" dirty="0"/>
              <a:t> </a:t>
            </a:r>
            <a:r>
              <a:rPr lang="de-DE" dirty="0" err="1"/>
              <a:t>rights</a:t>
            </a:r>
            <a:endParaRPr lang="de-DE" u="sng" dirty="0"/>
          </a:p>
        </p:txBody>
      </p:sp>
    </p:spTree>
    <p:extLst>
      <p:ext uri="{BB962C8B-B14F-4D97-AF65-F5344CB8AC3E}">
        <p14:creationId xmlns:p14="http://schemas.microsoft.com/office/powerpoint/2010/main" val="3306038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3FB0DF-E452-BC10-F759-2A254C56F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72" y="809629"/>
            <a:ext cx="78866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Mega Free Trade Agreements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76B541C-7082-2037-BF2C-FA2BB42E068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endParaRPr lang="en-US" sz="12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Inhaltsplatzhalter 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8EA28FC2-97F2-9A4C-8C51-AEC486D89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29" y="1742317"/>
            <a:ext cx="6234771" cy="4979158"/>
          </a:xfr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2B58C0A-B445-1CE0-EDBD-16F6D609BC19}"/>
              </a:ext>
            </a:extLst>
          </p:cNvPr>
          <p:cNvSpPr txBox="1"/>
          <p:nvPr/>
        </p:nvSpPr>
        <p:spPr>
          <a:xfrm>
            <a:off x="628651" y="6197280"/>
            <a:ext cx="788669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Mega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FTA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span several countries or even continents </a:t>
            </a:r>
          </a:p>
        </p:txBody>
      </p:sp>
    </p:spTree>
    <p:extLst>
      <p:ext uri="{BB962C8B-B14F-4D97-AF65-F5344CB8AC3E}">
        <p14:creationId xmlns:p14="http://schemas.microsoft.com/office/powerpoint/2010/main" val="835835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5AD69-72C2-4E7F-A466-DF59E3CCA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810" y="3024188"/>
            <a:ext cx="6858000" cy="1790700"/>
          </a:xfrm>
        </p:spPr>
        <p:txBody>
          <a:bodyPr>
            <a:normAutofit/>
          </a:bodyPr>
          <a:lstStyle/>
          <a:p>
            <a:br>
              <a:rPr lang="de-DE" altLang="de-DE" sz="3600" b="1" dirty="0">
                <a:solidFill>
                  <a:srgbClr val="000000"/>
                </a:solidFill>
              </a:rPr>
            </a:br>
            <a:br>
              <a:rPr lang="de-DE" altLang="de-DE" sz="3600" b="1" dirty="0">
                <a:solidFill>
                  <a:srgbClr val="000000"/>
                </a:solidFill>
              </a:rPr>
            </a:br>
            <a:endParaRPr lang="de-DE" sz="3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A483ADB-9856-561F-EB52-E06B89E6B9F7}"/>
              </a:ext>
            </a:extLst>
          </p:cNvPr>
          <p:cNvSpPr txBox="1"/>
          <p:nvPr/>
        </p:nvSpPr>
        <p:spPr>
          <a:xfrm>
            <a:off x="6887538" y="1737599"/>
            <a:ext cx="166854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/>
              <a:t>RCEP</a:t>
            </a:r>
          </a:p>
          <a:p>
            <a:r>
              <a:rPr lang="en-GB" sz="1600" dirty="0"/>
              <a:t>30% of world´s population</a:t>
            </a:r>
          </a:p>
          <a:p>
            <a:endParaRPr lang="en-GB" sz="1600" dirty="0"/>
          </a:p>
          <a:p>
            <a:r>
              <a:rPr lang="en-GB" sz="1600" u="sng" dirty="0"/>
              <a:t>USMCA</a:t>
            </a:r>
          </a:p>
          <a:p>
            <a:r>
              <a:rPr lang="en-GB" sz="1600" dirty="0"/>
              <a:t>500 million people</a:t>
            </a:r>
          </a:p>
          <a:p>
            <a:endParaRPr lang="en-GB" sz="1600" dirty="0"/>
          </a:p>
          <a:p>
            <a:r>
              <a:rPr lang="en-GB" sz="1600" u="sng" dirty="0"/>
              <a:t>EEA</a:t>
            </a:r>
          </a:p>
          <a:p>
            <a:r>
              <a:rPr lang="en-GB" sz="1600" dirty="0"/>
              <a:t>470 million people</a:t>
            </a:r>
          </a:p>
          <a:p>
            <a:endParaRPr lang="en-GB" sz="1600" dirty="0"/>
          </a:p>
          <a:p>
            <a:r>
              <a:rPr lang="en-GB" sz="1600" u="sng" dirty="0"/>
              <a:t>CPTPP</a:t>
            </a:r>
          </a:p>
          <a:p>
            <a:r>
              <a:rPr lang="en-GB" sz="1600" dirty="0"/>
              <a:t>480 million people</a:t>
            </a:r>
          </a:p>
          <a:p>
            <a:endParaRPr lang="en-GB" sz="1600" dirty="0"/>
          </a:p>
          <a:p>
            <a:r>
              <a:rPr lang="en-GB" sz="1600" u="sng" dirty="0"/>
              <a:t>Mercosur</a:t>
            </a:r>
          </a:p>
          <a:p>
            <a:r>
              <a:rPr lang="en-GB" sz="1600" dirty="0"/>
              <a:t>300 million people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Grafik 7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93FFA1B6-DB0F-6A99-E47A-45555B514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2" y="1760064"/>
            <a:ext cx="5751051" cy="4539535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2C94960-A14A-1288-8F19-EDF2FF0F1A36}"/>
              </a:ext>
            </a:extLst>
          </p:cNvPr>
          <p:cNvSpPr txBox="1">
            <a:spLocks/>
          </p:cNvSpPr>
          <p:nvPr/>
        </p:nvSpPr>
        <p:spPr>
          <a:xfrm>
            <a:off x="784334" y="194291"/>
            <a:ext cx="533071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/>
              <a:t>Ranking of Mega FTA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317EA3-0E2A-A66F-68C8-04BBCF565148}"/>
              </a:ext>
            </a:extLst>
          </p:cNvPr>
          <p:cNvSpPr/>
          <p:nvPr/>
        </p:nvSpPr>
        <p:spPr>
          <a:xfrm>
            <a:off x="3171776" y="5059177"/>
            <a:ext cx="1135118" cy="1042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$11.26tr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FA09527-C5F7-47C0-8354-80E5E930630C}"/>
              </a:ext>
            </a:extLst>
          </p:cNvPr>
          <p:cNvSpPr txBox="1"/>
          <p:nvPr/>
        </p:nvSpPr>
        <p:spPr>
          <a:xfrm>
            <a:off x="2406381" y="6068767"/>
            <a:ext cx="265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/>
              <a:t>Comprehensive</a:t>
            </a:r>
            <a:r>
              <a:rPr lang="de-DE" sz="1200" dirty="0"/>
              <a:t> and Progressive </a:t>
            </a:r>
          </a:p>
          <a:p>
            <a:pPr algn="ctr"/>
            <a:r>
              <a:rPr lang="de-DE" sz="1200" dirty="0"/>
              <a:t>Agreement </a:t>
            </a:r>
            <a:r>
              <a:rPr lang="de-DE" sz="1200" dirty="0" err="1"/>
              <a:t>for</a:t>
            </a:r>
            <a:r>
              <a:rPr lang="de-DE" sz="1200" dirty="0"/>
              <a:t> Trans-Pacific Partnership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84E23EED-7AA4-318D-03A0-D5848BCB891D}"/>
              </a:ext>
            </a:extLst>
          </p:cNvPr>
          <p:cNvCxnSpPr>
            <a:cxnSpLocks/>
          </p:cNvCxnSpPr>
          <p:nvPr/>
        </p:nvCxnSpPr>
        <p:spPr>
          <a:xfrm flipV="1">
            <a:off x="4306894" y="5059177"/>
            <a:ext cx="759382" cy="437973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33478BB3-1ECB-2E12-E691-3B0AA0459338}"/>
              </a:ext>
            </a:extLst>
          </p:cNvPr>
          <p:cNvCxnSpPr>
            <a:cxnSpLocks/>
          </p:cNvCxnSpPr>
          <p:nvPr/>
        </p:nvCxnSpPr>
        <p:spPr>
          <a:xfrm flipH="1" flipV="1">
            <a:off x="2406381" y="4674718"/>
            <a:ext cx="832122" cy="689483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D4C675EA-F45C-66C3-7F82-DDB773D8DCE5}"/>
              </a:ext>
            </a:extLst>
          </p:cNvPr>
          <p:cNvSpPr txBox="1"/>
          <p:nvPr/>
        </p:nvSpPr>
        <p:spPr>
          <a:xfrm>
            <a:off x="5437816" y="259523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36E6B62-3FD4-DEAD-02E1-71C7F6F56206}"/>
              </a:ext>
            </a:extLst>
          </p:cNvPr>
          <p:cNvSpPr txBox="1"/>
          <p:nvPr/>
        </p:nvSpPr>
        <p:spPr>
          <a:xfrm>
            <a:off x="1686670" y="2608689"/>
            <a:ext cx="359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2.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208497D-3642-03F2-381D-B79BA2A2F9BC}"/>
              </a:ext>
            </a:extLst>
          </p:cNvPr>
          <p:cNvSpPr txBox="1"/>
          <p:nvPr/>
        </p:nvSpPr>
        <p:spPr>
          <a:xfrm>
            <a:off x="3511210" y="2575630"/>
            <a:ext cx="461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3.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BE812C5-F972-0ADC-7E02-4C2EB73C8F0F}"/>
              </a:ext>
            </a:extLst>
          </p:cNvPr>
          <p:cNvSpPr txBox="1"/>
          <p:nvPr/>
        </p:nvSpPr>
        <p:spPr>
          <a:xfrm>
            <a:off x="4177862" y="4916030"/>
            <a:ext cx="394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4.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EF9B0C-14FB-B69C-7935-AF655695D9F3}"/>
              </a:ext>
            </a:extLst>
          </p:cNvPr>
          <p:cNvSpPr/>
          <p:nvPr/>
        </p:nvSpPr>
        <p:spPr>
          <a:xfrm>
            <a:off x="255744" y="4634600"/>
            <a:ext cx="1135118" cy="1042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$3.4tr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72D119B-9D0B-C90E-3932-20C7C35B8CAE}"/>
              </a:ext>
            </a:extLst>
          </p:cNvPr>
          <p:cNvCxnSpPr>
            <a:cxnSpLocks/>
          </p:cNvCxnSpPr>
          <p:nvPr/>
        </p:nvCxnSpPr>
        <p:spPr>
          <a:xfrm flipV="1">
            <a:off x="1387123" y="5100696"/>
            <a:ext cx="1009825" cy="27404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392C0BBF-F53F-6031-A9F9-C22CBB1D8A67}"/>
              </a:ext>
            </a:extLst>
          </p:cNvPr>
          <p:cNvSpPr txBox="1"/>
          <p:nvPr/>
        </p:nvSpPr>
        <p:spPr>
          <a:xfrm>
            <a:off x="2112685" y="5202618"/>
            <a:ext cx="783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Mercosur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1F1FB8E-3FE5-0DCC-E4CE-B8F6CB544E2F}"/>
              </a:ext>
            </a:extLst>
          </p:cNvPr>
          <p:cNvSpPr txBox="1"/>
          <p:nvPr/>
        </p:nvSpPr>
        <p:spPr>
          <a:xfrm>
            <a:off x="1702268" y="5221127"/>
            <a:ext cx="394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3875295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5AD69-72C2-4E7F-A466-DF59E3CCA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173" y="2163336"/>
            <a:ext cx="8019393" cy="1962616"/>
          </a:xfrm>
        </p:spPr>
        <p:txBody>
          <a:bodyPr>
            <a:normAutofit/>
          </a:bodyPr>
          <a:lstStyle/>
          <a:p>
            <a:r>
              <a:rPr lang="de-DE" sz="3600" b="1" dirty="0">
                <a:latin typeface="Calibri" panose="020F0502020204030204" pitchFamily="34" charset="0"/>
              </a:rPr>
              <a:t>Europe</a:t>
            </a:r>
            <a:br>
              <a:rPr lang="en-GB" altLang="de-DE" sz="2700" b="1" dirty="0">
                <a:solidFill>
                  <a:srgbClr val="000000"/>
                </a:solidFill>
              </a:rPr>
            </a:b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1805880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1058</Words>
  <Application>Microsoft Macintosh PowerPoint</Application>
  <PresentationFormat>Bildschirmpräsentation (4:3)</PresentationFormat>
  <Paragraphs>213</Paragraphs>
  <Slides>38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Roboto</vt:lpstr>
      <vt:lpstr>Wingdings</vt:lpstr>
      <vt:lpstr>Office</vt:lpstr>
      <vt:lpstr>The Impact of Mega Free Trade Agreements  on International Trade and Customs Administrations      </vt:lpstr>
      <vt:lpstr>                 Outline</vt:lpstr>
      <vt:lpstr>World Trade Organization and  Free Trade Agreements  </vt:lpstr>
      <vt:lpstr>Free Trade Agreements</vt:lpstr>
      <vt:lpstr>Free-Trade Areas</vt:lpstr>
      <vt:lpstr>Free-Trade Areas</vt:lpstr>
      <vt:lpstr>Mega Free Trade Agreements</vt:lpstr>
      <vt:lpstr>  </vt:lpstr>
      <vt:lpstr>Europe </vt:lpstr>
      <vt:lpstr>European Union</vt:lpstr>
      <vt:lpstr>North America </vt:lpstr>
      <vt:lpstr>PowerPoint-Präsentation</vt:lpstr>
      <vt:lpstr>United States – Mexico – Canada  – Agreement </vt:lpstr>
      <vt:lpstr>Asia - Pacific </vt:lpstr>
      <vt:lpstr>PowerPoint-Präsentation</vt:lpstr>
      <vt:lpstr>RCEP</vt:lpstr>
      <vt:lpstr>RCEP</vt:lpstr>
      <vt:lpstr>CPTPP</vt:lpstr>
      <vt:lpstr>CPTPP</vt:lpstr>
      <vt:lpstr>South America </vt:lpstr>
      <vt:lpstr>MERCOSUR</vt:lpstr>
      <vt:lpstr>MERCOSUR</vt:lpstr>
      <vt:lpstr>New Trade Initiatives </vt:lpstr>
      <vt:lpstr>IPEF Indo-Pacific Economic Framework for Prosperity</vt:lpstr>
      <vt:lpstr>IPEF Indo-Pacific Economic Framework for Prosperity</vt:lpstr>
      <vt:lpstr>IPEF Indo-Pacific Economic Framework for Prosperity</vt:lpstr>
      <vt:lpstr>BRICS</vt:lpstr>
      <vt:lpstr>BRICS</vt:lpstr>
      <vt:lpstr>BRICS</vt:lpstr>
      <vt:lpstr>BRICS</vt:lpstr>
      <vt:lpstr>BRICS</vt:lpstr>
      <vt:lpstr>BRICS</vt:lpstr>
      <vt:lpstr>Trade Policies and Protectionism </vt:lpstr>
      <vt:lpstr>PowerPoint-Präsentation</vt:lpstr>
      <vt:lpstr>PowerPoint-Präsentation</vt:lpstr>
      <vt:lpstr>Impact on Business and Customs </vt:lpstr>
      <vt:lpstr>Summary</vt:lpstr>
      <vt:lpstr>Impact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capacity building through academic education</dc:title>
  <dc:creator>christopher dallimore</dc:creator>
  <cp:lastModifiedBy>Michael Wolffgang</cp:lastModifiedBy>
  <cp:revision>322</cp:revision>
  <dcterms:created xsi:type="dcterms:W3CDTF">2019-04-04T17:43:11Z</dcterms:created>
  <dcterms:modified xsi:type="dcterms:W3CDTF">2023-09-27T22:11:47Z</dcterms:modified>
</cp:coreProperties>
</file>