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Barlow Bold" pitchFamily="2" charset="77"/>
      <p:regular r:id="rId22"/>
      <p:bold r:id="rId23"/>
    </p:embeddedFont>
    <p:embeddedFont>
      <p:font typeface="Barlow Medium" panose="020F0502020204030204" pitchFamily="34" charset="0"/>
      <p:regular r:id="rId24"/>
      <p:italic r:id="rId25"/>
    </p:embeddedFont>
    <p:embeddedFont>
      <p:font typeface="Barlow Semi-Bold" pitchFamily="2" charset="77"/>
      <p:regular r:id="rId26"/>
      <p:bold r:id="rId27"/>
    </p:embeddedFont>
    <p:embeddedFont>
      <p:font typeface="Barlow SemiCondensed" pitchFamily="2" charset="77"/>
      <p:regular r:id="rId28"/>
    </p:embeddedFont>
    <p:embeddedFont>
      <p:font typeface="Barlow SemiCondensed Bold" pitchFamily="2" charset="77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lacial Indifference" pitchFamily="2" charset="0"/>
      <p:regular r:id="rId35"/>
    </p:embeddedFont>
    <p:embeddedFont>
      <p:font typeface="HK Grotesk Bold" pitchFamily="2" charset="77"/>
      <p:regular r:id="rId36"/>
      <p:bold r:id="rId37"/>
    </p:embeddedFont>
    <p:embeddedFont>
      <p:font typeface="HK Grotesk Medium" pitchFamily="2" charset="77"/>
      <p:regular r:id="rId38"/>
    </p:embeddedFont>
    <p:embeddedFont>
      <p:font typeface="Oswald" pitchFamily="2" charset="77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7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svg"/><Relationship Id="rId7" Type="http://schemas.openxmlformats.org/officeDocument/2006/relationships/image" Target="../media/image3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7.svg"/><Relationship Id="rId10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4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svg"/><Relationship Id="rId7" Type="http://schemas.openxmlformats.org/officeDocument/2006/relationships/image" Target="../media/image5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37.svg"/><Relationship Id="rId10" Type="http://schemas.openxmlformats.org/officeDocument/2006/relationships/image" Target="../media/image52.png"/><Relationship Id="rId4" Type="http://schemas.openxmlformats.org/officeDocument/2006/relationships/image" Target="../media/image36.png"/><Relationship Id="rId9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.svg"/><Relationship Id="rId7" Type="http://schemas.openxmlformats.org/officeDocument/2006/relationships/image" Target="../media/image5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33.svg"/><Relationship Id="rId5" Type="http://schemas.openxmlformats.org/officeDocument/2006/relationships/image" Target="../media/image55.svg"/><Relationship Id="rId10" Type="http://schemas.openxmlformats.org/officeDocument/2006/relationships/image" Target="../media/image32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260374" y="3326953"/>
            <a:ext cx="11648310" cy="9379731"/>
            <a:chOff x="0" y="0"/>
            <a:chExt cx="6807031" cy="5481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06947" cy="5481320"/>
            </a:xfrm>
            <a:custGeom>
              <a:avLst/>
              <a:gdLst/>
              <a:ahLst/>
              <a:cxnLst/>
              <a:rect l="l" t="t" r="r" b="b"/>
              <a:pathLst>
                <a:path w="6806947" h="5481320">
                  <a:moveTo>
                    <a:pt x="3403600" y="0"/>
                  </a:moveTo>
                  <a:cubicBezTo>
                    <a:pt x="3291459" y="0"/>
                    <a:pt x="3187192" y="57023"/>
                    <a:pt x="3127121" y="151765"/>
                  </a:cubicBezTo>
                  <a:lnTo>
                    <a:pt x="51308" y="4976749"/>
                  </a:lnTo>
                  <a:cubicBezTo>
                    <a:pt x="17399" y="5030089"/>
                    <a:pt x="127" y="5090922"/>
                    <a:pt x="0" y="5151882"/>
                  </a:cubicBezTo>
                  <a:lnTo>
                    <a:pt x="0" y="5151882"/>
                  </a:lnTo>
                  <a:lnTo>
                    <a:pt x="0" y="5153914"/>
                  </a:lnTo>
                  <a:lnTo>
                    <a:pt x="0" y="5153914"/>
                  </a:lnTo>
                  <a:cubicBezTo>
                    <a:pt x="127" y="5207889"/>
                    <a:pt x="13589" y="5261864"/>
                    <a:pt x="40513" y="5311013"/>
                  </a:cubicBezTo>
                  <a:cubicBezTo>
                    <a:pt x="98044" y="5416042"/>
                    <a:pt x="208280" y="5481320"/>
                    <a:pt x="328041" y="5481320"/>
                  </a:cubicBezTo>
                  <a:lnTo>
                    <a:pt x="6479032" y="5481320"/>
                  </a:lnTo>
                  <a:cubicBezTo>
                    <a:pt x="6598920" y="5481320"/>
                    <a:pt x="6709156" y="5416169"/>
                    <a:pt x="6766687" y="5311013"/>
                  </a:cubicBezTo>
                  <a:lnTo>
                    <a:pt x="6766814" y="5311013"/>
                  </a:lnTo>
                  <a:cubicBezTo>
                    <a:pt x="6780149" y="5286502"/>
                    <a:pt x="6790309" y="5260594"/>
                    <a:pt x="6797167" y="5234178"/>
                  </a:cubicBezTo>
                  <a:lnTo>
                    <a:pt x="6806947" y="5155057"/>
                  </a:lnTo>
                  <a:lnTo>
                    <a:pt x="6806947" y="5150485"/>
                  </a:lnTo>
                  <a:lnTo>
                    <a:pt x="6803899" y="5107305"/>
                  </a:lnTo>
                  <a:cubicBezTo>
                    <a:pt x="6797422" y="5061585"/>
                    <a:pt x="6781166" y="5017008"/>
                    <a:pt x="6755639" y="4976749"/>
                  </a:cubicBezTo>
                  <a:lnTo>
                    <a:pt x="3680079" y="151765"/>
                  </a:lnTo>
                  <a:cubicBezTo>
                    <a:pt x="3619881" y="57023"/>
                    <a:pt x="3515741" y="0"/>
                    <a:pt x="3403600" y="0"/>
                  </a:cubicBezTo>
                  <a:close/>
                </a:path>
              </a:pathLst>
            </a:custGeom>
            <a:blipFill>
              <a:blip r:embed="rId2"/>
              <a:stretch>
                <a:fillRect l="-5070" r="-5070"/>
              </a:stretch>
            </a:blipFill>
          </p:spPr>
          <p:txBody>
            <a:bodyPr/>
            <a:lstStyle/>
            <a:p>
              <a:endParaRPr lang="es-EC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-1955411" y="766060"/>
            <a:ext cx="11788889" cy="8980990"/>
          </a:xfrm>
          <a:custGeom>
            <a:avLst/>
            <a:gdLst/>
            <a:ahLst/>
            <a:cxnLst/>
            <a:rect l="l" t="t" r="r" b="b"/>
            <a:pathLst>
              <a:path w="11788889" h="8980990">
                <a:moveTo>
                  <a:pt x="0" y="0"/>
                </a:moveTo>
                <a:lnTo>
                  <a:pt x="11788889" y="0"/>
                </a:lnTo>
                <a:lnTo>
                  <a:pt x="11788889" y="8980990"/>
                </a:lnTo>
                <a:lnTo>
                  <a:pt x="0" y="8980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5" name="TextBox 5"/>
          <p:cNvSpPr txBox="1"/>
          <p:nvPr/>
        </p:nvSpPr>
        <p:spPr>
          <a:xfrm>
            <a:off x="10056962" y="766060"/>
            <a:ext cx="7750600" cy="7588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624"/>
              </a:lnSpc>
            </a:pPr>
            <a:r>
              <a:rPr lang="es-MX" sz="8000" dirty="0">
                <a:solidFill>
                  <a:srgbClr val="2F3542"/>
                </a:solidFill>
                <a:latin typeface="HK Grotesk Bold"/>
              </a:rPr>
              <a:t>Estandarización</a:t>
            </a:r>
          </a:p>
          <a:p>
            <a:pPr algn="just">
              <a:lnSpc>
                <a:spcPts val="8624"/>
              </a:lnSpc>
            </a:pPr>
            <a:r>
              <a:rPr lang="en-US" sz="8000" dirty="0">
                <a:solidFill>
                  <a:srgbClr val="3368C4"/>
                </a:solidFill>
                <a:latin typeface="HK Grotesk Bold"/>
              </a:rPr>
              <a:t>de infracciones</a:t>
            </a:r>
          </a:p>
          <a:p>
            <a:pPr algn="just">
              <a:lnSpc>
                <a:spcPts val="8624"/>
              </a:lnSpc>
            </a:pPr>
            <a:r>
              <a:rPr lang="en-US" sz="8000" dirty="0">
                <a:solidFill>
                  <a:srgbClr val="3368C4"/>
                </a:solidFill>
                <a:latin typeface="HK Grotesk Bold"/>
              </a:rPr>
              <a:t>y sanciones </a:t>
            </a:r>
          </a:p>
          <a:p>
            <a:pPr algn="just">
              <a:lnSpc>
                <a:spcPts val="8624"/>
              </a:lnSpc>
            </a:pPr>
            <a:r>
              <a:rPr lang="en-US" sz="8000" dirty="0">
                <a:solidFill>
                  <a:srgbClr val="3368C4"/>
                </a:solidFill>
                <a:latin typeface="HK Grotesk Bold"/>
              </a:rPr>
              <a:t>aduaneras</a:t>
            </a:r>
          </a:p>
          <a:p>
            <a:pPr algn="just">
              <a:lnSpc>
                <a:spcPts val="4900"/>
              </a:lnSpc>
            </a:pPr>
            <a:endParaRPr lang="en-US" sz="8800" dirty="0">
              <a:solidFill>
                <a:srgbClr val="3368C4"/>
              </a:solidFill>
              <a:latin typeface="HK Grotesk Bold"/>
            </a:endParaRPr>
          </a:p>
          <a:p>
            <a:pPr>
              <a:lnSpc>
                <a:spcPts val="4900"/>
              </a:lnSpc>
            </a:pPr>
            <a:r>
              <a:rPr lang="en-US" sz="5000" dirty="0">
                <a:solidFill>
                  <a:srgbClr val="3368C4"/>
                </a:solidFill>
                <a:latin typeface="HK Grotesk Bold"/>
              </a:rPr>
              <a:t>Bases para su armonización</a:t>
            </a:r>
          </a:p>
          <a:p>
            <a:pPr algn="just">
              <a:lnSpc>
                <a:spcPts val="4900"/>
              </a:lnSpc>
            </a:pPr>
            <a:endParaRPr lang="en-US" sz="5000" dirty="0">
              <a:solidFill>
                <a:srgbClr val="3368C4"/>
              </a:solidFill>
              <a:latin typeface="HK Grotesk Bold"/>
            </a:endParaRPr>
          </a:p>
          <a:p>
            <a:pPr algn="just">
              <a:lnSpc>
                <a:spcPts val="4900"/>
              </a:lnSpc>
            </a:pPr>
            <a:endParaRPr lang="en-US" sz="5000" dirty="0">
              <a:solidFill>
                <a:srgbClr val="3368C4"/>
              </a:solidFill>
              <a:latin typeface="HK Grotesk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58400" y="7253266"/>
            <a:ext cx="7750600" cy="2673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lang="en-US" sz="2999" dirty="0">
              <a:solidFill>
                <a:srgbClr val="2F3542"/>
              </a:solidFill>
              <a:latin typeface="HK Grotesk Medium"/>
            </a:endParaRPr>
          </a:p>
          <a:p>
            <a:pPr>
              <a:lnSpc>
                <a:spcPts val="4199"/>
              </a:lnSpc>
            </a:pPr>
            <a:r>
              <a:rPr lang="en-US" sz="3500" dirty="0">
                <a:solidFill>
                  <a:srgbClr val="2F3542"/>
                </a:solidFill>
                <a:latin typeface="HK Grotesk Medium"/>
              </a:rPr>
              <a:t>INGA, Fernanda</a:t>
            </a:r>
          </a:p>
          <a:p>
            <a:pPr>
              <a:lnSpc>
                <a:spcPts val="4199"/>
              </a:lnSpc>
            </a:pPr>
            <a:r>
              <a:rPr lang="en-US" sz="3500" dirty="0">
                <a:solidFill>
                  <a:srgbClr val="2F3542"/>
                </a:solidFill>
                <a:latin typeface="HK Grotesk Medium"/>
              </a:rPr>
              <a:t>VILLEGAS, Pablo</a:t>
            </a:r>
          </a:p>
          <a:p>
            <a:pPr>
              <a:lnSpc>
                <a:spcPts val="4199"/>
              </a:lnSpc>
            </a:pPr>
            <a:endParaRPr lang="en-US" sz="2999" dirty="0">
              <a:solidFill>
                <a:srgbClr val="2F3542"/>
              </a:solidFill>
              <a:latin typeface="HK Grotesk Medium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2F3542"/>
                </a:solidFill>
                <a:latin typeface="HK Grotesk Medium"/>
              </a:rPr>
              <a:t>XVI Reunión Mundial de Derecho Aduanero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2240" y="1018164"/>
            <a:ext cx="9884299" cy="18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5148" spc="216" dirty="0">
                <a:solidFill>
                  <a:srgbClr val="0D0D0D"/>
                </a:solidFill>
                <a:latin typeface="Barlow Bold"/>
              </a:rPr>
              <a:t>ACUERDO SOBRE FACILITACIÓN DEL COMERCIO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TextBox 10"/>
          <p:cNvSpPr txBox="1"/>
          <p:nvPr/>
        </p:nvSpPr>
        <p:spPr>
          <a:xfrm>
            <a:off x="2561543" y="3039279"/>
            <a:ext cx="14015246" cy="699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9"/>
              </a:lnSpc>
            </a:pP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Artículo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6.-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Disciplinas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sobre los derechos y cargas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establecidos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para la importación y la exportación o en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relación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con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ellas</a:t>
            </a:r>
            <a:endParaRPr lang="en-US" sz="3399" spc="176" dirty="0">
              <a:solidFill>
                <a:srgbClr val="0D0D0D"/>
              </a:solidFill>
              <a:latin typeface="Barlow SemiCondensed Bold"/>
            </a:endParaRPr>
          </a:p>
          <a:p>
            <a:pPr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Disciplinas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materia de sanciones</a:t>
            </a:r>
          </a:p>
          <a:p>
            <a:pPr algn="just"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3.5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Cada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Miembro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asegurará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que,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cuando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imponga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una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sanción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por una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las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leyes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, reglamentos o formalidades de aduana,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facilite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a la persona o personas a las que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haya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impuesto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sanción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una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explicación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por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escrito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la que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especifique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la naturaleza de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y la ley,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reglamento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o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procedimiento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aplicable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virtud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del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cual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haya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prescrito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el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importe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o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el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alcance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sanción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por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.</a:t>
            </a:r>
          </a:p>
          <a:p>
            <a:pPr marL="0" lvl="0" indent="0">
              <a:lnSpc>
                <a:spcPts val="5099"/>
              </a:lnSpc>
              <a:spcBef>
                <a:spcPct val="0"/>
              </a:spcBef>
            </a:pPr>
            <a:endParaRPr lang="en-US" sz="3399" spc="176" dirty="0">
              <a:solidFill>
                <a:srgbClr val="0D0D0D"/>
              </a:solidFill>
              <a:latin typeface="Barlow SemiCondense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2240" y="1018164"/>
            <a:ext cx="9884299" cy="18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5148" spc="216" dirty="0">
                <a:solidFill>
                  <a:srgbClr val="0D0D0D"/>
                </a:solidFill>
                <a:latin typeface="Barlow Bold"/>
              </a:rPr>
              <a:t>ACUERDO SOBRE FACILITACIÓN DEL COMERCIO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TextBox 10"/>
          <p:cNvSpPr txBox="1"/>
          <p:nvPr/>
        </p:nvSpPr>
        <p:spPr>
          <a:xfrm>
            <a:off x="1795121" y="3039279"/>
            <a:ext cx="14985588" cy="6789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9"/>
              </a:lnSpc>
            </a:pPr>
            <a:r>
              <a:rPr lang="en-US" sz="3299" spc="171" dirty="0" err="1">
                <a:solidFill>
                  <a:srgbClr val="0D0D0D"/>
                </a:solidFill>
                <a:latin typeface="Barlow SemiCondensed Bold"/>
              </a:rPr>
              <a:t>Artículo</a:t>
            </a:r>
            <a:r>
              <a:rPr lang="en-US" sz="3299" spc="171" dirty="0">
                <a:solidFill>
                  <a:srgbClr val="0D0D0D"/>
                </a:solidFill>
                <a:latin typeface="Barlow SemiCondensed Bold"/>
              </a:rPr>
              <a:t> 6.- </a:t>
            </a:r>
            <a:r>
              <a:rPr lang="en-US" sz="3299" spc="171" dirty="0" err="1">
                <a:solidFill>
                  <a:srgbClr val="0D0D0D"/>
                </a:solidFill>
                <a:latin typeface="Barlow SemiCondensed Bold"/>
              </a:rPr>
              <a:t>Disciplinas</a:t>
            </a:r>
            <a:r>
              <a:rPr lang="en-US" sz="3299" spc="171" dirty="0">
                <a:solidFill>
                  <a:srgbClr val="0D0D0D"/>
                </a:solidFill>
                <a:latin typeface="Barlow SemiCondensed Bold"/>
              </a:rPr>
              <a:t> sobre los derechos y cargas </a:t>
            </a:r>
            <a:r>
              <a:rPr lang="en-US" sz="3299" spc="171" dirty="0" err="1">
                <a:solidFill>
                  <a:srgbClr val="0D0D0D"/>
                </a:solidFill>
                <a:latin typeface="Barlow SemiCondensed Bold"/>
              </a:rPr>
              <a:t>establecidos</a:t>
            </a:r>
            <a:r>
              <a:rPr lang="en-US" sz="3299" spc="171" dirty="0">
                <a:solidFill>
                  <a:srgbClr val="0D0D0D"/>
                </a:solidFill>
                <a:latin typeface="Barlow SemiCondensed Bold"/>
              </a:rPr>
              <a:t> para la importación y la exportación o en </a:t>
            </a:r>
            <a:r>
              <a:rPr lang="en-US" sz="3299" spc="171" dirty="0" err="1">
                <a:solidFill>
                  <a:srgbClr val="0D0D0D"/>
                </a:solidFill>
                <a:latin typeface="Barlow SemiCondensed Bold"/>
              </a:rPr>
              <a:t>relación</a:t>
            </a:r>
            <a:r>
              <a:rPr lang="en-US" sz="3299" spc="171" dirty="0">
                <a:solidFill>
                  <a:srgbClr val="0D0D0D"/>
                </a:solidFill>
                <a:latin typeface="Barlow SemiCondensed Bold"/>
              </a:rPr>
              <a:t> con </a:t>
            </a:r>
            <a:r>
              <a:rPr lang="en-US" sz="3299" spc="171" dirty="0" err="1">
                <a:solidFill>
                  <a:srgbClr val="0D0D0D"/>
                </a:solidFill>
                <a:latin typeface="Barlow SemiCondensed Bold"/>
              </a:rPr>
              <a:t>ellas</a:t>
            </a:r>
            <a:endParaRPr lang="en-US" sz="3299" spc="171" dirty="0">
              <a:solidFill>
                <a:srgbClr val="0D0D0D"/>
              </a:solidFill>
              <a:latin typeface="Barlow SemiCondensed Bold"/>
            </a:endParaRPr>
          </a:p>
          <a:p>
            <a:pPr>
              <a:lnSpc>
                <a:spcPts val="4949"/>
              </a:lnSpc>
            </a:pP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3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Disciplinas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en materia de sanciones</a:t>
            </a:r>
          </a:p>
          <a:p>
            <a:pPr algn="just">
              <a:lnSpc>
                <a:spcPts val="4949"/>
              </a:lnSpc>
            </a:pP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3.6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Cuando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una persona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revele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voluntariamente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a la administración de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aduanas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de un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Miembro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las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circunstancias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de una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de las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leyes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, reglamentos o formalidades de aduana antes de que la administración de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aduanas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advierta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la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, se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alienta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al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Miembro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a que,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cuando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proceda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,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tenga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en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cuenta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ese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hecho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como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posible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circunstancia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atenuante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cuando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se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dicte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una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sanción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contra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dicha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persona.</a:t>
            </a:r>
          </a:p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3.7 Las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disposiciones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del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presente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párrafo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se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aplicarán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a las sanciones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impuestas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al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tráfico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en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tránsito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a que se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hace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referencia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en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el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299" spc="171" dirty="0" err="1">
                <a:solidFill>
                  <a:srgbClr val="0D0D0D"/>
                </a:solidFill>
                <a:latin typeface="Barlow SemiCondensed"/>
              </a:rPr>
              <a:t>párrafo</a:t>
            </a:r>
            <a:r>
              <a:rPr lang="en-US" sz="3299" spc="171" dirty="0">
                <a:solidFill>
                  <a:srgbClr val="0D0D0D"/>
                </a:solidFill>
                <a:latin typeface="Barlow SemiCondensed"/>
              </a:rPr>
              <a:t> 3.1.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9" name="Freeform 9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Freeform 10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2561543" y="3201056"/>
          <a:ext cx="13848427" cy="5695950"/>
        </p:xfrm>
        <a:graphic>
          <a:graphicData uri="http://schemas.openxmlformats.org/drawingml/2006/table">
            <a:tbl>
              <a:tblPr/>
              <a:tblGrid>
                <a:gridCol w="449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8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162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Barlow SemiCondensed"/>
                        </a:rPr>
                        <a:t>Definiciones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Barlow SemiCondensed"/>
                        </a:rPr>
                        <a:t>Principios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Barlow SemiCondensed"/>
                        </a:rPr>
                        <a:t>Ámbito de aplicación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394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Investigación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y </a:t>
                      </a: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determinación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de infracciones aduaneras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Procedimientos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a </a:t>
                      </a: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seguir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cuando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se </a:t>
                      </a: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constata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una </a:t>
                      </a: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infracción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aduanera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Barlow SemiCondensed"/>
                        </a:rPr>
                        <a:t>Aprehensión o retención de mercancías o medios de transporte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394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Barlow SemiCondensed"/>
                        </a:rPr>
                        <a:t>Arresto preventivo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Cancelación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000000"/>
                          </a:solidFill>
                          <a:latin typeface="Barlow SemiCondensed"/>
                        </a:rPr>
                        <a:t>administrativa</a:t>
                      </a:r>
                      <a:r>
                        <a:rPr lang="en-US" sz="3399" dirty="0">
                          <a:solidFill>
                            <a:srgbClr val="000000"/>
                          </a:solidFill>
                          <a:latin typeface="Barlow SemiCondensed"/>
                        </a:rPr>
                        <a:t> de infracciones aduaneras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Barlow SemiCondensed"/>
                        </a:rPr>
                        <a:t>Derecho de apelación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3951373" y="1018164"/>
            <a:ext cx="9951141" cy="1819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8" spc="220">
                <a:solidFill>
                  <a:srgbClr val="0D0D0D"/>
                </a:solidFill>
                <a:latin typeface="Barlow Bold"/>
              </a:rPr>
              <a:t>CONVENIO DE KYOTO REVISADO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1543" y="2124689"/>
            <a:ext cx="13347097" cy="525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7"/>
              </a:lnSpc>
            </a:pPr>
            <a:r>
              <a:rPr lang="en-US" sz="7448" spc="312" dirty="0">
                <a:solidFill>
                  <a:srgbClr val="0D0D0D"/>
                </a:solidFill>
                <a:latin typeface="Barlow Bold"/>
              </a:rPr>
              <a:t>¿EXISTE CONSENSO EN LA CLASIFICACIÓN ENTRE DELITOS E INFRACCIONES ADUANERAS?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Freeform 10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76169" y="1018164"/>
            <a:ext cx="11180073" cy="18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5148" spc="216" dirty="0">
                <a:solidFill>
                  <a:srgbClr val="0D0D0D"/>
                </a:solidFill>
                <a:latin typeface="Barlow Bold"/>
              </a:rPr>
              <a:t>CLASIFICACIÓN ENTRE DELITOS E INFRACCIONES ADUANERAS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TextBox 10"/>
          <p:cNvSpPr txBox="1"/>
          <p:nvPr/>
        </p:nvSpPr>
        <p:spPr>
          <a:xfrm>
            <a:off x="3281404" y="3754754"/>
            <a:ext cx="12569603" cy="2672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99"/>
              </a:lnSpc>
              <a:spcBef>
                <a:spcPct val="0"/>
              </a:spcBef>
            </a:pP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Si bien no existe consenso sobre lo que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debería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considerarse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delito aduanero, consideramos que un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buen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punto de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partida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es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plantear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,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como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práctica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recomendada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, que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el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bien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jurídico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protegido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sea </a:t>
            </a:r>
            <a:r>
              <a:rPr lang="en-US" sz="3599" spc="187" dirty="0" err="1">
                <a:solidFill>
                  <a:srgbClr val="0D0D0D"/>
                </a:solidFill>
                <a:latin typeface="Barlow SemiCondensed Bold"/>
              </a:rPr>
              <a:t>el</a:t>
            </a:r>
            <a:r>
              <a:rPr lang="en-US" sz="3599" spc="187" dirty="0">
                <a:solidFill>
                  <a:srgbClr val="0D0D0D"/>
                </a:solidFill>
                <a:latin typeface="Barlow SemiCondensed Bold"/>
              </a:rPr>
              <a:t> control aduanero.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3" name="Freeform 3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4" name="Freeform 4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5" name="Freeform 5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6" name="Freeform 6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7" name="Freeform 7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8" name="Freeform 8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9" name="Freeform 9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0" name="Freeform 10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grpSp>
        <p:nvGrpSpPr>
          <p:cNvPr id="11" name="Group 11"/>
          <p:cNvGrpSpPr/>
          <p:nvPr/>
        </p:nvGrpSpPr>
        <p:grpSpPr>
          <a:xfrm>
            <a:off x="7184300" y="3544602"/>
            <a:ext cx="2035283" cy="203528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>
                <a:alpha val="89804"/>
              </a:srgbClr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84338" y="3898693"/>
            <a:ext cx="2501495" cy="25014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sp>
        <p:nvSpPr>
          <p:cNvPr id="17" name="Freeform 17"/>
          <p:cNvSpPr/>
          <p:nvPr/>
        </p:nvSpPr>
        <p:spPr>
          <a:xfrm rot="848094">
            <a:off x="9812939" y="7566461"/>
            <a:ext cx="2836721" cy="269488"/>
          </a:xfrm>
          <a:custGeom>
            <a:avLst/>
            <a:gdLst/>
            <a:ahLst/>
            <a:cxnLst/>
            <a:rect l="l" t="t" r="r" b="b"/>
            <a:pathLst>
              <a:path w="2836721" h="269488">
                <a:moveTo>
                  <a:pt x="0" y="0"/>
                </a:moveTo>
                <a:lnTo>
                  <a:pt x="2836720" y="0"/>
                </a:lnTo>
                <a:lnTo>
                  <a:pt x="2836720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grpSp>
        <p:nvGrpSpPr>
          <p:cNvPr id="18" name="Group 18"/>
          <p:cNvGrpSpPr/>
          <p:nvPr/>
        </p:nvGrpSpPr>
        <p:grpSpPr>
          <a:xfrm>
            <a:off x="7670450" y="5438797"/>
            <a:ext cx="2233322" cy="223332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1" name="Freeform 21"/>
          <p:cNvSpPr/>
          <p:nvPr/>
        </p:nvSpPr>
        <p:spPr>
          <a:xfrm rot="7966675">
            <a:off x="5174408" y="6974642"/>
            <a:ext cx="1857129" cy="269488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s-EC" dirty="0"/>
          </a:p>
        </p:txBody>
      </p:sp>
      <p:grpSp>
        <p:nvGrpSpPr>
          <p:cNvPr id="22" name="Group 22"/>
          <p:cNvGrpSpPr/>
          <p:nvPr/>
        </p:nvGrpSpPr>
        <p:grpSpPr>
          <a:xfrm>
            <a:off x="6344278" y="4954801"/>
            <a:ext cx="1634393" cy="163439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25" name="Freeform 25"/>
          <p:cNvSpPr/>
          <p:nvPr/>
        </p:nvSpPr>
        <p:spPr>
          <a:xfrm rot="-1158232">
            <a:off x="11699063" y="4132791"/>
            <a:ext cx="1234508" cy="383391"/>
          </a:xfrm>
          <a:custGeom>
            <a:avLst/>
            <a:gdLst/>
            <a:ahLst/>
            <a:cxnLst/>
            <a:rect l="l" t="t" r="r" b="b"/>
            <a:pathLst>
              <a:path w="1234508" h="383391">
                <a:moveTo>
                  <a:pt x="0" y="0"/>
                </a:moveTo>
                <a:lnTo>
                  <a:pt x="1234508" y="0"/>
                </a:lnTo>
                <a:lnTo>
                  <a:pt x="1234508" y="383391"/>
                </a:lnTo>
                <a:lnTo>
                  <a:pt x="0" y="383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26907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6" name="Freeform 26"/>
          <p:cNvSpPr/>
          <p:nvPr/>
        </p:nvSpPr>
        <p:spPr>
          <a:xfrm rot="-10290078">
            <a:off x="5508071" y="4020793"/>
            <a:ext cx="1672414" cy="269488"/>
          </a:xfrm>
          <a:custGeom>
            <a:avLst/>
            <a:gdLst/>
            <a:ahLst/>
            <a:cxnLst/>
            <a:rect l="l" t="t" r="r" b="b"/>
            <a:pathLst>
              <a:path w="1672414" h="269488">
                <a:moveTo>
                  <a:pt x="0" y="0"/>
                </a:moveTo>
                <a:lnTo>
                  <a:pt x="1672414" y="0"/>
                </a:lnTo>
                <a:lnTo>
                  <a:pt x="1672414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618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7" name="Freeform 27"/>
          <p:cNvSpPr/>
          <p:nvPr/>
        </p:nvSpPr>
        <p:spPr>
          <a:xfrm>
            <a:off x="8461837" y="6176585"/>
            <a:ext cx="757745" cy="757745"/>
          </a:xfrm>
          <a:custGeom>
            <a:avLst/>
            <a:gdLst/>
            <a:ahLst/>
            <a:cxnLst/>
            <a:rect l="l" t="t" r="r" b="b"/>
            <a:pathLst>
              <a:path w="757745" h="757745">
                <a:moveTo>
                  <a:pt x="0" y="0"/>
                </a:moveTo>
                <a:lnTo>
                  <a:pt x="757745" y="0"/>
                </a:lnTo>
                <a:lnTo>
                  <a:pt x="757745" y="757745"/>
                </a:lnTo>
                <a:lnTo>
                  <a:pt x="0" y="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8" name="Freeform 28"/>
          <p:cNvSpPr/>
          <p:nvPr/>
        </p:nvSpPr>
        <p:spPr>
          <a:xfrm>
            <a:off x="10008547" y="4649526"/>
            <a:ext cx="917556" cy="987947"/>
          </a:xfrm>
          <a:custGeom>
            <a:avLst/>
            <a:gdLst/>
            <a:ahLst/>
            <a:cxnLst/>
            <a:rect l="l" t="t" r="r" b="b"/>
            <a:pathLst>
              <a:path w="917556" h="987947">
                <a:moveTo>
                  <a:pt x="0" y="0"/>
                </a:moveTo>
                <a:lnTo>
                  <a:pt x="917556" y="0"/>
                </a:lnTo>
                <a:lnTo>
                  <a:pt x="917556" y="987948"/>
                </a:lnTo>
                <a:lnTo>
                  <a:pt x="0" y="9879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9" name="Freeform 29"/>
          <p:cNvSpPr/>
          <p:nvPr/>
        </p:nvSpPr>
        <p:spPr>
          <a:xfrm>
            <a:off x="7685102" y="4155537"/>
            <a:ext cx="1033678" cy="804115"/>
          </a:xfrm>
          <a:custGeom>
            <a:avLst/>
            <a:gdLst/>
            <a:ahLst/>
            <a:cxnLst/>
            <a:rect l="l" t="t" r="r" b="b"/>
            <a:pathLst>
              <a:path w="1033678" h="804115">
                <a:moveTo>
                  <a:pt x="0" y="0"/>
                </a:moveTo>
                <a:lnTo>
                  <a:pt x="1033678" y="0"/>
                </a:lnTo>
                <a:lnTo>
                  <a:pt x="1033678" y="804116"/>
                </a:lnTo>
                <a:lnTo>
                  <a:pt x="0" y="8041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30" name="Freeform 30"/>
          <p:cNvSpPr/>
          <p:nvPr/>
        </p:nvSpPr>
        <p:spPr>
          <a:xfrm>
            <a:off x="6696536" y="5254172"/>
            <a:ext cx="975528" cy="766603"/>
          </a:xfrm>
          <a:custGeom>
            <a:avLst/>
            <a:gdLst/>
            <a:ahLst/>
            <a:cxnLst/>
            <a:rect l="l" t="t" r="r" b="b"/>
            <a:pathLst>
              <a:path w="975528" h="766603">
                <a:moveTo>
                  <a:pt x="0" y="0"/>
                </a:moveTo>
                <a:lnTo>
                  <a:pt x="975528" y="0"/>
                </a:lnTo>
                <a:lnTo>
                  <a:pt x="975528" y="766603"/>
                </a:lnTo>
                <a:lnTo>
                  <a:pt x="0" y="7666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31" name="TextBox 31"/>
          <p:cNvSpPr txBox="1"/>
          <p:nvPr/>
        </p:nvSpPr>
        <p:spPr>
          <a:xfrm>
            <a:off x="2629594" y="3254143"/>
            <a:ext cx="2457903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3499"/>
              </a:lnSpc>
              <a:spcBef>
                <a:spcPct val="0"/>
              </a:spcBef>
            </a:pPr>
            <a:r>
              <a:rPr lang="en-US" sz="2499" spc="79" dirty="0">
                <a:solidFill>
                  <a:srgbClr val="0D0D0D"/>
                </a:solidFill>
                <a:latin typeface="Barlow Semi-Bold"/>
              </a:rPr>
              <a:t>Reserva de ley en materia penal aduanera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29594" y="6596145"/>
            <a:ext cx="2457903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3499"/>
              </a:lnSpc>
              <a:spcBef>
                <a:spcPct val="0"/>
              </a:spcBef>
            </a:pPr>
            <a:r>
              <a:rPr lang="en-US" sz="2499" spc="79" dirty="0">
                <a:solidFill>
                  <a:srgbClr val="0D0D0D"/>
                </a:solidFill>
                <a:latin typeface="Barlow Semi-Bold"/>
              </a:rPr>
              <a:t>Derecho a no concurrencia de sanciones aduaneras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34160" y="3256893"/>
            <a:ext cx="2736683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499"/>
              </a:lnSpc>
              <a:spcBef>
                <a:spcPct val="0"/>
              </a:spcBef>
            </a:pPr>
            <a:r>
              <a:rPr lang="en-US" sz="2499" spc="79" dirty="0">
                <a:solidFill>
                  <a:srgbClr val="0D0D0D"/>
                </a:solidFill>
                <a:latin typeface="Barlow Semi-Bold"/>
              </a:rPr>
              <a:t>Principio de proporcionalidad punitiva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200504" y="6596145"/>
            <a:ext cx="3549061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499"/>
              </a:lnSpc>
              <a:spcBef>
                <a:spcPct val="0"/>
              </a:spcBef>
            </a:pPr>
            <a:r>
              <a:rPr lang="en-US" sz="2499" spc="79" dirty="0">
                <a:solidFill>
                  <a:srgbClr val="0D0D0D"/>
                </a:solidFill>
                <a:latin typeface="Barlow Semi-Bold"/>
              </a:rPr>
              <a:t>Límites a las </a:t>
            </a:r>
            <a:r>
              <a:rPr lang="es-ES" sz="2499" spc="79" dirty="0">
                <a:solidFill>
                  <a:srgbClr val="0D0D0D"/>
                </a:solidFill>
                <a:latin typeface="Barlow Semi-Bold"/>
              </a:rPr>
              <a:t>facultades</a:t>
            </a:r>
            <a:r>
              <a:rPr lang="en-US" sz="2499" spc="79" dirty="0">
                <a:solidFill>
                  <a:srgbClr val="0D0D0D"/>
                </a:solidFill>
                <a:latin typeface="Barlow Semi-Bold"/>
              </a:rPr>
              <a:t> de investigación por parte de las administraciones aduaneras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32468" y="647282"/>
            <a:ext cx="9623064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176" dirty="0">
                <a:solidFill>
                  <a:srgbClr val="0D0D0D"/>
                </a:solidFill>
                <a:latin typeface="Barlow Bold"/>
              </a:rPr>
              <a:t>CONTENIDO MÍNIMO EN MATERIA DE DELITOS ADUANER0S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3" name="Freeform 3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4" name="Freeform 4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grpSp>
        <p:nvGrpSpPr>
          <p:cNvPr id="5" name="Group 5"/>
          <p:cNvGrpSpPr/>
          <p:nvPr/>
        </p:nvGrpSpPr>
        <p:grpSpPr>
          <a:xfrm>
            <a:off x="7184300" y="3544602"/>
            <a:ext cx="2035283" cy="203528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>
                <a:alpha val="89804"/>
              </a:srgbClr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5331" y="3415261"/>
            <a:ext cx="3173933" cy="317393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 rot="848094">
            <a:off x="9812939" y="7566461"/>
            <a:ext cx="2836721" cy="269488"/>
          </a:xfrm>
          <a:custGeom>
            <a:avLst/>
            <a:gdLst/>
            <a:ahLst/>
            <a:cxnLst/>
            <a:rect l="l" t="t" r="r" b="b"/>
            <a:pathLst>
              <a:path w="2836721" h="269488">
                <a:moveTo>
                  <a:pt x="0" y="0"/>
                </a:moveTo>
                <a:lnTo>
                  <a:pt x="2836720" y="0"/>
                </a:lnTo>
                <a:lnTo>
                  <a:pt x="2836720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grpSp>
        <p:nvGrpSpPr>
          <p:cNvPr id="12" name="Group 12"/>
          <p:cNvGrpSpPr/>
          <p:nvPr/>
        </p:nvGrpSpPr>
        <p:grpSpPr>
          <a:xfrm>
            <a:off x="7390082" y="5426752"/>
            <a:ext cx="2624240" cy="26242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15" name="Freeform 15"/>
          <p:cNvSpPr/>
          <p:nvPr/>
        </p:nvSpPr>
        <p:spPr>
          <a:xfrm rot="7966675">
            <a:off x="5174408" y="6974642"/>
            <a:ext cx="1857129" cy="269488"/>
          </a:xfrm>
          <a:custGeom>
            <a:avLst/>
            <a:gdLst/>
            <a:ahLst/>
            <a:cxnLst/>
            <a:rect l="l" t="t" r="r" b="b"/>
            <a:pathLst>
              <a:path w="1857129" h="269488">
                <a:moveTo>
                  <a:pt x="0" y="0"/>
                </a:moveTo>
                <a:lnTo>
                  <a:pt x="1857129" y="0"/>
                </a:lnTo>
                <a:lnTo>
                  <a:pt x="1857129" y="269488"/>
                </a:lnTo>
                <a:lnTo>
                  <a:pt x="0" y="269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2747"/>
            </a:stretch>
          </a:blipFill>
        </p:spPr>
        <p:txBody>
          <a:bodyPr/>
          <a:lstStyle/>
          <a:p>
            <a:endParaRPr lang="es-EC" dirty="0"/>
          </a:p>
        </p:txBody>
      </p:sp>
      <p:grpSp>
        <p:nvGrpSpPr>
          <p:cNvPr id="16" name="Group 16"/>
          <p:cNvGrpSpPr/>
          <p:nvPr/>
        </p:nvGrpSpPr>
        <p:grpSpPr>
          <a:xfrm>
            <a:off x="6435621" y="5046144"/>
            <a:ext cx="1543050" cy="154305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19" name="Freeform 19"/>
          <p:cNvSpPr/>
          <p:nvPr/>
        </p:nvSpPr>
        <p:spPr>
          <a:xfrm rot="-1158232">
            <a:off x="12036689" y="4075371"/>
            <a:ext cx="867745" cy="269488"/>
          </a:xfrm>
          <a:custGeom>
            <a:avLst/>
            <a:gdLst/>
            <a:ahLst/>
            <a:cxnLst/>
            <a:rect l="l" t="t" r="r" b="b"/>
            <a:pathLst>
              <a:path w="867745" h="269488">
                <a:moveTo>
                  <a:pt x="0" y="0"/>
                </a:moveTo>
                <a:lnTo>
                  <a:pt x="867746" y="0"/>
                </a:lnTo>
                <a:lnTo>
                  <a:pt x="867746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26907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0" name="Freeform 20"/>
          <p:cNvSpPr/>
          <p:nvPr/>
        </p:nvSpPr>
        <p:spPr>
          <a:xfrm rot="-10290078">
            <a:off x="5508071" y="4020793"/>
            <a:ext cx="1672414" cy="269488"/>
          </a:xfrm>
          <a:custGeom>
            <a:avLst/>
            <a:gdLst/>
            <a:ahLst/>
            <a:cxnLst/>
            <a:rect l="l" t="t" r="r" b="b"/>
            <a:pathLst>
              <a:path w="1672414" h="269488">
                <a:moveTo>
                  <a:pt x="0" y="0"/>
                </a:moveTo>
                <a:lnTo>
                  <a:pt x="1672414" y="0"/>
                </a:lnTo>
                <a:lnTo>
                  <a:pt x="1672414" y="269489"/>
                </a:lnTo>
                <a:lnTo>
                  <a:pt x="0" y="26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618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1" name="Freeform 21"/>
          <p:cNvSpPr/>
          <p:nvPr/>
        </p:nvSpPr>
        <p:spPr>
          <a:xfrm>
            <a:off x="7723603" y="4060733"/>
            <a:ext cx="910240" cy="1003019"/>
          </a:xfrm>
          <a:custGeom>
            <a:avLst/>
            <a:gdLst/>
            <a:ahLst/>
            <a:cxnLst/>
            <a:rect l="l" t="t" r="r" b="b"/>
            <a:pathLst>
              <a:path w="910240" h="1003019">
                <a:moveTo>
                  <a:pt x="0" y="0"/>
                </a:moveTo>
                <a:lnTo>
                  <a:pt x="910240" y="0"/>
                </a:lnTo>
                <a:lnTo>
                  <a:pt x="910240" y="1003020"/>
                </a:lnTo>
                <a:lnTo>
                  <a:pt x="0" y="1003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2" name="Freeform 22"/>
          <p:cNvSpPr/>
          <p:nvPr/>
        </p:nvSpPr>
        <p:spPr>
          <a:xfrm>
            <a:off x="9752982" y="4199905"/>
            <a:ext cx="1585409" cy="1617765"/>
          </a:xfrm>
          <a:custGeom>
            <a:avLst/>
            <a:gdLst/>
            <a:ahLst/>
            <a:cxnLst/>
            <a:rect l="l" t="t" r="r" b="b"/>
            <a:pathLst>
              <a:path w="1585409" h="1617765">
                <a:moveTo>
                  <a:pt x="0" y="0"/>
                </a:moveTo>
                <a:lnTo>
                  <a:pt x="1585410" y="0"/>
                </a:lnTo>
                <a:lnTo>
                  <a:pt x="1585410" y="1617764"/>
                </a:lnTo>
                <a:lnTo>
                  <a:pt x="0" y="16177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3" name="Freeform 23"/>
          <p:cNvSpPr/>
          <p:nvPr/>
        </p:nvSpPr>
        <p:spPr>
          <a:xfrm>
            <a:off x="8084985" y="6141714"/>
            <a:ext cx="1234433" cy="1194314"/>
          </a:xfrm>
          <a:custGeom>
            <a:avLst/>
            <a:gdLst/>
            <a:ahLst/>
            <a:cxnLst/>
            <a:rect l="l" t="t" r="r" b="b"/>
            <a:pathLst>
              <a:path w="1234433" h="1194314">
                <a:moveTo>
                  <a:pt x="0" y="0"/>
                </a:moveTo>
                <a:lnTo>
                  <a:pt x="1234433" y="0"/>
                </a:lnTo>
                <a:lnTo>
                  <a:pt x="1234433" y="1194315"/>
                </a:lnTo>
                <a:lnTo>
                  <a:pt x="0" y="1194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4" name="Freeform 24"/>
          <p:cNvSpPr/>
          <p:nvPr/>
        </p:nvSpPr>
        <p:spPr>
          <a:xfrm>
            <a:off x="6738756" y="5426752"/>
            <a:ext cx="891087" cy="891087"/>
          </a:xfrm>
          <a:custGeom>
            <a:avLst/>
            <a:gdLst/>
            <a:ahLst/>
            <a:cxnLst/>
            <a:rect l="l" t="t" r="r" b="b"/>
            <a:pathLst>
              <a:path w="891087" h="891087">
                <a:moveTo>
                  <a:pt x="0" y="0"/>
                </a:moveTo>
                <a:lnTo>
                  <a:pt x="891087" y="0"/>
                </a:lnTo>
                <a:lnTo>
                  <a:pt x="891087" y="891087"/>
                </a:lnTo>
                <a:lnTo>
                  <a:pt x="0" y="891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5" name="TextBox 25"/>
          <p:cNvSpPr txBox="1"/>
          <p:nvPr/>
        </p:nvSpPr>
        <p:spPr>
          <a:xfrm>
            <a:off x="2629594" y="2522886"/>
            <a:ext cx="2457903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059"/>
              </a:lnSpc>
              <a:spcBef>
                <a:spcPct val="0"/>
              </a:spcBef>
            </a:pPr>
            <a:r>
              <a:rPr lang="en-US" sz="2899" spc="92" dirty="0">
                <a:solidFill>
                  <a:srgbClr val="0D0D0D"/>
                </a:solidFill>
                <a:latin typeface="Barlow Semi-Bold"/>
              </a:rPr>
              <a:t>¿Qué son las infracciones?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3718359"/>
            <a:ext cx="4058796" cy="132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99"/>
              </a:lnSpc>
              <a:spcBef>
                <a:spcPct val="0"/>
              </a:spcBef>
            </a:pPr>
            <a:r>
              <a:rPr lang="en-US" sz="2399" spc="124" dirty="0">
                <a:solidFill>
                  <a:srgbClr val="0D0D0D"/>
                </a:solidFill>
                <a:latin typeface="Barlow SemiCondensed"/>
              </a:rPr>
              <a:t>Incumplimiento del deber de obediencia o colaboración con la administración aduanera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7000" y="6586620"/>
            <a:ext cx="4240496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059"/>
              </a:lnSpc>
              <a:spcBef>
                <a:spcPct val="0"/>
              </a:spcBef>
            </a:pPr>
            <a:r>
              <a:rPr lang="en-US" sz="2899" spc="92" dirty="0">
                <a:solidFill>
                  <a:srgbClr val="0D0D0D"/>
                </a:solidFill>
                <a:latin typeface="Barlow Semi-Bold"/>
              </a:rPr>
              <a:t>¿Cuál es la tendencia mundial?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19497" y="7806257"/>
            <a:ext cx="3567999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99"/>
              </a:lnSpc>
              <a:spcBef>
                <a:spcPct val="0"/>
              </a:spcBef>
            </a:pPr>
            <a:r>
              <a:rPr lang="en-US" sz="2399" spc="124" dirty="0">
                <a:solidFill>
                  <a:srgbClr val="0D0D0D"/>
                </a:solidFill>
                <a:latin typeface="Barlow SemiCondensed"/>
              </a:rPr>
              <a:t>Descriminalización del delito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00504" y="2166419"/>
            <a:ext cx="4688304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059"/>
              </a:lnSpc>
              <a:spcBef>
                <a:spcPct val="0"/>
              </a:spcBef>
            </a:pPr>
            <a:r>
              <a:rPr lang="en-US" sz="2899" spc="92" dirty="0">
                <a:solidFill>
                  <a:srgbClr val="0D0D0D"/>
                </a:solidFill>
                <a:latin typeface="Barlow Semi-Bold"/>
              </a:rPr>
              <a:t>¿Cuales son sus carácterísticas?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00504" y="3434714"/>
            <a:ext cx="4221559" cy="177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399" spc="124" dirty="0">
                <a:solidFill>
                  <a:srgbClr val="0D0D0D"/>
                </a:solidFill>
                <a:latin typeface="Barlow SemiCondensed"/>
              </a:rPr>
              <a:t>Actos culposos y de peligro abstracto. </a:t>
            </a:r>
          </a:p>
          <a:p>
            <a:pPr marL="0" lvl="0" indent="0" algn="just">
              <a:lnSpc>
                <a:spcPts val="3599"/>
              </a:lnSpc>
              <a:spcBef>
                <a:spcPct val="0"/>
              </a:spcBef>
            </a:pPr>
            <a:r>
              <a:rPr lang="en-US" sz="2399" spc="124" dirty="0">
                <a:solidFill>
                  <a:srgbClr val="0D0D0D"/>
                </a:solidFill>
                <a:latin typeface="Barlow SemiCondensed"/>
              </a:rPr>
              <a:t>No son dolosos, ni provocan daño (delitos)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200504" y="6664886"/>
            <a:ext cx="2607178" cy="102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059"/>
              </a:lnSpc>
              <a:spcBef>
                <a:spcPct val="0"/>
              </a:spcBef>
            </a:pPr>
            <a:r>
              <a:rPr lang="en-US" sz="2899" spc="92" dirty="0">
                <a:solidFill>
                  <a:srgbClr val="0D0D0D"/>
                </a:solidFill>
                <a:latin typeface="Barlow Semi-Bold"/>
              </a:rPr>
              <a:t>¿Qué derecho se aplica?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200504" y="7799470"/>
            <a:ext cx="4190414" cy="1327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399" spc="124" dirty="0">
                <a:solidFill>
                  <a:srgbClr val="0D0D0D"/>
                </a:solidFill>
                <a:latin typeface="Barlow SemiCondensed"/>
              </a:rPr>
              <a:t>Derecho penal administrativo o económico.</a:t>
            </a:r>
          </a:p>
          <a:p>
            <a:pPr marL="0" lvl="0" indent="0" algn="just">
              <a:lnSpc>
                <a:spcPts val="3599"/>
              </a:lnSpc>
              <a:spcBef>
                <a:spcPct val="0"/>
              </a:spcBef>
            </a:pPr>
            <a:endParaRPr lang="en-US" sz="2399" spc="124" dirty="0">
              <a:solidFill>
                <a:srgbClr val="0D0D0D"/>
              </a:solidFill>
              <a:latin typeface="Barlow SemiCondense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332468" y="609182"/>
            <a:ext cx="9623064" cy="92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spc="226" dirty="0">
                <a:solidFill>
                  <a:srgbClr val="0D0D0D"/>
                </a:solidFill>
                <a:latin typeface="Barlow Bold"/>
              </a:rPr>
              <a:t>INFRACCIONES ADUANERAS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3" name="Freeform 3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4" name="Freeform 4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grpSp>
        <p:nvGrpSpPr>
          <p:cNvPr id="5" name="Group 5"/>
          <p:cNvGrpSpPr/>
          <p:nvPr/>
        </p:nvGrpSpPr>
        <p:grpSpPr>
          <a:xfrm>
            <a:off x="1028700" y="2631735"/>
            <a:ext cx="7918981" cy="6960307"/>
            <a:chOff x="0" y="0"/>
            <a:chExt cx="2085658" cy="18331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5658" cy="1833167"/>
            </a:xfrm>
            <a:custGeom>
              <a:avLst/>
              <a:gdLst/>
              <a:ahLst/>
              <a:cxnLst/>
              <a:rect l="l" t="t" r="r" b="b"/>
              <a:pathLst>
                <a:path w="2085658" h="1833167">
                  <a:moveTo>
                    <a:pt x="27374" y="0"/>
                  </a:moveTo>
                  <a:lnTo>
                    <a:pt x="2058284" y="0"/>
                  </a:lnTo>
                  <a:cubicBezTo>
                    <a:pt x="2073402" y="0"/>
                    <a:pt x="2085658" y="12256"/>
                    <a:pt x="2085658" y="27374"/>
                  </a:cubicBezTo>
                  <a:lnTo>
                    <a:pt x="2085658" y="1805793"/>
                  </a:lnTo>
                  <a:cubicBezTo>
                    <a:pt x="2085658" y="1813053"/>
                    <a:pt x="2082773" y="1820016"/>
                    <a:pt x="2077640" y="1825149"/>
                  </a:cubicBezTo>
                  <a:cubicBezTo>
                    <a:pt x="2072506" y="1830283"/>
                    <a:pt x="2065544" y="1833167"/>
                    <a:pt x="2058284" y="1833167"/>
                  </a:cubicBezTo>
                  <a:lnTo>
                    <a:pt x="27374" y="1833167"/>
                  </a:lnTo>
                  <a:cubicBezTo>
                    <a:pt x="20114" y="1833167"/>
                    <a:pt x="13151" y="1830283"/>
                    <a:pt x="8018" y="1825149"/>
                  </a:cubicBezTo>
                  <a:cubicBezTo>
                    <a:pt x="2884" y="1820016"/>
                    <a:pt x="0" y="1813053"/>
                    <a:pt x="0" y="1805793"/>
                  </a:cubicBezTo>
                  <a:lnTo>
                    <a:pt x="0" y="27374"/>
                  </a:lnTo>
                  <a:cubicBezTo>
                    <a:pt x="0" y="20114"/>
                    <a:pt x="2884" y="13151"/>
                    <a:pt x="8018" y="8018"/>
                  </a:cubicBezTo>
                  <a:cubicBezTo>
                    <a:pt x="13151" y="2884"/>
                    <a:pt x="20114" y="0"/>
                    <a:pt x="2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25244"/>
              </a:solidFill>
              <a:prstDash val="dash"/>
              <a:round/>
            </a:ln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56675" y="2207695"/>
            <a:ext cx="6663032" cy="848081"/>
            <a:chOff x="0" y="0"/>
            <a:chExt cx="319292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92922" cy="406400"/>
            </a:xfrm>
            <a:custGeom>
              <a:avLst/>
              <a:gdLst/>
              <a:ahLst/>
              <a:cxnLst/>
              <a:rect l="l" t="t" r="r" b="b"/>
              <a:pathLst>
                <a:path w="3192922" h="406400">
                  <a:moveTo>
                    <a:pt x="2989722" y="0"/>
                  </a:moveTo>
                  <a:cubicBezTo>
                    <a:pt x="3101947" y="0"/>
                    <a:pt x="3192922" y="90976"/>
                    <a:pt x="3192922" y="203200"/>
                  </a:cubicBezTo>
                  <a:cubicBezTo>
                    <a:pt x="3192922" y="315424"/>
                    <a:pt x="3101947" y="406400"/>
                    <a:pt x="29897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40319" y="2631735"/>
            <a:ext cx="7918981" cy="6960307"/>
            <a:chOff x="0" y="0"/>
            <a:chExt cx="2085658" cy="18331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85658" cy="1833167"/>
            </a:xfrm>
            <a:custGeom>
              <a:avLst/>
              <a:gdLst/>
              <a:ahLst/>
              <a:cxnLst/>
              <a:rect l="l" t="t" r="r" b="b"/>
              <a:pathLst>
                <a:path w="2085658" h="1833167">
                  <a:moveTo>
                    <a:pt x="27374" y="0"/>
                  </a:moveTo>
                  <a:lnTo>
                    <a:pt x="2058284" y="0"/>
                  </a:lnTo>
                  <a:cubicBezTo>
                    <a:pt x="2073402" y="0"/>
                    <a:pt x="2085658" y="12256"/>
                    <a:pt x="2085658" y="27374"/>
                  </a:cubicBezTo>
                  <a:lnTo>
                    <a:pt x="2085658" y="1805793"/>
                  </a:lnTo>
                  <a:cubicBezTo>
                    <a:pt x="2085658" y="1813053"/>
                    <a:pt x="2082773" y="1820016"/>
                    <a:pt x="2077640" y="1825149"/>
                  </a:cubicBezTo>
                  <a:cubicBezTo>
                    <a:pt x="2072506" y="1830283"/>
                    <a:pt x="2065544" y="1833167"/>
                    <a:pt x="2058284" y="1833167"/>
                  </a:cubicBezTo>
                  <a:lnTo>
                    <a:pt x="27374" y="1833167"/>
                  </a:lnTo>
                  <a:cubicBezTo>
                    <a:pt x="20114" y="1833167"/>
                    <a:pt x="13151" y="1830283"/>
                    <a:pt x="8018" y="1825149"/>
                  </a:cubicBezTo>
                  <a:cubicBezTo>
                    <a:pt x="2884" y="1820016"/>
                    <a:pt x="0" y="1813053"/>
                    <a:pt x="0" y="1805793"/>
                  </a:cubicBezTo>
                  <a:lnTo>
                    <a:pt x="0" y="27374"/>
                  </a:lnTo>
                  <a:cubicBezTo>
                    <a:pt x="0" y="20114"/>
                    <a:pt x="2884" y="13151"/>
                    <a:pt x="8018" y="8018"/>
                  </a:cubicBezTo>
                  <a:cubicBezTo>
                    <a:pt x="13151" y="2884"/>
                    <a:pt x="20114" y="0"/>
                    <a:pt x="273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6E6E6"/>
              </a:solidFill>
              <a:prstDash val="dash"/>
              <a:round/>
            </a:ln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68294" y="2207695"/>
            <a:ext cx="6663032" cy="848081"/>
            <a:chOff x="0" y="0"/>
            <a:chExt cx="319292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92922" cy="406400"/>
            </a:xfrm>
            <a:custGeom>
              <a:avLst/>
              <a:gdLst/>
              <a:ahLst/>
              <a:cxnLst/>
              <a:rect l="l" t="t" r="r" b="b"/>
              <a:pathLst>
                <a:path w="3192922" h="406400">
                  <a:moveTo>
                    <a:pt x="2989722" y="0"/>
                  </a:moveTo>
                  <a:cubicBezTo>
                    <a:pt x="3101947" y="0"/>
                    <a:pt x="3192922" y="90976"/>
                    <a:pt x="3192922" y="203200"/>
                  </a:cubicBezTo>
                  <a:cubicBezTo>
                    <a:pt x="3192922" y="315424"/>
                    <a:pt x="3101947" y="406400"/>
                    <a:pt x="29897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90212" y="3680671"/>
            <a:ext cx="757745" cy="757745"/>
          </a:xfrm>
          <a:custGeom>
            <a:avLst/>
            <a:gdLst/>
            <a:ahLst/>
            <a:cxnLst/>
            <a:rect l="l" t="t" r="r" b="b"/>
            <a:pathLst>
              <a:path w="757745" h="757745">
                <a:moveTo>
                  <a:pt x="0" y="0"/>
                </a:moveTo>
                <a:lnTo>
                  <a:pt x="757746" y="0"/>
                </a:lnTo>
                <a:lnTo>
                  <a:pt x="757746" y="757746"/>
                </a:lnTo>
                <a:lnTo>
                  <a:pt x="0" y="75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8" name="Freeform 18"/>
          <p:cNvSpPr/>
          <p:nvPr/>
        </p:nvSpPr>
        <p:spPr>
          <a:xfrm>
            <a:off x="9885334" y="3680671"/>
            <a:ext cx="757745" cy="757745"/>
          </a:xfrm>
          <a:custGeom>
            <a:avLst/>
            <a:gdLst/>
            <a:ahLst/>
            <a:cxnLst/>
            <a:rect l="l" t="t" r="r" b="b"/>
            <a:pathLst>
              <a:path w="757745" h="757745">
                <a:moveTo>
                  <a:pt x="0" y="0"/>
                </a:moveTo>
                <a:lnTo>
                  <a:pt x="757746" y="0"/>
                </a:lnTo>
                <a:lnTo>
                  <a:pt x="757746" y="757746"/>
                </a:lnTo>
                <a:lnTo>
                  <a:pt x="0" y="757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9" name="Freeform 19"/>
          <p:cNvSpPr/>
          <p:nvPr/>
        </p:nvSpPr>
        <p:spPr>
          <a:xfrm>
            <a:off x="1572326" y="5712111"/>
            <a:ext cx="757745" cy="757745"/>
          </a:xfrm>
          <a:custGeom>
            <a:avLst/>
            <a:gdLst/>
            <a:ahLst/>
            <a:cxnLst/>
            <a:rect l="l" t="t" r="r" b="b"/>
            <a:pathLst>
              <a:path w="757745" h="757745">
                <a:moveTo>
                  <a:pt x="0" y="0"/>
                </a:moveTo>
                <a:lnTo>
                  <a:pt x="757745" y="0"/>
                </a:lnTo>
                <a:lnTo>
                  <a:pt x="757745" y="757745"/>
                </a:lnTo>
                <a:lnTo>
                  <a:pt x="0" y="757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0" name="Freeform 20"/>
          <p:cNvSpPr/>
          <p:nvPr/>
        </p:nvSpPr>
        <p:spPr>
          <a:xfrm>
            <a:off x="9918251" y="5535803"/>
            <a:ext cx="757745" cy="757745"/>
          </a:xfrm>
          <a:custGeom>
            <a:avLst/>
            <a:gdLst/>
            <a:ahLst/>
            <a:cxnLst/>
            <a:rect l="l" t="t" r="r" b="b"/>
            <a:pathLst>
              <a:path w="757745" h="757745">
                <a:moveTo>
                  <a:pt x="0" y="0"/>
                </a:moveTo>
                <a:lnTo>
                  <a:pt x="757746" y="0"/>
                </a:lnTo>
                <a:lnTo>
                  <a:pt x="757746" y="757746"/>
                </a:lnTo>
                <a:lnTo>
                  <a:pt x="0" y="757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1" name="Freeform 21"/>
          <p:cNvSpPr/>
          <p:nvPr/>
        </p:nvSpPr>
        <p:spPr>
          <a:xfrm>
            <a:off x="1517374" y="7800592"/>
            <a:ext cx="966315" cy="815329"/>
          </a:xfrm>
          <a:custGeom>
            <a:avLst/>
            <a:gdLst/>
            <a:ahLst/>
            <a:cxnLst/>
            <a:rect l="l" t="t" r="r" b="b"/>
            <a:pathLst>
              <a:path w="966315" h="815329">
                <a:moveTo>
                  <a:pt x="0" y="0"/>
                </a:moveTo>
                <a:lnTo>
                  <a:pt x="966315" y="0"/>
                </a:lnTo>
                <a:lnTo>
                  <a:pt x="966315" y="815329"/>
                </a:lnTo>
                <a:lnTo>
                  <a:pt x="0" y="815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2" name="TextBox 22"/>
          <p:cNvSpPr txBox="1"/>
          <p:nvPr/>
        </p:nvSpPr>
        <p:spPr>
          <a:xfrm>
            <a:off x="2686915" y="3671146"/>
            <a:ext cx="5632792" cy="409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135"/>
              </a:lnSpc>
            </a:pPr>
            <a:r>
              <a:rPr lang="en-US" sz="2799" dirty="0" err="1">
                <a:solidFill>
                  <a:srgbClr val="0D0D0D"/>
                </a:solidFill>
                <a:latin typeface="Barlow Semi-Bold"/>
              </a:rPr>
              <a:t>Causalidad</a:t>
            </a:r>
            <a:r>
              <a:rPr lang="en-US" sz="2799" dirty="0">
                <a:solidFill>
                  <a:srgbClr val="0D0D0D"/>
                </a:solidFill>
                <a:latin typeface="Barlow Semi-Bold"/>
              </a:rPr>
              <a:t> </a:t>
            </a:r>
            <a:r>
              <a:rPr lang="en-US" sz="2799" dirty="0" err="1">
                <a:solidFill>
                  <a:srgbClr val="0D0D0D"/>
                </a:solidFill>
                <a:latin typeface="Barlow Semi-Bold"/>
              </a:rPr>
              <a:t>fáctica</a:t>
            </a:r>
            <a:endParaRPr lang="en-US" sz="2799" dirty="0">
              <a:solidFill>
                <a:srgbClr val="0D0D0D"/>
              </a:solidFill>
              <a:latin typeface="Barlow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645435" y="4259347"/>
            <a:ext cx="571575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39"/>
              </a:lnSpc>
            </a:pPr>
            <a:r>
              <a:rPr lang="en-US" sz="2399" spc="124">
                <a:solidFill>
                  <a:srgbClr val="2F3542"/>
                </a:solidFill>
                <a:latin typeface="Barlow SemiCondensed"/>
              </a:rPr>
              <a:t>Hechos adecuados objetivamente al tipo infraccional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53921" y="5551571"/>
            <a:ext cx="573224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Barlow Semi-Bold"/>
              </a:rPr>
              <a:t>Aspectos materiales y prácticos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53921" y="6150789"/>
            <a:ext cx="5748745" cy="112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75"/>
              </a:lnSpc>
            </a:pP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Incumplimiento de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deberes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asumidos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por la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obligación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aduanera. Su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existencia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y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carácter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vinculante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no pueden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ignorarse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70418" y="7588429"/>
            <a:ext cx="500900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Barlow Semi-Bold"/>
              </a:rPr>
              <a:t>Dificultades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70418" y="8198732"/>
            <a:ext cx="5715751" cy="72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31"/>
              </a:lnSpc>
            </a:pP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Imposición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al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sujeto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que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figura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en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el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tipo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penal por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conductas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de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terceros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637757"/>
            <a:ext cx="14775611" cy="77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 spc="189">
                <a:solidFill>
                  <a:srgbClr val="0D0D0D"/>
                </a:solidFill>
                <a:latin typeface="Barlow Bold"/>
              </a:rPr>
              <a:t>CRITERIOS PARA DETERMINAR LA RESPONSABILIDAD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98534" y="3613996"/>
            <a:ext cx="639238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Barlow Semi-Bold"/>
              </a:rPr>
              <a:t>Justipreciar el comportamiento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98534" y="4240297"/>
            <a:ext cx="5715751" cy="736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55"/>
              </a:lnSpc>
            </a:pPr>
            <a:r>
              <a:rPr lang="en-US" sz="2399" spc="124">
                <a:solidFill>
                  <a:srgbClr val="2F3542"/>
                </a:solidFill>
                <a:latin typeface="Barlow SemiCondensed"/>
              </a:rPr>
              <a:t>Comprobar que se actuó con dolo, negligencia o imprudencia.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65540" y="5423821"/>
            <a:ext cx="500900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D0D0D"/>
                </a:solidFill>
                <a:latin typeface="Barlow Semi-Bold"/>
              </a:rPr>
              <a:t>Aspectos</a:t>
            </a:r>
            <a:r>
              <a:rPr lang="en-US" sz="2799" dirty="0">
                <a:solidFill>
                  <a:srgbClr val="0D0D0D"/>
                </a:solidFill>
                <a:latin typeface="Barlow Semi-Bold"/>
              </a:rPr>
              <a:t> </a:t>
            </a:r>
            <a:r>
              <a:rPr lang="en-US" sz="2799" dirty="0" err="1">
                <a:solidFill>
                  <a:srgbClr val="0D0D0D"/>
                </a:solidFill>
                <a:latin typeface="Barlow Semi-Bold"/>
              </a:rPr>
              <a:t>culpables</a:t>
            </a:r>
            <a:r>
              <a:rPr lang="en-US" sz="2799" dirty="0">
                <a:solidFill>
                  <a:srgbClr val="0D0D0D"/>
                </a:solidFill>
                <a:latin typeface="Barlow Semi-Bold"/>
              </a:rPr>
              <a:t> o dolosos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965540" y="5975752"/>
            <a:ext cx="6015976" cy="149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5"/>
              </a:lnSpc>
            </a:pP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Culpa: Falta de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cuidado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o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prevención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, 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negligencia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.</a:t>
            </a:r>
          </a:p>
          <a:p>
            <a:pPr marL="0" lvl="0" indent="0" algn="just">
              <a:lnSpc>
                <a:spcPts val="2975"/>
              </a:lnSpc>
            </a:pP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Dolo: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Voluntad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de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cometer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la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conducta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e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intención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de su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resultado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982037" y="7693204"/>
            <a:ext cx="500900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D0D0D"/>
                </a:solidFill>
                <a:latin typeface="Barlow Semi-Bold"/>
              </a:rPr>
              <a:t>Dificultades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82037" y="8293909"/>
            <a:ext cx="5715751" cy="72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31"/>
              </a:lnSpc>
            </a:pP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Aplicación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tiende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a ser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ineficaz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porque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disminuye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la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agilidad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 en la </a:t>
            </a:r>
            <a:r>
              <a:rPr lang="en-US" sz="2399" spc="124" dirty="0" err="1">
                <a:solidFill>
                  <a:srgbClr val="2F3542"/>
                </a:solidFill>
                <a:latin typeface="Barlow SemiCondensed"/>
              </a:rPr>
              <a:t>resolución</a:t>
            </a:r>
            <a:r>
              <a:rPr lang="en-US" sz="2399" spc="124" dirty="0">
                <a:solidFill>
                  <a:srgbClr val="2F3542"/>
                </a:solidFill>
                <a:latin typeface="Barlow SemiCondensed"/>
              </a:rPr>
              <a:t>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83689" y="2334271"/>
            <a:ext cx="500900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spc="102">
                <a:solidFill>
                  <a:srgbClr val="FFFFFF"/>
                </a:solidFill>
                <a:latin typeface="Barlow Medium"/>
              </a:rPr>
              <a:t>Responsabilidad objetiva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795308" y="2334271"/>
            <a:ext cx="500900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spc="102">
                <a:solidFill>
                  <a:srgbClr val="FFFFFF"/>
                </a:solidFill>
                <a:latin typeface="Barlow Medium"/>
              </a:rPr>
              <a:t>Responsabilidad subjetiva</a:t>
            </a:r>
          </a:p>
        </p:txBody>
      </p:sp>
      <p:sp>
        <p:nvSpPr>
          <p:cNvPr id="37" name="Freeform 37"/>
          <p:cNvSpPr/>
          <p:nvPr/>
        </p:nvSpPr>
        <p:spPr>
          <a:xfrm>
            <a:off x="9813966" y="7867195"/>
            <a:ext cx="966315" cy="815329"/>
          </a:xfrm>
          <a:custGeom>
            <a:avLst/>
            <a:gdLst/>
            <a:ahLst/>
            <a:cxnLst/>
            <a:rect l="l" t="t" r="r" b="b"/>
            <a:pathLst>
              <a:path w="966315" h="815329">
                <a:moveTo>
                  <a:pt x="0" y="0"/>
                </a:moveTo>
                <a:lnTo>
                  <a:pt x="966316" y="0"/>
                </a:lnTo>
                <a:lnTo>
                  <a:pt x="966316" y="815328"/>
                </a:lnTo>
                <a:lnTo>
                  <a:pt x="0" y="8153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769048" y="3192281"/>
            <a:ext cx="4749904" cy="4749904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68798" y="6355016"/>
            <a:ext cx="1682419" cy="168241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68798" y="3097031"/>
            <a:ext cx="1682419" cy="16824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536783" y="6355016"/>
            <a:ext cx="1682419" cy="16824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36783" y="3097031"/>
            <a:ext cx="1682419" cy="16824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6473882" y="3502115"/>
            <a:ext cx="872252" cy="872252"/>
          </a:xfrm>
          <a:custGeom>
            <a:avLst/>
            <a:gdLst/>
            <a:ahLst/>
            <a:cxnLst/>
            <a:rect l="l" t="t" r="r" b="b"/>
            <a:pathLst>
              <a:path w="872252" h="872252">
                <a:moveTo>
                  <a:pt x="0" y="0"/>
                </a:moveTo>
                <a:lnTo>
                  <a:pt x="872251" y="0"/>
                </a:lnTo>
                <a:lnTo>
                  <a:pt x="872251" y="872252"/>
                </a:lnTo>
                <a:lnTo>
                  <a:pt x="0" y="87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5683685" y="98347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0" name="Freeform 20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1" name="Freeform 21"/>
          <p:cNvSpPr/>
          <p:nvPr/>
        </p:nvSpPr>
        <p:spPr>
          <a:xfrm>
            <a:off x="6394693" y="6680911"/>
            <a:ext cx="1030630" cy="1030630"/>
          </a:xfrm>
          <a:custGeom>
            <a:avLst/>
            <a:gdLst/>
            <a:ahLst/>
            <a:cxnLst/>
            <a:rect l="l" t="t" r="r" b="b"/>
            <a:pathLst>
              <a:path w="1030630" h="1030630">
                <a:moveTo>
                  <a:pt x="0" y="0"/>
                </a:moveTo>
                <a:lnTo>
                  <a:pt x="1030629" y="0"/>
                </a:lnTo>
                <a:lnTo>
                  <a:pt x="1030629" y="1030629"/>
                </a:lnTo>
                <a:lnTo>
                  <a:pt x="0" y="1030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2" name="Freeform 22"/>
          <p:cNvSpPr/>
          <p:nvPr/>
        </p:nvSpPr>
        <p:spPr>
          <a:xfrm>
            <a:off x="10817126" y="3379628"/>
            <a:ext cx="1121732" cy="1121732"/>
          </a:xfrm>
          <a:custGeom>
            <a:avLst/>
            <a:gdLst/>
            <a:ahLst/>
            <a:cxnLst/>
            <a:rect l="l" t="t" r="r" b="b"/>
            <a:pathLst>
              <a:path w="1121732" h="1121732">
                <a:moveTo>
                  <a:pt x="0" y="0"/>
                </a:moveTo>
                <a:lnTo>
                  <a:pt x="1121733" y="0"/>
                </a:lnTo>
                <a:lnTo>
                  <a:pt x="1121733" y="1121732"/>
                </a:lnTo>
                <a:lnTo>
                  <a:pt x="0" y="1121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3" name="Freeform 23"/>
          <p:cNvSpPr/>
          <p:nvPr/>
        </p:nvSpPr>
        <p:spPr>
          <a:xfrm>
            <a:off x="10919441" y="6681088"/>
            <a:ext cx="917103" cy="1030453"/>
          </a:xfrm>
          <a:custGeom>
            <a:avLst/>
            <a:gdLst/>
            <a:ahLst/>
            <a:cxnLst/>
            <a:rect l="l" t="t" r="r" b="b"/>
            <a:pathLst>
              <a:path w="917103" h="1030453">
                <a:moveTo>
                  <a:pt x="0" y="0"/>
                </a:moveTo>
                <a:lnTo>
                  <a:pt x="917103" y="0"/>
                </a:lnTo>
                <a:lnTo>
                  <a:pt x="917103" y="1030452"/>
                </a:lnTo>
                <a:lnTo>
                  <a:pt x="0" y="1030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4" name="TextBox 24"/>
          <p:cNvSpPr txBox="1"/>
          <p:nvPr/>
        </p:nvSpPr>
        <p:spPr>
          <a:xfrm>
            <a:off x="4332468" y="596331"/>
            <a:ext cx="9623064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spc="226">
                <a:solidFill>
                  <a:srgbClr val="0D0D0D"/>
                </a:solidFill>
                <a:latin typeface="Barlow Bold"/>
              </a:rPr>
              <a:t>CLASIFICACIONES COMUNES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95121" y="2464909"/>
            <a:ext cx="3292375" cy="85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3233"/>
              </a:lnSpc>
            </a:pPr>
            <a:r>
              <a:rPr lang="en-US" sz="3299" spc="105">
                <a:solidFill>
                  <a:srgbClr val="0D0D0D"/>
                </a:solidFill>
                <a:latin typeface="Barlow Semi-Bold"/>
              </a:rPr>
              <a:t>Criterios de responsabilidad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3362012"/>
            <a:ext cx="4058796" cy="84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49"/>
              </a:lnSpc>
            </a:pPr>
            <a:r>
              <a:rPr lang="en-US" sz="2299" spc="119">
                <a:solidFill>
                  <a:srgbClr val="132232"/>
                </a:solidFill>
                <a:latin typeface="Barlow SemiCondensed"/>
              </a:rPr>
              <a:t>Objetivas y Subjetivas</a:t>
            </a:r>
          </a:p>
          <a:p>
            <a:pPr marL="0" lvl="0" indent="0" algn="r">
              <a:lnSpc>
                <a:spcPts val="3449"/>
              </a:lnSpc>
              <a:spcBef>
                <a:spcPct val="0"/>
              </a:spcBef>
            </a:pPr>
            <a:r>
              <a:rPr lang="en-US" sz="2299" spc="119">
                <a:solidFill>
                  <a:srgbClr val="132232"/>
                </a:solidFill>
                <a:latin typeface="Barlow SemiCondensed"/>
              </a:rPr>
              <a:t> (culposas y dolosas)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29820" y="5904623"/>
            <a:ext cx="2457903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619"/>
              </a:lnSpc>
              <a:spcBef>
                <a:spcPct val="0"/>
              </a:spcBef>
            </a:pPr>
            <a:r>
              <a:rPr lang="en-US" sz="3299" spc="105">
                <a:solidFill>
                  <a:srgbClr val="0D0D0D"/>
                </a:solidFill>
                <a:latin typeface="Barlow Semi-Bold"/>
              </a:rPr>
              <a:t>El infractor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90578" y="6717575"/>
            <a:ext cx="3797145" cy="194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6" lvl="1" indent="-248283" algn="just">
              <a:lnSpc>
                <a:spcPts val="3081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Importador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/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exportador</a:t>
            </a:r>
            <a:endParaRPr lang="en-US" sz="2299" spc="119" dirty="0">
              <a:solidFill>
                <a:srgbClr val="132232"/>
              </a:solidFill>
              <a:latin typeface="Barlow SemiCondensed"/>
            </a:endParaRPr>
          </a:p>
          <a:p>
            <a:pPr marL="496566" lvl="1" indent="-248283" algn="just">
              <a:lnSpc>
                <a:spcPts val="3081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Despachantes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de aduana</a:t>
            </a:r>
          </a:p>
          <a:p>
            <a:pPr marL="496566" lvl="1" indent="-248283" algn="just">
              <a:lnSpc>
                <a:spcPts val="3081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Transportistas</a:t>
            </a:r>
            <a:endParaRPr lang="en-US" sz="2299" spc="119" dirty="0">
              <a:solidFill>
                <a:srgbClr val="132232"/>
              </a:solidFill>
              <a:latin typeface="Barlow SemiCondensed"/>
            </a:endParaRPr>
          </a:p>
          <a:p>
            <a:pPr marL="496566" lvl="1" indent="-248283" algn="just">
              <a:lnSpc>
                <a:spcPts val="3081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Agentes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de 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transporte</a:t>
            </a:r>
            <a:endParaRPr lang="en-US" sz="2299" spc="119" dirty="0">
              <a:solidFill>
                <a:srgbClr val="132232"/>
              </a:solidFill>
              <a:latin typeface="Barlow SemiCondensed"/>
            </a:endParaRPr>
          </a:p>
          <a:p>
            <a:pPr marL="496566" lvl="1" indent="-248283" algn="just">
              <a:lnSpc>
                <a:spcPts val="3081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Empresas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Courier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00504" y="2436334"/>
            <a:ext cx="3289288" cy="91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563"/>
              </a:lnSpc>
            </a:pPr>
            <a:r>
              <a:rPr lang="en-US" sz="3299" spc="105">
                <a:solidFill>
                  <a:srgbClr val="0D0D0D"/>
                </a:solidFill>
                <a:latin typeface="Barlow Semi-Bold"/>
              </a:rPr>
              <a:t>Precisión de la conducta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200504" y="3400112"/>
            <a:ext cx="3289288" cy="114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6" lvl="1" indent="-248283" algn="just">
              <a:lnSpc>
                <a:spcPts val="3058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Arribo</a:t>
            </a:r>
            <a:endParaRPr lang="en-US" sz="2299" spc="119" dirty="0">
              <a:solidFill>
                <a:srgbClr val="132232"/>
              </a:solidFill>
              <a:latin typeface="Barlow SemiCondensed"/>
            </a:endParaRPr>
          </a:p>
          <a:p>
            <a:pPr marL="496566" lvl="1" indent="-248283" algn="just">
              <a:lnSpc>
                <a:spcPts val="3058"/>
              </a:lnSpc>
              <a:buFont typeface="Arial"/>
              <a:buChar char="•"/>
            </a:pP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Regímenes</a:t>
            </a:r>
          </a:p>
          <a:p>
            <a:pPr marL="496566" lvl="1" indent="-248283" algn="just">
              <a:lnSpc>
                <a:spcPts val="3058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Declaración</a:t>
            </a:r>
            <a:endParaRPr lang="en-US" sz="2299" spc="119" dirty="0">
              <a:solidFill>
                <a:srgbClr val="132232"/>
              </a:solidFill>
              <a:latin typeface="Barlow SemiCondense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200504" y="5999873"/>
            <a:ext cx="4190414" cy="845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299"/>
              </a:lnSpc>
            </a:pPr>
            <a:r>
              <a:rPr lang="en-US" sz="3299" spc="105">
                <a:solidFill>
                  <a:srgbClr val="0D0D0D"/>
                </a:solidFill>
                <a:latin typeface="Barlow Semi-Bold"/>
              </a:rPr>
              <a:t>Bien jurídico protegido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54543" y="7148601"/>
            <a:ext cx="4682335" cy="234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6" lvl="1" indent="-248283" algn="just">
              <a:lnSpc>
                <a:spcPts val="3104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Materiales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(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actos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conexos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al delito)</a:t>
            </a:r>
          </a:p>
          <a:p>
            <a:pPr marL="496566" lvl="1" indent="-248283" algn="just">
              <a:lnSpc>
                <a:spcPts val="3104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Documentales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(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actos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contra la 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norma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aduanera)</a:t>
            </a:r>
          </a:p>
          <a:p>
            <a:pPr marL="496566" lvl="1" indent="-248283" algn="just">
              <a:lnSpc>
                <a:spcPts val="3104"/>
              </a:lnSpc>
              <a:buFont typeface="Arial"/>
              <a:buChar char="•"/>
            </a:pP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Procedimentales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(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actos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contra 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prácticas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 y </a:t>
            </a:r>
            <a:r>
              <a:rPr lang="en-US" sz="2299" spc="119" dirty="0" err="1">
                <a:solidFill>
                  <a:srgbClr val="132232"/>
                </a:solidFill>
                <a:latin typeface="Barlow SemiCondensed"/>
              </a:rPr>
              <a:t>procedimientos</a:t>
            </a:r>
            <a:r>
              <a:rPr lang="en-US" sz="2299" spc="119" dirty="0">
                <a:solidFill>
                  <a:srgbClr val="132232"/>
                </a:solidFill>
                <a:latin typeface="Barlow SemiCondensed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Freeform 3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4" name="Freeform 4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5" name="AutoShape 5"/>
          <p:cNvSpPr/>
          <p:nvPr/>
        </p:nvSpPr>
        <p:spPr>
          <a:xfrm>
            <a:off x="10509018" y="4723062"/>
            <a:ext cx="4521497" cy="28575"/>
          </a:xfrm>
          <a:prstGeom prst="line">
            <a:avLst/>
          </a:prstGeom>
          <a:ln w="28575" cap="flat">
            <a:solidFill>
              <a:srgbClr val="424242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6" name="AutoShape 6"/>
          <p:cNvSpPr/>
          <p:nvPr/>
        </p:nvSpPr>
        <p:spPr>
          <a:xfrm>
            <a:off x="12613833" y="5225963"/>
            <a:ext cx="2366139" cy="28575"/>
          </a:xfrm>
          <a:prstGeom prst="line">
            <a:avLst/>
          </a:prstGeom>
          <a:ln w="28575" cap="flat">
            <a:solidFill>
              <a:srgbClr val="424242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7" name="AutoShape 7"/>
          <p:cNvSpPr/>
          <p:nvPr/>
        </p:nvSpPr>
        <p:spPr>
          <a:xfrm>
            <a:off x="11042878" y="5962854"/>
            <a:ext cx="3971936" cy="28575"/>
          </a:xfrm>
          <a:prstGeom prst="line">
            <a:avLst/>
          </a:prstGeom>
          <a:ln w="28575" cap="flat">
            <a:solidFill>
              <a:srgbClr val="424242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grpSp>
        <p:nvGrpSpPr>
          <p:cNvPr id="8" name="Group 8"/>
          <p:cNvGrpSpPr/>
          <p:nvPr/>
        </p:nvGrpSpPr>
        <p:grpSpPr>
          <a:xfrm>
            <a:off x="8023461" y="2667358"/>
            <a:ext cx="2572892" cy="257289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31846" y="5547363"/>
            <a:ext cx="2072279" cy="207227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915068" y="4189458"/>
            <a:ext cx="1708221" cy="17082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974445" y="4654814"/>
            <a:ext cx="1533205" cy="1533205"/>
          </a:xfrm>
          <a:custGeom>
            <a:avLst/>
            <a:gdLst/>
            <a:ahLst/>
            <a:cxnLst/>
            <a:rect l="l" t="t" r="r" b="b"/>
            <a:pathLst>
              <a:path w="1533205" h="1533205">
                <a:moveTo>
                  <a:pt x="0" y="0"/>
                </a:moveTo>
                <a:lnTo>
                  <a:pt x="1533205" y="0"/>
                </a:lnTo>
                <a:lnTo>
                  <a:pt x="1533205" y="1533205"/>
                </a:lnTo>
                <a:lnTo>
                  <a:pt x="0" y="153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1288608" y="4654814"/>
            <a:ext cx="975011" cy="766603"/>
          </a:xfrm>
          <a:custGeom>
            <a:avLst/>
            <a:gdLst/>
            <a:ahLst/>
            <a:cxnLst/>
            <a:rect l="l" t="t" r="r" b="b"/>
            <a:pathLst>
              <a:path w="975011" h="766603">
                <a:moveTo>
                  <a:pt x="0" y="0"/>
                </a:moveTo>
                <a:lnTo>
                  <a:pt x="975011" y="0"/>
                </a:lnTo>
                <a:lnTo>
                  <a:pt x="975011" y="766603"/>
                </a:lnTo>
                <a:lnTo>
                  <a:pt x="0" y="766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8755508" y="3380354"/>
            <a:ext cx="1146900" cy="1146900"/>
          </a:xfrm>
          <a:custGeom>
            <a:avLst/>
            <a:gdLst/>
            <a:ahLst/>
            <a:cxnLst/>
            <a:rect l="l" t="t" r="r" b="b"/>
            <a:pathLst>
              <a:path w="1146900" h="1146900">
                <a:moveTo>
                  <a:pt x="0" y="0"/>
                </a:moveTo>
                <a:lnTo>
                  <a:pt x="1146900" y="0"/>
                </a:lnTo>
                <a:lnTo>
                  <a:pt x="1146900" y="1146900"/>
                </a:lnTo>
                <a:lnTo>
                  <a:pt x="0" y="1146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0" name="Freeform 20"/>
          <p:cNvSpPr/>
          <p:nvPr/>
        </p:nvSpPr>
        <p:spPr>
          <a:xfrm>
            <a:off x="9328958" y="5986517"/>
            <a:ext cx="1439143" cy="1046977"/>
          </a:xfrm>
          <a:custGeom>
            <a:avLst/>
            <a:gdLst/>
            <a:ahLst/>
            <a:cxnLst/>
            <a:rect l="l" t="t" r="r" b="b"/>
            <a:pathLst>
              <a:path w="1439143" h="1046977">
                <a:moveTo>
                  <a:pt x="0" y="0"/>
                </a:moveTo>
                <a:lnTo>
                  <a:pt x="1439143" y="0"/>
                </a:lnTo>
                <a:lnTo>
                  <a:pt x="1439143" y="1046976"/>
                </a:lnTo>
                <a:lnTo>
                  <a:pt x="0" y="1046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1" name="TextBox 21"/>
          <p:cNvSpPr txBox="1"/>
          <p:nvPr/>
        </p:nvSpPr>
        <p:spPr>
          <a:xfrm>
            <a:off x="5670786" y="451842"/>
            <a:ext cx="8267083" cy="92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spc="226" dirty="0">
                <a:solidFill>
                  <a:srgbClr val="0D0D0D"/>
                </a:solidFill>
                <a:latin typeface="Barlow Bold"/>
              </a:rPr>
              <a:t>LA SANCIÓN ADUANERA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7489" y="1957191"/>
            <a:ext cx="3713297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D0D0D"/>
                </a:solidFill>
                <a:latin typeface="Barlow Semi-Bold"/>
              </a:rPr>
              <a:t>Carácter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57489" y="2711572"/>
            <a:ext cx="5189672" cy="153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4" lvl="1" indent="-280667">
              <a:lnSpc>
                <a:spcPts val="3067"/>
              </a:lnSpc>
              <a:buFont typeface="Arial"/>
              <a:buChar char="•"/>
            </a:pPr>
            <a:r>
              <a:rPr lang="en-US" sz="2599" spc="135" dirty="0" err="1">
                <a:solidFill>
                  <a:srgbClr val="0D0D0D"/>
                </a:solidFill>
                <a:latin typeface="Barlow SemiCondensed"/>
              </a:rPr>
              <a:t>Represivo</a:t>
            </a:r>
            <a:r>
              <a:rPr lang="en-US" sz="2599" spc="135" dirty="0">
                <a:solidFill>
                  <a:srgbClr val="0D0D0D"/>
                </a:solidFill>
                <a:latin typeface="Barlow SemiCondensed"/>
              </a:rPr>
              <a:t> / </a:t>
            </a:r>
            <a:r>
              <a:rPr lang="en-US" sz="2599" spc="135" dirty="0" err="1">
                <a:solidFill>
                  <a:srgbClr val="0D0D0D"/>
                </a:solidFill>
                <a:latin typeface="Barlow SemiCondensed"/>
              </a:rPr>
              <a:t>intimidatorio</a:t>
            </a:r>
            <a:r>
              <a:rPr lang="en-US" sz="2599" spc="135" dirty="0">
                <a:solidFill>
                  <a:srgbClr val="0D0D0D"/>
                </a:solidFill>
                <a:latin typeface="Barlow SemiCondensed"/>
              </a:rPr>
              <a:t> por la </a:t>
            </a:r>
            <a:r>
              <a:rPr lang="en-US" sz="2599" spc="135" dirty="0" err="1">
                <a:solidFill>
                  <a:srgbClr val="0D0D0D"/>
                </a:solidFill>
                <a:latin typeface="Barlow SemiCondensed"/>
              </a:rPr>
              <a:t>facultad</a:t>
            </a:r>
            <a:r>
              <a:rPr lang="en-US" sz="2599" spc="135" dirty="0">
                <a:solidFill>
                  <a:srgbClr val="0D0D0D"/>
                </a:solidFill>
                <a:latin typeface="Barlow SemiCondensed"/>
              </a:rPr>
              <a:t> de control</a:t>
            </a:r>
          </a:p>
          <a:p>
            <a:pPr marL="561334" lvl="1" indent="-280667">
              <a:lnSpc>
                <a:spcPts val="3067"/>
              </a:lnSpc>
              <a:buFont typeface="Arial"/>
              <a:buChar char="•"/>
            </a:pPr>
            <a:r>
              <a:rPr lang="en-US" sz="2599" spc="135" dirty="0" err="1">
                <a:solidFill>
                  <a:srgbClr val="0D0D0D"/>
                </a:solidFill>
                <a:latin typeface="Barlow SemiCondensed"/>
              </a:rPr>
              <a:t>Indemnizatorio</a:t>
            </a:r>
            <a:r>
              <a:rPr lang="en-US" sz="2599" spc="135" dirty="0">
                <a:solidFill>
                  <a:srgbClr val="0D0D0D"/>
                </a:solidFill>
                <a:latin typeface="Barlow SemiCondensed"/>
              </a:rPr>
              <a:t> / </a:t>
            </a:r>
            <a:r>
              <a:rPr lang="en-US" sz="2599" spc="135" dirty="0" err="1">
                <a:solidFill>
                  <a:srgbClr val="0D0D0D"/>
                </a:solidFill>
                <a:latin typeface="Barlow SemiCondensed"/>
              </a:rPr>
              <a:t>reparatorio</a:t>
            </a:r>
            <a:r>
              <a:rPr lang="en-US" sz="2599" spc="135" dirty="0">
                <a:solidFill>
                  <a:srgbClr val="0D0D0D"/>
                </a:solidFill>
                <a:latin typeface="Barlow SemiCondensed"/>
              </a:rPr>
              <a:t> por la </a:t>
            </a:r>
            <a:r>
              <a:rPr lang="en-US" sz="2599" spc="135" dirty="0" err="1">
                <a:solidFill>
                  <a:srgbClr val="0D0D0D"/>
                </a:solidFill>
                <a:latin typeface="Barlow SemiCondensed"/>
              </a:rPr>
              <a:t>facultad</a:t>
            </a:r>
            <a:r>
              <a:rPr lang="en-US" sz="2599" spc="135" dirty="0">
                <a:solidFill>
                  <a:srgbClr val="0D0D0D"/>
                </a:solidFill>
                <a:latin typeface="Barlow SemiCondensed"/>
              </a:rPr>
              <a:t> de </a:t>
            </a:r>
            <a:r>
              <a:rPr lang="en-US" sz="2599" spc="135" dirty="0" err="1">
                <a:solidFill>
                  <a:srgbClr val="0D0D0D"/>
                </a:solidFill>
                <a:latin typeface="Barlow SemiCondensed"/>
              </a:rPr>
              <a:t>recaudación</a:t>
            </a:r>
            <a:endParaRPr lang="en-US" sz="2599" spc="135" dirty="0">
              <a:solidFill>
                <a:srgbClr val="0D0D0D"/>
              </a:solidFill>
              <a:latin typeface="Barlow SemiCondense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957489" y="4607189"/>
            <a:ext cx="4906739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619"/>
              </a:lnSpc>
              <a:spcBef>
                <a:spcPct val="0"/>
              </a:spcBef>
            </a:pPr>
            <a:r>
              <a:rPr lang="en-US" sz="3299" dirty="0" err="1">
                <a:solidFill>
                  <a:srgbClr val="0D0D0D"/>
                </a:solidFill>
                <a:latin typeface="Barlow Semi-Bold"/>
              </a:rPr>
              <a:t>Tipos</a:t>
            </a:r>
            <a:r>
              <a:rPr lang="en-US" sz="3299" dirty="0">
                <a:solidFill>
                  <a:srgbClr val="0D0D0D"/>
                </a:solidFill>
                <a:latin typeface="Barlow Semi-Bold"/>
              </a:rPr>
              <a:t> de sanciones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57489" y="5347034"/>
            <a:ext cx="6131382" cy="115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>
              <a:lnSpc>
                <a:spcPts val="3015"/>
              </a:lnSpc>
              <a:buFont typeface="Arial"/>
              <a:buChar char="•"/>
            </a:pPr>
            <a:r>
              <a:rPr lang="en-US" sz="2599" spc="135">
                <a:solidFill>
                  <a:srgbClr val="0D0D0D"/>
                </a:solidFill>
                <a:latin typeface="Barlow SemiCondensed"/>
              </a:rPr>
              <a:t>Pecuniarias (Multas)</a:t>
            </a:r>
          </a:p>
          <a:p>
            <a:pPr marL="561339" lvl="1" indent="-280669">
              <a:lnSpc>
                <a:spcPts val="3015"/>
              </a:lnSpc>
              <a:buFont typeface="Arial"/>
              <a:buChar char="•"/>
            </a:pPr>
            <a:r>
              <a:rPr lang="en-US" sz="2599" spc="135">
                <a:solidFill>
                  <a:srgbClr val="0D0D0D"/>
                </a:solidFill>
                <a:latin typeface="Barlow SemiCondensed"/>
              </a:rPr>
              <a:t>No pecuniarias (Comiso, inhabilitación de autorización y clausura)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57489" y="6895498"/>
            <a:ext cx="5193165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D0D0D"/>
                </a:solidFill>
                <a:latin typeface="Barlow Semi-Bold"/>
              </a:rPr>
              <a:t>Atenuantes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57489" y="7668172"/>
            <a:ext cx="6131382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2924"/>
              </a:lnSpc>
              <a:buFont typeface="Arial"/>
              <a:buChar char="•"/>
            </a:pP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Gravedad</a:t>
            </a:r>
            <a:r>
              <a:rPr lang="en-US" sz="2499" spc="129" dirty="0">
                <a:solidFill>
                  <a:srgbClr val="0D0D0D"/>
                </a:solidFill>
                <a:latin typeface="Barlow SemiCondensed"/>
              </a:rPr>
              <a:t> y </a:t>
            </a: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duración</a:t>
            </a:r>
            <a:endParaRPr lang="en-US" sz="2499" spc="129" dirty="0">
              <a:solidFill>
                <a:srgbClr val="0D0D0D"/>
              </a:solidFill>
              <a:latin typeface="Barlow SemiCondensed"/>
            </a:endParaRPr>
          </a:p>
          <a:p>
            <a:pPr marL="539749" lvl="1" indent="-269875">
              <a:lnSpc>
                <a:spcPts val="2924"/>
              </a:lnSpc>
              <a:buFont typeface="Arial"/>
              <a:buChar char="•"/>
            </a:pPr>
            <a:r>
              <a:rPr lang="en-US" sz="2499" spc="129" dirty="0">
                <a:solidFill>
                  <a:srgbClr val="0D0D0D"/>
                </a:solidFill>
                <a:latin typeface="Barlow SemiCondensed"/>
              </a:rPr>
              <a:t>Calidad y </a:t>
            </a: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antecedentes</a:t>
            </a:r>
            <a:r>
              <a:rPr lang="en-US" sz="2499" spc="129" dirty="0">
                <a:solidFill>
                  <a:srgbClr val="0D0D0D"/>
                </a:solidFill>
                <a:latin typeface="Barlow SemiCondensed"/>
              </a:rPr>
              <a:t> del </a:t>
            </a: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infractor</a:t>
            </a:r>
            <a:r>
              <a:rPr lang="en-US" sz="2499" spc="129" dirty="0">
                <a:solidFill>
                  <a:srgbClr val="0D0D0D"/>
                </a:solidFill>
                <a:latin typeface="Barlow SemiCondensed"/>
              </a:rPr>
              <a:t>, y su Nivel de </a:t>
            </a: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cooperación</a:t>
            </a:r>
            <a:endParaRPr lang="en-US" sz="2499" spc="129" dirty="0">
              <a:solidFill>
                <a:srgbClr val="0D0D0D"/>
              </a:solidFill>
              <a:latin typeface="Barlow SemiCondensed"/>
            </a:endParaRPr>
          </a:p>
          <a:p>
            <a:pPr marL="539749" lvl="1" indent="-269875">
              <a:lnSpc>
                <a:spcPts val="2924"/>
              </a:lnSpc>
              <a:buFont typeface="Arial"/>
              <a:buChar char="•"/>
            </a:pP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Seguridad</a:t>
            </a:r>
            <a:r>
              <a:rPr lang="en-US" sz="2499" spc="129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nacional</a:t>
            </a:r>
            <a:endParaRPr lang="en-US" sz="2499" spc="129" dirty="0">
              <a:solidFill>
                <a:srgbClr val="0D0D0D"/>
              </a:solidFill>
              <a:latin typeface="Barlow SemiCondensed"/>
            </a:endParaRPr>
          </a:p>
          <a:p>
            <a:pPr marL="539749" lvl="1" indent="-269875">
              <a:lnSpc>
                <a:spcPts val="2924"/>
              </a:lnSpc>
              <a:buFont typeface="Arial"/>
              <a:buChar char="•"/>
            </a:pP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Autodenuncia</a:t>
            </a:r>
            <a:endParaRPr lang="en-US" sz="2499" spc="129" dirty="0">
              <a:solidFill>
                <a:srgbClr val="0D0D0D"/>
              </a:solidFill>
              <a:latin typeface="Barlow SemiCondensed"/>
            </a:endParaRPr>
          </a:p>
          <a:p>
            <a:pPr marL="539749" lvl="1" indent="-269875">
              <a:lnSpc>
                <a:spcPts val="2924"/>
              </a:lnSpc>
              <a:buFont typeface="Arial"/>
              <a:buChar char="•"/>
            </a:pPr>
            <a:r>
              <a:rPr lang="en-US" sz="2499" spc="129" dirty="0" err="1">
                <a:solidFill>
                  <a:srgbClr val="0D0D0D"/>
                </a:solidFill>
                <a:latin typeface="Barlow SemiCondensed"/>
              </a:rPr>
              <a:t>Fuerza</a:t>
            </a:r>
            <a:r>
              <a:rPr lang="en-US" sz="2499" spc="129" dirty="0">
                <a:solidFill>
                  <a:srgbClr val="0D0D0D"/>
                </a:solidFill>
                <a:latin typeface="Barlow SemiCondensed"/>
              </a:rPr>
              <a:t> mayor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2410379" y="4056483"/>
            <a:ext cx="8122491" cy="0"/>
          </a:xfrm>
          <a:prstGeom prst="line">
            <a:avLst/>
          </a:prstGeom>
          <a:ln w="9525" cap="flat">
            <a:solidFill>
              <a:srgbClr val="1322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C" dirty="0"/>
          </a:p>
        </p:txBody>
      </p:sp>
      <p:grpSp>
        <p:nvGrpSpPr>
          <p:cNvPr id="3" name="Group 3"/>
          <p:cNvGrpSpPr/>
          <p:nvPr/>
        </p:nvGrpSpPr>
        <p:grpSpPr>
          <a:xfrm>
            <a:off x="6334823" y="2164509"/>
            <a:ext cx="264078" cy="26407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223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2202609"/>
            <a:ext cx="5199431" cy="233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dirty="0">
                <a:solidFill>
                  <a:srgbClr val="3368C4"/>
                </a:solidFill>
                <a:latin typeface="Oswald"/>
              </a:rPr>
              <a:t>ÍNDICE DEL DOCUMENTO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24213" y="2072378"/>
            <a:ext cx="792951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4"/>
              </a:lnSpc>
            </a:pPr>
            <a:r>
              <a:rPr lang="en-US" sz="2699" spc="253" dirty="0">
                <a:solidFill>
                  <a:srgbClr val="132232"/>
                </a:solidFill>
                <a:latin typeface="Glacial Indifference"/>
              </a:rPr>
              <a:t>ARGUMENTOS A FAVOR Y EN CONTRA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24213" y="3355318"/>
            <a:ext cx="792951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4"/>
              </a:lnSpc>
            </a:pPr>
            <a:r>
              <a:rPr lang="en-US" sz="2699" spc="253" dirty="0">
                <a:solidFill>
                  <a:srgbClr val="132232"/>
                </a:solidFill>
                <a:latin typeface="Glacial Indifference"/>
              </a:rPr>
              <a:t>INSTRUMENTOS INTERNACIONALES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24213" y="4390608"/>
            <a:ext cx="792951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4"/>
              </a:lnSpc>
            </a:pPr>
            <a:r>
              <a:rPr lang="en-US" sz="2699" spc="253" dirty="0">
                <a:solidFill>
                  <a:srgbClr val="132232"/>
                </a:solidFill>
                <a:latin typeface="Glacial Indifference"/>
              </a:rPr>
              <a:t>ARMONIZACIÓN EN MATERIA DE DELITOS ADUANEROS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24213" y="5673548"/>
            <a:ext cx="7929515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4"/>
              </a:lnSpc>
            </a:pPr>
            <a:r>
              <a:rPr lang="en-US" sz="2699" spc="253" dirty="0">
                <a:solidFill>
                  <a:srgbClr val="132232"/>
                </a:solidFill>
                <a:latin typeface="Glacial Indifference"/>
              </a:rPr>
              <a:t>ARMONIZACIÓN EN MATERIA DE INFRACCIONES ADUANERAS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334823" y="3447449"/>
            <a:ext cx="264078" cy="26407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223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44348" y="4730389"/>
            <a:ext cx="264078" cy="26407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223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34823" y="6013329"/>
            <a:ext cx="264078" cy="26407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223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257651" y="4097580"/>
            <a:ext cx="0" cy="1330767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3" name="AutoShape 3"/>
          <p:cNvSpPr/>
          <p:nvPr/>
        </p:nvSpPr>
        <p:spPr>
          <a:xfrm flipV="1">
            <a:off x="5700826" y="4097580"/>
            <a:ext cx="0" cy="1330767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4" name="AutoShape 4"/>
          <p:cNvSpPr/>
          <p:nvPr/>
        </p:nvSpPr>
        <p:spPr>
          <a:xfrm flipV="1">
            <a:off x="9153946" y="4097580"/>
            <a:ext cx="0" cy="1330767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5" name="AutoShape 5"/>
          <p:cNvSpPr/>
          <p:nvPr/>
        </p:nvSpPr>
        <p:spPr>
          <a:xfrm flipV="1">
            <a:off x="12587174" y="4097580"/>
            <a:ext cx="0" cy="1330767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6" name="AutoShape 6"/>
          <p:cNvSpPr/>
          <p:nvPr/>
        </p:nvSpPr>
        <p:spPr>
          <a:xfrm flipV="1">
            <a:off x="16030349" y="4093401"/>
            <a:ext cx="0" cy="1330767"/>
          </a:xfrm>
          <a:prstGeom prst="line">
            <a:avLst/>
          </a:prstGeom>
          <a:ln w="47625" cap="flat">
            <a:solidFill>
              <a:srgbClr val="42424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EC"/>
          </a:p>
        </p:txBody>
      </p:sp>
      <p:grpSp>
        <p:nvGrpSpPr>
          <p:cNvPr id="7" name="Group 7"/>
          <p:cNvGrpSpPr/>
          <p:nvPr/>
        </p:nvGrpSpPr>
        <p:grpSpPr>
          <a:xfrm rot="358780">
            <a:off x="1085290" y="3079488"/>
            <a:ext cx="4554765" cy="1324326"/>
            <a:chOff x="0" y="0"/>
            <a:chExt cx="21940067" cy="6379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9" name="Group 9"/>
          <p:cNvGrpSpPr/>
          <p:nvPr/>
        </p:nvGrpSpPr>
        <p:grpSpPr>
          <a:xfrm rot="358780">
            <a:off x="4380567" y="3435417"/>
            <a:ext cx="4554765" cy="1324326"/>
            <a:chOff x="0" y="0"/>
            <a:chExt cx="21940067" cy="63792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940067" cy="6379210"/>
            </a:xfrm>
            <a:custGeom>
              <a:avLst/>
              <a:gdLst/>
              <a:ahLst/>
              <a:cxnLst/>
              <a:rect l="l" t="t" r="r" b="b"/>
              <a:pathLst>
                <a:path w="21940067" h="6379210">
                  <a:moveTo>
                    <a:pt x="15268369" y="0"/>
                  </a:moveTo>
                  <a:lnTo>
                    <a:pt x="7282549" y="0"/>
                  </a:lnTo>
                  <a:lnTo>
                    <a:pt x="6683636" y="7620"/>
                  </a:lnTo>
                  <a:lnTo>
                    <a:pt x="0" y="6379210"/>
                  </a:lnTo>
                  <a:lnTo>
                    <a:pt x="15294158" y="6379210"/>
                  </a:lnTo>
                  <a:lnTo>
                    <a:pt x="21940067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43808" y="3676873"/>
            <a:ext cx="3020275" cy="1194838"/>
            <a:chOff x="0" y="0"/>
            <a:chExt cx="1797750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97750" cy="711200"/>
            </a:xfrm>
            <a:custGeom>
              <a:avLst/>
              <a:gdLst/>
              <a:ahLst/>
              <a:cxnLst/>
              <a:rect l="l" t="t" r="r" b="b"/>
              <a:pathLst>
                <a:path w="1797750" h="711200">
                  <a:moveTo>
                    <a:pt x="898875" y="0"/>
                  </a:moveTo>
                  <a:lnTo>
                    <a:pt x="1797750" y="711200"/>
                  </a:lnTo>
                  <a:lnTo>
                    <a:pt x="0" y="711200"/>
                  </a:lnTo>
                  <a:lnTo>
                    <a:pt x="898875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366838">
            <a:off x="9373514" y="3431238"/>
            <a:ext cx="4536622" cy="1324326"/>
            <a:chOff x="0" y="0"/>
            <a:chExt cx="659179" cy="1924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366838">
            <a:off x="12665055" y="3075309"/>
            <a:ext cx="4536622" cy="1324326"/>
            <a:chOff x="0" y="0"/>
            <a:chExt cx="659179" cy="1924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59179" cy="192427"/>
            </a:xfrm>
            <a:custGeom>
              <a:avLst/>
              <a:gdLst/>
              <a:ahLst/>
              <a:cxnLst/>
              <a:rect l="l" t="t" r="r" b="b"/>
              <a:pathLst>
                <a:path w="659179" h="192427">
                  <a:moveTo>
                    <a:pt x="455979" y="0"/>
                  </a:moveTo>
                  <a:lnTo>
                    <a:pt x="0" y="0"/>
                  </a:lnTo>
                  <a:lnTo>
                    <a:pt x="203200" y="192427"/>
                  </a:lnTo>
                  <a:lnTo>
                    <a:pt x="659179" y="192427"/>
                  </a:lnTo>
                  <a:lnTo>
                    <a:pt x="455979" y="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1" name="Freeform 21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2" name="Freeform 22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3" name="Freeform 23"/>
          <p:cNvSpPr/>
          <p:nvPr/>
        </p:nvSpPr>
        <p:spPr>
          <a:xfrm>
            <a:off x="2846566" y="3178968"/>
            <a:ext cx="820186" cy="995811"/>
          </a:xfrm>
          <a:custGeom>
            <a:avLst/>
            <a:gdLst/>
            <a:ahLst/>
            <a:cxnLst/>
            <a:rect l="l" t="t" r="r" b="b"/>
            <a:pathLst>
              <a:path w="820186" h="995811">
                <a:moveTo>
                  <a:pt x="0" y="0"/>
                </a:moveTo>
                <a:lnTo>
                  <a:pt x="820186" y="0"/>
                </a:lnTo>
                <a:lnTo>
                  <a:pt x="820186" y="995811"/>
                </a:lnTo>
                <a:lnTo>
                  <a:pt x="0" y="995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4" name="Freeform 24"/>
          <p:cNvSpPr/>
          <p:nvPr/>
        </p:nvSpPr>
        <p:spPr>
          <a:xfrm>
            <a:off x="6085778" y="3496141"/>
            <a:ext cx="820186" cy="995811"/>
          </a:xfrm>
          <a:custGeom>
            <a:avLst/>
            <a:gdLst/>
            <a:ahLst/>
            <a:cxnLst/>
            <a:rect l="l" t="t" r="r" b="b"/>
            <a:pathLst>
              <a:path w="820186" h="995811">
                <a:moveTo>
                  <a:pt x="0" y="0"/>
                </a:moveTo>
                <a:lnTo>
                  <a:pt x="820187" y="0"/>
                </a:lnTo>
                <a:lnTo>
                  <a:pt x="820187" y="995811"/>
                </a:lnTo>
                <a:lnTo>
                  <a:pt x="0" y="995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5" name="Freeform 25"/>
          <p:cNvSpPr/>
          <p:nvPr/>
        </p:nvSpPr>
        <p:spPr>
          <a:xfrm>
            <a:off x="8791495" y="3994046"/>
            <a:ext cx="677277" cy="643413"/>
          </a:xfrm>
          <a:custGeom>
            <a:avLst/>
            <a:gdLst/>
            <a:ahLst/>
            <a:cxnLst/>
            <a:rect l="l" t="t" r="r" b="b"/>
            <a:pathLst>
              <a:path w="677277" h="643413">
                <a:moveTo>
                  <a:pt x="0" y="0"/>
                </a:moveTo>
                <a:lnTo>
                  <a:pt x="677277" y="0"/>
                </a:lnTo>
                <a:lnTo>
                  <a:pt x="677277" y="643413"/>
                </a:lnTo>
                <a:lnTo>
                  <a:pt x="0" y="643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6" name="Freeform 26"/>
          <p:cNvSpPr/>
          <p:nvPr/>
        </p:nvSpPr>
        <p:spPr>
          <a:xfrm>
            <a:off x="11226058" y="3496141"/>
            <a:ext cx="1092248" cy="1049923"/>
          </a:xfrm>
          <a:custGeom>
            <a:avLst/>
            <a:gdLst/>
            <a:ahLst/>
            <a:cxnLst/>
            <a:rect l="l" t="t" r="r" b="b"/>
            <a:pathLst>
              <a:path w="1092248" h="1049923">
                <a:moveTo>
                  <a:pt x="0" y="0"/>
                </a:moveTo>
                <a:lnTo>
                  <a:pt x="1092248" y="0"/>
                </a:lnTo>
                <a:lnTo>
                  <a:pt x="1092248" y="1049923"/>
                </a:lnTo>
                <a:lnTo>
                  <a:pt x="0" y="10499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7" name="Freeform 27"/>
          <p:cNvSpPr/>
          <p:nvPr/>
        </p:nvSpPr>
        <p:spPr>
          <a:xfrm>
            <a:off x="14624984" y="3259494"/>
            <a:ext cx="946030" cy="915284"/>
          </a:xfrm>
          <a:custGeom>
            <a:avLst/>
            <a:gdLst/>
            <a:ahLst/>
            <a:cxnLst/>
            <a:rect l="l" t="t" r="r" b="b"/>
            <a:pathLst>
              <a:path w="946030" h="915284">
                <a:moveTo>
                  <a:pt x="0" y="0"/>
                </a:moveTo>
                <a:lnTo>
                  <a:pt x="946030" y="0"/>
                </a:lnTo>
                <a:lnTo>
                  <a:pt x="946030" y="915285"/>
                </a:lnTo>
                <a:lnTo>
                  <a:pt x="0" y="915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28" name="TextBox 28"/>
          <p:cNvSpPr txBox="1"/>
          <p:nvPr/>
        </p:nvSpPr>
        <p:spPr>
          <a:xfrm>
            <a:off x="1028700" y="7105919"/>
            <a:ext cx="2457903" cy="9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688"/>
              </a:lnSpc>
              <a:buFont typeface="Arial"/>
              <a:buChar char="•"/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Iniciar</a:t>
            </a:r>
          </a:p>
          <a:p>
            <a:pPr marL="453390" lvl="1" indent="-226695">
              <a:lnSpc>
                <a:spcPts val="2688"/>
              </a:lnSpc>
              <a:buFont typeface="Arial"/>
              <a:buChar char="•"/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Imponer</a:t>
            </a:r>
          </a:p>
          <a:p>
            <a:pPr marL="453390" lvl="1" indent="-226695">
              <a:lnSpc>
                <a:spcPts val="2688"/>
              </a:lnSpc>
              <a:buFont typeface="Arial"/>
              <a:buChar char="•"/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Ejecutar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448062" y="6037948"/>
            <a:ext cx="2457903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spc="73">
                <a:solidFill>
                  <a:srgbClr val="0D0D0D"/>
                </a:solidFill>
                <a:latin typeface="Barlow Semi-Bold"/>
              </a:rPr>
              <a:t>CADUCIDAD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187936" y="7036803"/>
            <a:ext cx="2978155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Perdida de competencia de la autoridad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895433" y="6037948"/>
            <a:ext cx="2768651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spc="73">
                <a:solidFill>
                  <a:srgbClr val="0D0D0D"/>
                </a:solidFill>
                <a:latin typeface="Barlow Semi-Bold"/>
              </a:rPr>
              <a:t>PRINCIPIOS FUNDAMENTALES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06907" y="7027052"/>
            <a:ext cx="3817969" cy="211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4"/>
              </a:lnSpc>
            </a:pPr>
            <a:r>
              <a:rPr lang="en-US" sz="2100" spc="109" dirty="0" err="1">
                <a:solidFill>
                  <a:srgbClr val="0D0D0D"/>
                </a:solidFill>
                <a:latin typeface="Barlow SemiCondensed"/>
              </a:rPr>
              <a:t>Legalidad</a:t>
            </a:r>
            <a:endParaRPr lang="en-US" sz="2100" spc="109" dirty="0">
              <a:solidFill>
                <a:srgbClr val="0D0D0D"/>
              </a:solidFill>
              <a:latin typeface="Barlow SemiCondensed"/>
            </a:endParaRPr>
          </a:p>
          <a:p>
            <a:pPr algn="ctr">
              <a:lnSpc>
                <a:spcPts val="2814"/>
              </a:lnSpc>
            </a:pPr>
            <a:r>
              <a:rPr lang="en-US" sz="2100" spc="109" dirty="0" err="1">
                <a:solidFill>
                  <a:srgbClr val="0D0D0D"/>
                </a:solidFill>
                <a:latin typeface="Barlow SemiCondensed"/>
              </a:rPr>
              <a:t>Motivación</a:t>
            </a:r>
            <a:endParaRPr lang="en-US" sz="2100" spc="109" dirty="0">
              <a:solidFill>
                <a:srgbClr val="0D0D0D"/>
              </a:solidFill>
              <a:latin typeface="Barlow SemiCondensed"/>
            </a:endParaRPr>
          </a:p>
          <a:p>
            <a:pPr algn="ctr">
              <a:lnSpc>
                <a:spcPts val="2814"/>
              </a:lnSpc>
            </a:pPr>
            <a:r>
              <a:rPr lang="en-US" sz="2100" spc="109" dirty="0">
                <a:solidFill>
                  <a:srgbClr val="0D0D0D"/>
                </a:solidFill>
                <a:latin typeface="Barlow SemiCondensed"/>
              </a:rPr>
              <a:t>Proporcionalidad</a:t>
            </a:r>
          </a:p>
          <a:p>
            <a:pPr algn="ctr">
              <a:lnSpc>
                <a:spcPts val="2814"/>
              </a:lnSpc>
            </a:pPr>
            <a:r>
              <a:rPr lang="en-US" sz="2100" spc="109" dirty="0" err="1">
                <a:solidFill>
                  <a:srgbClr val="0D0D0D"/>
                </a:solidFill>
                <a:latin typeface="Barlow SemiCondensed"/>
              </a:rPr>
              <a:t>Personalidad</a:t>
            </a:r>
            <a:r>
              <a:rPr lang="en-US" sz="2100" spc="109" dirty="0">
                <a:solidFill>
                  <a:srgbClr val="0D0D0D"/>
                </a:solidFill>
                <a:latin typeface="Barlow SemiCondensed"/>
              </a:rPr>
              <a:t>  de la pena</a:t>
            </a:r>
          </a:p>
          <a:p>
            <a:pPr algn="ctr">
              <a:lnSpc>
                <a:spcPts val="2814"/>
              </a:lnSpc>
            </a:pPr>
            <a:r>
              <a:rPr lang="en-US" sz="2100" spc="109" dirty="0">
                <a:solidFill>
                  <a:srgbClr val="0D0D0D"/>
                </a:solidFill>
                <a:latin typeface="Barlow SemiCondensed"/>
              </a:rPr>
              <a:t>Pena </a:t>
            </a:r>
            <a:r>
              <a:rPr lang="en-US" sz="2100" spc="109" dirty="0" err="1">
                <a:solidFill>
                  <a:srgbClr val="0D0D0D"/>
                </a:solidFill>
                <a:latin typeface="Barlow SemiCondensed"/>
              </a:rPr>
              <a:t>más</a:t>
            </a:r>
            <a:r>
              <a:rPr lang="en-US" sz="2100" spc="109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2100" spc="109" dirty="0" err="1">
                <a:solidFill>
                  <a:srgbClr val="0D0D0D"/>
                </a:solidFill>
                <a:latin typeface="Barlow SemiCondensed"/>
              </a:rPr>
              <a:t>benigna</a:t>
            </a:r>
            <a:endParaRPr lang="en-US" sz="2100" spc="109" dirty="0">
              <a:solidFill>
                <a:srgbClr val="0D0D0D"/>
              </a:solidFill>
              <a:latin typeface="Barlow SemiCondensed"/>
            </a:endParaRPr>
          </a:p>
          <a:p>
            <a:pPr algn="ctr">
              <a:lnSpc>
                <a:spcPts val="2814"/>
              </a:lnSpc>
            </a:pPr>
            <a:r>
              <a:rPr lang="en-US" sz="2100" spc="109" dirty="0" err="1">
                <a:solidFill>
                  <a:srgbClr val="0D0D0D"/>
                </a:solidFill>
                <a:latin typeface="Barlow SemiCondensed"/>
              </a:rPr>
              <a:t>Prohibición</a:t>
            </a:r>
            <a:r>
              <a:rPr lang="en-US" sz="2100" spc="109" dirty="0">
                <a:solidFill>
                  <a:srgbClr val="0D0D0D"/>
                </a:solidFill>
                <a:latin typeface="Barlow SemiCondensed"/>
              </a:rPr>
              <a:t> de doble </a:t>
            </a:r>
            <a:r>
              <a:rPr lang="en-US" sz="2100" spc="109" dirty="0" err="1">
                <a:solidFill>
                  <a:srgbClr val="0D0D0D"/>
                </a:solidFill>
                <a:latin typeface="Barlow SemiCondensed"/>
              </a:rPr>
              <a:t>sanción</a:t>
            </a:r>
            <a:endParaRPr lang="en-US" sz="2100" spc="109" dirty="0">
              <a:solidFill>
                <a:srgbClr val="0D0D0D"/>
              </a:solidFill>
              <a:latin typeface="Barlow SemiCondense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334410" y="6037948"/>
            <a:ext cx="2457903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spc="73">
                <a:solidFill>
                  <a:srgbClr val="0D0D0D"/>
                </a:solidFill>
                <a:latin typeface="Barlow Semi-Bold"/>
              </a:rPr>
              <a:t>MEDIDAS CAUTELARES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334410" y="7105919"/>
            <a:ext cx="2609536" cy="979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604"/>
              </a:lnSpc>
              <a:buFont typeface="Arial"/>
              <a:buChar char="•"/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Retención</a:t>
            </a:r>
          </a:p>
          <a:p>
            <a:pPr marL="453390" lvl="1" indent="-226695">
              <a:lnSpc>
                <a:spcPts val="2604"/>
              </a:lnSpc>
              <a:buFont typeface="Arial"/>
              <a:buChar char="•"/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Arresto Preventivo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777585" y="6037948"/>
            <a:ext cx="2457903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spc="73">
                <a:solidFill>
                  <a:srgbClr val="0D0D0D"/>
                </a:solidFill>
                <a:latin typeface="Barlow Semi-Bold"/>
              </a:rPr>
              <a:t>IMPUGNACIÓN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470941" y="7058294"/>
            <a:ext cx="3285210" cy="198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3150"/>
              </a:lnSpc>
              <a:buFont typeface="Arial"/>
              <a:buChar char="•"/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Tradicionales: reclamos, recursos, juicio</a:t>
            </a:r>
          </a:p>
          <a:p>
            <a:pPr marL="453390" lvl="1" indent="-226695">
              <a:lnSpc>
                <a:spcPts val="3150"/>
              </a:lnSpc>
              <a:buFont typeface="Arial"/>
              <a:buChar char="•"/>
            </a:pPr>
            <a:r>
              <a:rPr lang="en-US" sz="2100" spc="109">
                <a:solidFill>
                  <a:srgbClr val="0D0D0D"/>
                </a:solidFill>
                <a:latin typeface="Barlow SemiCondensed"/>
              </a:rPr>
              <a:t>No traducionales: Mediación y transacción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332468" y="902900"/>
            <a:ext cx="9623064" cy="191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230">
                <a:solidFill>
                  <a:srgbClr val="0D0D0D"/>
                </a:solidFill>
                <a:latin typeface="Barlow Bold"/>
              </a:rPr>
              <a:t>PROCEDIMIENTO SANCIONATORIO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6037948"/>
            <a:ext cx="2457903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219"/>
              </a:lnSpc>
              <a:spcBef>
                <a:spcPct val="0"/>
              </a:spcBef>
            </a:pPr>
            <a:r>
              <a:rPr lang="en-US" sz="2299" spc="73">
                <a:solidFill>
                  <a:srgbClr val="0D0D0D"/>
                </a:solidFill>
                <a:latin typeface="Barlow Semi-Bold"/>
              </a:rPr>
              <a:t>PRESCRIPCIÓN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1543" y="1595006"/>
            <a:ext cx="13347097" cy="658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7"/>
              </a:lnSpc>
            </a:pPr>
            <a:r>
              <a:rPr lang="en-US" sz="7448" spc="312" dirty="0">
                <a:solidFill>
                  <a:srgbClr val="0D0D0D"/>
                </a:solidFill>
                <a:latin typeface="Barlow Bold"/>
              </a:rPr>
              <a:t>¿ES POSIBLE UNA PROPUESTA DE ARMONIZACIÓN EN MATERIA DE INFRACCIONES Y SANCIONES ADUANERAS?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0" name="Freeform 10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1" name="Freeform 11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2" name="Freeform 12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3" name="Freeform 13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4" name="Freeform 14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5" name="Freeform 15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6" name="Freeform 16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7" name="Freeform 17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8" name="Freeform 18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9653" y="1614056"/>
            <a:ext cx="12748693" cy="115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7"/>
              </a:lnSpc>
            </a:pPr>
            <a:r>
              <a:rPr lang="en-US" sz="6748" spc="283" dirty="0">
                <a:solidFill>
                  <a:srgbClr val="0D0D0D"/>
                </a:solidFill>
                <a:latin typeface="Barlow Bold"/>
              </a:rPr>
              <a:t>ARGUMENTOS EN CONTRA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0" name="TextBox 10"/>
          <p:cNvSpPr txBox="1"/>
          <p:nvPr/>
        </p:nvSpPr>
        <p:spPr>
          <a:xfrm>
            <a:off x="3951373" y="3430286"/>
            <a:ext cx="11566974" cy="4255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99"/>
              </a:lnSpc>
            </a:pPr>
            <a:r>
              <a:rPr lang="en-US" sz="3799" spc="197" dirty="0">
                <a:solidFill>
                  <a:srgbClr val="0D0D0D"/>
                </a:solidFill>
                <a:latin typeface="Barlow SemiCondensed"/>
              </a:rPr>
              <a:t>1. La pena y sus elementos son pensados en contextos nacionales.</a:t>
            </a:r>
          </a:p>
          <a:p>
            <a:pPr algn="just">
              <a:lnSpc>
                <a:spcPts val="5699"/>
              </a:lnSpc>
            </a:pPr>
            <a:r>
              <a:rPr lang="en-US" sz="3799" spc="197" dirty="0">
                <a:solidFill>
                  <a:srgbClr val="0D0D0D"/>
                </a:solidFill>
                <a:latin typeface="Barlow SemiCondensed"/>
              </a:rPr>
              <a:t>2. No ha habido propuestas de armonización a nivel de Unión Europea, Organización Mundial de Comercio.</a:t>
            </a:r>
          </a:p>
          <a:p>
            <a:pPr marL="0" lvl="0" indent="0" algn="just">
              <a:lnSpc>
                <a:spcPts val="5699"/>
              </a:lnSpc>
              <a:spcBef>
                <a:spcPct val="0"/>
              </a:spcBef>
            </a:pPr>
            <a:r>
              <a:rPr lang="en-US" sz="3799" spc="197" dirty="0">
                <a:solidFill>
                  <a:srgbClr val="0D0D0D"/>
                </a:solidFill>
                <a:latin typeface="Barlow SemiCondensed"/>
              </a:rPr>
              <a:t>3. No existe consenso sobre la naturaleza jurídica de las infracciones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9653" y="1614056"/>
            <a:ext cx="12748693" cy="115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7"/>
              </a:lnSpc>
            </a:pPr>
            <a:r>
              <a:rPr lang="en-US" sz="6748" spc="283" dirty="0">
                <a:solidFill>
                  <a:srgbClr val="0D0D0D"/>
                </a:solidFill>
                <a:latin typeface="Barlow Bold"/>
              </a:rPr>
              <a:t>ARGUMENTOS A FAVOR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0" name="TextBox 10"/>
          <p:cNvSpPr txBox="1"/>
          <p:nvPr/>
        </p:nvSpPr>
        <p:spPr>
          <a:xfrm>
            <a:off x="2769653" y="3029754"/>
            <a:ext cx="13100622" cy="5684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</a:pPr>
            <a:r>
              <a:rPr lang="en-US" sz="3799" spc="197" dirty="0">
                <a:solidFill>
                  <a:srgbClr val="0D0D0D"/>
                </a:solidFill>
                <a:latin typeface="Barlow SemiCondensed"/>
              </a:rPr>
              <a:t>1. El derecho aduanero, por naturaleza, tiene vocación global. </a:t>
            </a:r>
          </a:p>
          <a:p>
            <a:pPr algn="just">
              <a:lnSpc>
                <a:spcPts val="5699"/>
              </a:lnSpc>
            </a:pPr>
            <a:r>
              <a:rPr lang="en-US" sz="3799" spc="197" dirty="0">
                <a:solidFill>
                  <a:srgbClr val="0D0D0D"/>
                </a:solidFill>
                <a:latin typeface="Barlow SemiCondensed"/>
              </a:rPr>
              <a:t>2. Tenemos una trayectoria armonizadora, con bastante éxito, sobre varios temas: clasificación arancelaria, regímenes aduaneros, operaciones aduaneras, simplificación de trámites, etc. </a:t>
            </a:r>
          </a:p>
          <a:p>
            <a:pPr marL="0" lvl="0" indent="0" algn="just">
              <a:lnSpc>
                <a:spcPts val="5699"/>
              </a:lnSpc>
              <a:spcBef>
                <a:spcPct val="0"/>
              </a:spcBef>
            </a:pPr>
            <a:r>
              <a:rPr lang="en-US" sz="3799" spc="197" dirty="0">
                <a:solidFill>
                  <a:srgbClr val="0D0D0D"/>
                </a:solidFill>
                <a:latin typeface="Barlow SemiCondensed"/>
              </a:rPr>
              <a:t>3. Si bien hay espacios que pueden ser de difícil consenso, consideramos que una propuesta de armonización es posible y deseable.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8902" y="2820047"/>
            <a:ext cx="5017504" cy="6424284"/>
            <a:chOff x="0" y="0"/>
            <a:chExt cx="7287587" cy="9330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7588" cy="9330841"/>
            </a:xfrm>
            <a:custGeom>
              <a:avLst/>
              <a:gdLst/>
              <a:ahLst/>
              <a:cxnLst/>
              <a:rect l="l" t="t" r="r" b="b"/>
              <a:pathLst>
                <a:path w="7287588" h="9330841">
                  <a:moveTo>
                    <a:pt x="6581467" y="1894840"/>
                  </a:moveTo>
                  <a:lnTo>
                    <a:pt x="6581467" y="0"/>
                  </a:lnTo>
                  <a:lnTo>
                    <a:pt x="6211897" y="0"/>
                  </a:lnTo>
                  <a:lnTo>
                    <a:pt x="0" y="0"/>
                  </a:lnTo>
                  <a:lnTo>
                    <a:pt x="0" y="9330841"/>
                  </a:lnTo>
                  <a:lnTo>
                    <a:pt x="6211898" y="9330841"/>
                  </a:lnTo>
                  <a:lnTo>
                    <a:pt x="6581467" y="9330841"/>
                  </a:lnTo>
                  <a:lnTo>
                    <a:pt x="6581467" y="2476500"/>
                  </a:lnTo>
                  <a:lnTo>
                    <a:pt x="7287588" y="2185670"/>
                  </a:lnTo>
                  <a:lnTo>
                    <a:pt x="6581467" y="189484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1446" y="2820047"/>
            <a:ext cx="5236720" cy="6424284"/>
            <a:chOff x="0" y="0"/>
            <a:chExt cx="7605984" cy="93308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05985" cy="9330841"/>
            </a:xfrm>
            <a:custGeom>
              <a:avLst/>
              <a:gdLst/>
              <a:ahLst/>
              <a:cxnLst/>
              <a:rect l="l" t="t" r="r" b="b"/>
              <a:pathLst>
                <a:path w="7605985" h="9330841">
                  <a:moveTo>
                    <a:pt x="6899864" y="1894840"/>
                  </a:moveTo>
                  <a:lnTo>
                    <a:pt x="6899864" y="0"/>
                  </a:lnTo>
                  <a:lnTo>
                    <a:pt x="6530294" y="0"/>
                  </a:lnTo>
                  <a:lnTo>
                    <a:pt x="0" y="0"/>
                  </a:lnTo>
                  <a:lnTo>
                    <a:pt x="0" y="9330841"/>
                  </a:lnTo>
                  <a:lnTo>
                    <a:pt x="6530294" y="9330841"/>
                  </a:lnTo>
                  <a:lnTo>
                    <a:pt x="6899864" y="9330841"/>
                  </a:lnTo>
                  <a:lnTo>
                    <a:pt x="6899864" y="2476500"/>
                  </a:lnTo>
                  <a:lnTo>
                    <a:pt x="7605985" y="2185670"/>
                  </a:lnTo>
                  <a:lnTo>
                    <a:pt x="6899864" y="1894840"/>
                  </a:lnTo>
                  <a:close/>
                </a:path>
              </a:pathLst>
            </a:custGeom>
            <a:solidFill>
              <a:srgbClr val="F28379"/>
            </a:solidFill>
          </p:spPr>
          <p:txBody>
            <a:bodyPr/>
            <a:lstStyle/>
            <a:p>
              <a:endParaRPr lang="es-EC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09862" y="2820047"/>
            <a:ext cx="5001164" cy="6424284"/>
            <a:chOff x="0" y="0"/>
            <a:chExt cx="7263854" cy="93308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63854" cy="9330841"/>
            </a:xfrm>
            <a:custGeom>
              <a:avLst/>
              <a:gdLst/>
              <a:ahLst/>
              <a:cxnLst/>
              <a:rect l="l" t="t" r="r" b="b"/>
              <a:pathLst>
                <a:path w="7263854" h="9330841">
                  <a:moveTo>
                    <a:pt x="6557734" y="1894840"/>
                  </a:moveTo>
                  <a:lnTo>
                    <a:pt x="6557734" y="0"/>
                  </a:lnTo>
                  <a:lnTo>
                    <a:pt x="6188164" y="0"/>
                  </a:lnTo>
                  <a:lnTo>
                    <a:pt x="0" y="0"/>
                  </a:lnTo>
                  <a:lnTo>
                    <a:pt x="0" y="9330841"/>
                  </a:lnTo>
                  <a:lnTo>
                    <a:pt x="6188164" y="9330841"/>
                  </a:lnTo>
                  <a:lnTo>
                    <a:pt x="6557735" y="9330841"/>
                  </a:lnTo>
                  <a:lnTo>
                    <a:pt x="6557735" y="2476500"/>
                  </a:lnTo>
                  <a:lnTo>
                    <a:pt x="7263854" y="2185670"/>
                  </a:lnTo>
                  <a:lnTo>
                    <a:pt x="6557734" y="1894840"/>
                  </a:lnTo>
                  <a:close/>
                </a:path>
              </a:pathLst>
            </a:custGeom>
            <a:solidFill>
              <a:srgbClr val="F25244"/>
            </a:solidFill>
          </p:spPr>
          <p:txBody>
            <a:bodyPr/>
            <a:lstStyle/>
            <a:p>
              <a:endParaRPr lang="es-EC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38548" y="8062317"/>
            <a:ext cx="2507456" cy="1205508"/>
            <a:chOff x="0" y="0"/>
            <a:chExt cx="660400" cy="317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61301" y="8062317"/>
            <a:ext cx="2507456" cy="1205508"/>
            <a:chOff x="0" y="0"/>
            <a:chExt cx="660400" cy="317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53785" y="8038823"/>
            <a:ext cx="2507456" cy="1205508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8" name="Freeform 18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9" name="Freeform 19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0" name="Freeform 20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1" name="Freeform 21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2" name="Freeform 22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3" name="Freeform 23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4" name="Freeform 24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5" name="Freeform 25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6" name="Freeform 26"/>
          <p:cNvSpPr/>
          <p:nvPr/>
        </p:nvSpPr>
        <p:spPr>
          <a:xfrm>
            <a:off x="8714404" y="3544586"/>
            <a:ext cx="967198" cy="1003144"/>
          </a:xfrm>
          <a:custGeom>
            <a:avLst/>
            <a:gdLst/>
            <a:ahLst/>
            <a:cxnLst/>
            <a:rect l="l" t="t" r="r" b="b"/>
            <a:pathLst>
              <a:path w="967198" h="1003144">
                <a:moveTo>
                  <a:pt x="0" y="0"/>
                </a:moveTo>
                <a:lnTo>
                  <a:pt x="967198" y="0"/>
                </a:lnTo>
                <a:lnTo>
                  <a:pt x="967198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7" name="Freeform 27"/>
          <p:cNvSpPr/>
          <p:nvPr/>
        </p:nvSpPr>
        <p:spPr>
          <a:xfrm>
            <a:off x="4219640" y="3544586"/>
            <a:ext cx="791565" cy="1007294"/>
          </a:xfrm>
          <a:custGeom>
            <a:avLst/>
            <a:gdLst/>
            <a:ahLst/>
            <a:cxnLst/>
            <a:rect l="l" t="t" r="r" b="b"/>
            <a:pathLst>
              <a:path w="791565" h="1007294">
                <a:moveTo>
                  <a:pt x="0" y="0"/>
                </a:moveTo>
                <a:lnTo>
                  <a:pt x="791565" y="0"/>
                </a:lnTo>
                <a:lnTo>
                  <a:pt x="791565" y="1007294"/>
                </a:lnTo>
                <a:lnTo>
                  <a:pt x="0" y="1007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8" name="Freeform 28"/>
          <p:cNvSpPr/>
          <p:nvPr/>
        </p:nvSpPr>
        <p:spPr>
          <a:xfrm>
            <a:off x="12787781" y="3584607"/>
            <a:ext cx="967273" cy="967273"/>
          </a:xfrm>
          <a:custGeom>
            <a:avLst/>
            <a:gdLst/>
            <a:ahLst/>
            <a:cxnLst/>
            <a:rect l="l" t="t" r="r" b="b"/>
            <a:pathLst>
              <a:path w="967273" h="967273">
                <a:moveTo>
                  <a:pt x="0" y="0"/>
                </a:moveTo>
                <a:lnTo>
                  <a:pt x="967273" y="0"/>
                </a:lnTo>
                <a:lnTo>
                  <a:pt x="967273" y="967273"/>
                </a:lnTo>
                <a:lnTo>
                  <a:pt x="0" y="9672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29" name="TextBox 29"/>
          <p:cNvSpPr txBox="1"/>
          <p:nvPr/>
        </p:nvSpPr>
        <p:spPr>
          <a:xfrm>
            <a:off x="3311151" y="720156"/>
            <a:ext cx="12249140" cy="181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7"/>
              </a:lnSpc>
            </a:pPr>
            <a:r>
              <a:rPr lang="en-US" sz="6099" spc="256" dirty="0">
                <a:solidFill>
                  <a:srgbClr val="0D0D0D"/>
                </a:solidFill>
                <a:latin typeface="Barlow Bold"/>
              </a:rPr>
              <a:t>INSTRUMENTOS INTERNACIONALES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88101" y="5203731"/>
            <a:ext cx="2457903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FFFFFF"/>
                </a:solidFill>
                <a:latin typeface="Barlow Semi-Bold"/>
              </a:rPr>
              <a:t>ACUERDO GENERAL SOBRE ARANCELES ADUANEROS Y COMERCIO DE 1947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219640" y="8599508"/>
            <a:ext cx="74527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34" dirty="0">
                <a:solidFill>
                  <a:srgbClr val="0D0D0D"/>
                </a:solidFill>
                <a:latin typeface="Barlow Bold"/>
              </a:rPr>
              <a:t>01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10855" y="5450211"/>
            <a:ext cx="245790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FFFFFF"/>
                </a:solidFill>
                <a:latin typeface="Barlow Semi-Bold"/>
              </a:rPr>
              <a:t>CONVENIO DE KYOTO REVISADO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771364" y="8584427"/>
            <a:ext cx="74527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34" dirty="0">
                <a:solidFill>
                  <a:srgbClr val="0D0D0D"/>
                </a:solidFill>
                <a:latin typeface="Barlow Bold"/>
              </a:rPr>
              <a:t>02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53466" y="5450211"/>
            <a:ext cx="2457903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n-US" sz="2199" spc="70" dirty="0">
                <a:solidFill>
                  <a:srgbClr val="FFFFFF"/>
                </a:solidFill>
                <a:latin typeface="Barlow Semi-Bold"/>
              </a:rPr>
              <a:t>ACUERDO SOBRE FACILITACIÓN DEL COMERCIO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009781" y="8584427"/>
            <a:ext cx="74527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34" dirty="0">
                <a:solidFill>
                  <a:srgbClr val="0D0D0D"/>
                </a:solidFill>
                <a:latin typeface="Barlow Bold"/>
              </a:rPr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9653" y="1018164"/>
            <a:ext cx="12748693" cy="18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5148" spc="216" dirty="0">
                <a:solidFill>
                  <a:srgbClr val="0D0D0D"/>
                </a:solidFill>
                <a:latin typeface="Barlow Bold"/>
              </a:rPr>
              <a:t>ACUERDO GENERAL SOBRE ARANCELES ADUANEROS Y COMERCIO DE 1947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10" name="TextBox 10"/>
          <p:cNvSpPr txBox="1"/>
          <p:nvPr/>
        </p:nvSpPr>
        <p:spPr>
          <a:xfrm>
            <a:off x="2832156" y="3039279"/>
            <a:ext cx="13577813" cy="635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Art. VIII.- Derechos y formalidades referentes a la importación y a la exportación</a:t>
            </a:r>
          </a:p>
          <a:p>
            <a:pPr marL="0" lvl="0" indent="0" algn="just">
              <a:lnSpc>
                <a:spcPts val="5099"/>
              </a:lnSpc>
              <a:spcBef>
                <a:spcPct val="0"/>
              </a:spcBef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3. Ninguna parte contratante impondrá sanciones severas por infracciones leves de los reglamentos y formalidades de aduana. En particular, no se impondrán sanciones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pecuniarias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superiores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a las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necesarias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para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servir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simplemente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advertencia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por un error u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omisión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los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documentos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presentados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a la aduana que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pueda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que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pueda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ser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subsanado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fácilmente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y que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haya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sido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cometido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manifiestamente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sin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intención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fraudulente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y sin que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constituya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una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negligencia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grave.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2240" y="1018164"/>
            <a:ext cx="9884299" cy="18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5148" spc="216" dirty="0">
                <a:solidFill>
                  <a:srgbClr val="0D0D0D"/>
                </a:solidFill>
                <a:latin typeface="Barlow Bold"/>
              </a:rPr>
              <a:t>ACUERDO SOBRE FACILITACIÓN DEL COMERCIO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TextBox 10"/>
          <p:cNvSpPr txBox="1"/>
          <p:nvPr/>
        </p:nvSpPr>
        <p:spPr>
          <a:xfrm>
            <a:off x="2561543" y="3039279"/>
            <a:ext cx="14015246" cy="5718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9"/>
              </a:lnSpc>
            </a:pP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Artículo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6.-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Disciplinas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sobre los derechos y cargas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establecidos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para la importación y la exportación o en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relación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con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ellas</a:t>
            </a:r>
            <a:endParaRPr lang="en-US" sz="3399" spc="176" dirty="0">
              <a:solidFill>
                <a:srgbClr val="0D0D0D"/>
              </a:solidFill>
              <a:latin typeface="Barlow SemiCondensed Bold"/>
            </a:endParaRPr>
          </a:p>
          <a:p>
            <a:pPr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Disciplinas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materia de sanciones</a:t>
            </a:r>
          </a:p>
          <a:p>
            <a:pPr algn="just"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3.1 A los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efectos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del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párrafo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3,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entenderá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por "sanciones"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aquellas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impuestas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por la administración de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aduanas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un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Miembro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por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sus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leyes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, reglamentos o formalidades de aduana.</a:t>
            </a:r>
          </a:p>
          <a:p>
            <a:pPr marL="0" lvl="0" indent="0" algn="just">
              <a:lnSpc>
                <a:spcPts val="5099"/>
              </a:lnSpc>
              <a:spcBef>
                <a:spcPct val="0"/>
              </a:spcBef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3.2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Cada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Miembro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asegurará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que las sanciones por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una ley,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reglamento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o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formalidad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aduana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impongan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únicamente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a la persona o personas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responsables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con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arreglo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a sus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leyes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82240" y="1018164"/>
            <a:ext cx="9884299" cy="18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7"/>
              </a:lnSpc>
            </a:pPr>
            <a:r>
              <a:rPr lang="en-US" sz="5148" spc="216" dirty="0">
                <a:solidFill>
                  <a:srgbClr val="0D0D0D"/>
                </a:solidFill>
                <a:latin typeface="Barlow Bold"/>
              </a:rPr>
              <a:t>ACUERDO SOBRE FACILITACIÓN DEL COMERCIO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802879" y="8062317"/>
            <a:ext cx="2507456" cy="1205508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02514" y="8062317"/>
            <a:ext cx="2507456" cy="1205508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s-EC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9375"/>
              <a:ext cx="660400" cy="733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89116" y="3544586"/>
            <a:ext cx="1003144" cy="1003144"/>
          </a:xfrm>
          <a:custGeom>
            <a:avLst/>
            <a:gdLst/>
            <a:ahLst/>
            <a:cxnLst/>
            <a:rect l="l" t="t" r="r" b="b"/>
            <a:pathLst>
              <a:path w="1003144" h="1003144">
                <a:moveTo>
                  <a:pt x="0" y="0"/>
                </a:moveTo>
                <a:lnTo>
                  <a:pt x="1003144" y="0"/>
                </a:lnTo>
                <a:lnTo>
                  <a:pt x="1003144" y="1003144"/>
                </a:lnTo>
                <a:lnTo>
                  <a:pt x="0" y="100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0" name="TextBox 10"/>
          <p:cNvSpPr txBox="1"/>
          <p:nvPr/>
        </p:nvSpPr>
        <p:spPr>
          <a:xfrm>
            <a:off x="2561543" y="3039279"/>
            <a:ext cx="14015246" cy="635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9"/>
              </a:lnSpc>
            </a:pP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Artículo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6.-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Disciplinas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sobre los derechos y cargas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establecidos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para la importación y la exportación o en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relación</a:t>
            </a:r>
            <a:r>
              <a:rPr lang="en-US" sz="3399" spc="176" dirty="0">
                <a:solidFill>
                  <a:srgbClr val="0D0D0D"/>
                </a:solidFill>
                <a:latin typeface="Barlow SemiCondensed Bold"/>
              </a:rPr>
              <a:t> con </a:t>
            </a:r>
            <a:r>
              <a:rPr lang="en-US" sz="3399" spc="176" dirty="0" err="1">
                <a:solidFill>
                  <a:srgbClr val="0D0D0D"/>
                </a:solidFill>
                <a:latin typeface="Barlow SemiCondensed Bold"/>
              </a:rPr>
              <a:t>ellas</a:t>
            </a:r>
            <a:endParaRPr lang="en-US" sz="3399" spc="176" dirty="0">
              <a:solidFill>
                <a:srgbClr val="0D0D0D"/>
              </a:solidFill>
              <a:latin typeface="Barlow SemiCondensed Bold"/>
            </a:endParaRPr>
          </a:p>
          <a:p>
            <a:pPr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Disciplinas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materia de sanciones</a:t>
            </a:r>
          </a:p>
          <a:p>
            <a:pPr algn="just"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3.3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sanción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impuesta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dependerá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los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hechos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y las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circunstancias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del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caso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y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será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proporcional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al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grado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y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gravedad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infracción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cometida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.</a:t>
            </a:r>
          </a:p>
          <a:p>
            <a:pPr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3.4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Cada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Miembro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se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asegurará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mantener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medidas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para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evitar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:</a:t>
            </a:r>
          </a:p>
          <a:p>
            <a:pPr algn="just">
              <a:lnSpc>
                <a:spcPts val="5099"/>
              </a:lnSpc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a)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conflictos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intereses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determinación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y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recaudación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sanciones y derechos; y</a:t>
            </a:r>
          </a:p>
          <a:p>
            <a:pPr marL="0" lvl="0" indent="0" algn="just">
              <a:lnSpc>
                <a:spcPts val="5099"/>
              </a:lnSpc>
              <a:spcBef>
                <a:spcPct val="0"/>
              </a:spcBef>
            </a:pP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b)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creación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un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incentivo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para la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determinación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o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recaudación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de una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sanción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que sea incompatible con lo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dispuesto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en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el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</a:t>
            </a:r>
            <a:r>
              <a:rPr lang="en-US" sz="3399" spc="176" dirty="0" err="1">
                <a:solidFill>
                  <a:srgbClr val="0D0D0D"/>
                </a:solidFill>
                <a:latin typeface="Barlow SemiCondensed"/>
              </a:rPr>
              <a:t>párrafo</a:t>
            </a:r>
            <a:r>
              <a:rPr lang="en-US" sz="3399" spc="176" dirty="0">
                <a:solidFill>
                  <a:srgbClr val="0D0D0D"/>
                </a:solidFill>
                <a:latin typeface="Barlow SemiCondensed"/>
              </a:rPr>
              <a:t> 3.3.</a:t>
            </a:r>
          </a:p>
        </p:txBody>
      </p:sp>
      <p:sp>
        <p:nvSpPr>
          <p:cNvPr id="11" name="Freeform 11"/>
          <p:cNvSpPr/>
          <p:nvPr/>
        </p:nvSpPr>
        <p:spPr>
          <a:xfrm>
            <a:off x="-685843" y="2530917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2" name="Freeform 12"/>
          <p:cNvSpPr/>
          <p:nvPr/>
        </p:nvSpPr>
        <p:spPr>
          <a:xfrm>
            <a:off x="1028700" y="-209074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3" name="Freeform 13"/>
          <p:cNvSpPr/>
          <p:nvPr/>
        </p:nvSpPr>
        <p:spPr>
          <a:xfrm>
            <a:off x="17390918" y="404063"/>
            <a:ext cx="1532843" cy="613137"/>
          </a:xfrm>
          <a:custGeom>
            <a:avLst/>
            <a:gdLst/>
            <a:ahLst/>
            <a:cxnLst/>
            <a:rect l="l" t="t" r="r" b="b"/>
            <a:pathLst>
              <a:path w="1532843" h="613137">
                <a:moveTo>
                  <a:pt x="0" y="0"/>
                </a:moveTo>
                <a:lnTo>
                  <a:pt x="1532843" y="0"/>
                </a:lnTo>
                <a:lnTo>
                  <a:pt x="1532843" y="613137"/>
                </a:lnTo>
                <a:lnTo>
                  <a:pt x="0" y="613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4" name="Freeform 14"/>
          <p:cNvSpPr/>
          <p:nvPr/>
        </p:nvSpPr>
        <p:spPr>
          <a:xfrm>
            <a:off x="-373418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5" name="Freeform 15"/>
          <p:cNvSpPr/>
          <p:nvPr/>
        </p:nvSpPr>
        <p:spPr>
          <a:xfrm>
            <a:off x="16139356" y="889700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8"/>
                </a:lnTo>
                <a:lnTo>
                  <a:pt x="0" y="722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6" name="Freeform 16"/>
          <p:cNvSpPr/>
          <p:nvPr/>
        </p:nvSpPr>
        <p:spPr>
          <a:xfrm>
            <a:off x="14950083" y="-318526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7" name="Freeform 17"/>
          <p:cNvSpPr/>
          <p:nvPr/>
        </p:nvSpPr>
        <p:spPr>
          <a:xfrm>
            <a:off x="909289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7" y="0"/>
                </a:lnTo>
                <a:lnTo>
                  <a:pt x="1220417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8" name="Freeform 18"/>
          <p:cNvSpPr/>
          <p:nvPr/>
        </p:nvSpPr>
        <p:spPr>
          <a:xfrm>
            <a:off x="17422062" y="9619594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19" name="Freeform 19"/>
          <p:cNvSpPr/>
          <p:nvPr/>
        </p:nvSpPr>
        <p:spPr>
          <a:xfrm>
            <a:off x="16170500" y="1017200"/>
            <a:ext cx="1220418" cy="722589"/>
          </a:xfrm>
          <a:custGeom>
            <a:avLst/>
            <a:gdLst/>
            <a:ahLst/>
            <a:cxnLst/>
            <a:rect l="l" t="t" r="r" b="b"/>
            <a:pathLst>
              <a:path w="1220418" h="722589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1229</Words>
  <Application>Microsoft Macintosh PowerPoint</Application>
  <PresentationFormat>Personalizado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HK Grotesk Medium</vt:lpstr>
      <vt:lpstr>Barlow SemiCondensed Bold</vt:lpstr>
      <vt:lpstr>Glacial Indifference</vt:lpstr>
      <vt:lpstr>HK Grotesk Bold</vt:lpstr>
      <vt:lpstr>Barlow Medium</vt:lpstr>
      <vt:lpstr>Barlow Bold</vt:lpstr>
      <vt:lpstr>Calibri</vt:lpstr>
      <vt:lpstr>Oswald</vt:lpstr>
      <vt:lpstr>Arial</vt:lpstr>
      <vt:lpstr>Barlow Semi-Bold</vt:lpstr>
      <vt:lpstr>Barlow SemiCondensed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Hacia la Armonización Infracciones aduaneras</dc:title>
  <dc:creator>Fernanda Inga | CR</dc:creator>
  <cp:lastModifiedBy>ANDRES ROHDE PONCE</cp:lastModifiedBy>
  <cp:revision>4</cp:revision>
  <dcterms:created xsi:type="dcterms:W3CDTF">2006-08-16T00:00:00Z</dcterms:created>
  <dcterms:modified xsi:type="dcterms:W3CDTF">2023-10-04T02:02:53Z</dcterms:modified>
  <dc:identifier>DAFvwdJY1NE</dc:identifier>
</cp:coreProperties>
</file>