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6" r:id="rId4"/>
    <p:sldId id="275" r:id="rId5"/>
    <p:sldId id="270" r:id="rId6"/>
    <p:sldId id="271" r:id="rId7"/>
    <p:sldId id="266" r:id="rId8"/>
    <p:sldId id="274" r:id="rId9"/>
    <p:sldId id="273" r:id="rId10"/>
  </p:sldIdLst>
  <p:sldSz cx="18288000" cy="10287000"/>
  <p:notesSz cx="6858000" cy="9144000"/>
  <p:embeddedFontLst>
    <p:embeddedFont>
      <p:font typeface="Abadi" panose="020B0604020104020204" pitchFamily="34" charset="0"/>
      <p:regular r:id="rId11"/>
    </p:embeddedFont>
    <p:embeddedFont>
      <p:font typeface="Helvetica" panose="020B0604020202020204" pitchFamily="34" charset="0"/>
      <p:regular r:id="rId12"/>
      <p:bold r:id="rId13"/>
      <p:italic r:id="rId14"/>
      <p:boldItalic r:id="rId15"/>
    </p:embeddedFont>
    <p:embeddedFont>
      <p:font typeface="Hind Guntur Medium" panose="02000000000000000000" pitchFamily="2" charset="0"/>
      <p:regular r:id="rId16"/>
    </p:embeddedFont>
    <p:embeddedFont>
      <p:font typeface="League Spartan" panose="020B0604020202020204" charset="0"/>
      <p:regular r:id="rId17"/>
      <p:bold r:id="rId18"/>
    </p:embeddedFont>
    <p:embeddedFont>
      <p:font typeface="Poppins Bold" panose="020B0604020202020204" charset="0"/>
      <p:regular r:id="rId19"/>
      <p:bold r:id="rId20"/>
    </p:embeddedFont>
    <p:embeddedFont>
      <p:font typeface="Poppins Semi-Bold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 autoAdjust="0"/>
    <p:restoredTop sz="94609" autoAdjust="0"/>
  </p:normalViewPr>
  <p:slideViewPr>
    <p:cSldViewPr>
      <p:cViewPr varScale="1">
        <p:scale>
          <a:sx n="42" d="100"/>
          <a:sy n="42" d="100"/>
        </p:scale>
        <p:origin x="19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sv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693" y="-37427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13" r="-40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7239000" y="-4152900"/>
            <a:ext cx="17700700" cy="17700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4119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6640526">
            <a:off x="5897858" y="8202871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4469409">
            <a:off x="57474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606318">
            <a:off x="-1270019" y="7790742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7754413" y="1184356"/>
            <a:ext cx="1389587" cy="591034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6755881" y="6517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5411693" y="1030098"/>
            <a:ext cx="957947" cy="895716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48" b="-509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4140335" y="1088186"/>
            <a:ext cx="1006235" cy="840835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>
            <a:off x="2630258" y="967215"/>
            <a:ext cx="1213458" cy="1082778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6612565" y="1034373"/>
            <a:ext cx="898923" cy="898923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245654" y="1261287"/>
            <a:ext cx="2087985" cy="437172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135320" y="2433614"/>
            <a:ext cx="9210418" cy="1886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320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320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873" y="8551946"/>
            <a:ext cx="6704427" cy="63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400" b="1" dirty="0">
                <a:latin typeface="Hind Guntur Medium"/>
              </a:rPr>
              <a:t>Julio Rodríguez </a:t>
            </a:r>
            <a:r>
              <a:rPr lang="en-US" sz="4400" b="1" dirty="0" err="1">
                <a:latin typeface="Hind Guntur Medium"/>
              </a:rPr>
              <a:t>Trigueros</a:t>
            </a:r>
            <a:endParaRPr lang="en-US" sz="4400" b="1" dirty="0">
              <a:latin typeface="Hind Guntur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-95668" y="5246060"/>
            <a:ext cx="9574128" cy="1992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s-MX" sz="5400" spc="-135" dirty="0">
                <a:solidFill>
                  <a:srgbClr val="004AAD"/>
                </a:solidFill>
                <a:latin typeface="Poppins Bold"/>
              </a:rPr>
              <a:t>Educación Continua: </a:t>
            </a:r>
          </a:p>
          <a:p>
            <a:pPr algn="ctr">
              <a:lnSpc>
                <a:spcPts val="5130"/>
              </a:lnSpc>
            </a:pPr>
            <a:r>
              <a:rPr lang="es-MX" sz="4400" spc="-135" dirty="0">
                <a:solidFill>
                  <a:srgbClr val="004AAD"/>
                </a:solidFill>
                <a:latin typeface="Poppins Bold"/>
              </a:rPr>
              <a:t>Ventaja competitiva en Comercio Exterior</a:t>
            </a:r>
            <a:endParaRPr lang="en-US" sz="4400" spc="-135" dirty="0">
              <a:solidFill>
                <a:srgbClr val="004AAD"/>
              </a:solidFill>
              <a:latin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35624" y="9633472"/>
            <a:ext cx="7373123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756" dirty="0" err="1">
                <a:solidFill>
                  <a:srgbClr val="2F86B6"/>
                </a:solidFill>
                <a:latin typeface="Poppins Semi-Bold"/>
              </a:rPr>
              <a:t>Miércoles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17 de Abril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015336E-4907-F5BD-261A-B0A51AB5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22" y="65285"/>
            <a:ext cx="2568177" cy="1930410"/>
          </a:xfrm>
          <a:prstGeom prst="rect">
            <a:avLst/>
          </a:pr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1111B714-E546-80B3-15AB-A30BD53882FB}"/>
              </a:ext>
            </a:extLst>
          </p:cNvPr>
          <p:cNvSpPr/>
          <p:nvPr/>
        </p:nvSpPr>
        <p:spPr>
          <a:xfrm>
            <a:off x="276567" y="65284"/>
            <a:ext cx="1768356" cy="1738659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993664-F562-2C3A-2B2F-C85A8846C53B}"/>
              </a:ext>
            </a:extLst>
          </p:cNvPr>
          <p:cNvSpPr txBox="1"/>
          <p:nvPr/>
        </p:nvSpPr>
        <p:spPr>
          <a:xfrm>
            <a:off x="1160745" y="2024447"/>
            <a:ext cx="151408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AJR Comercio Exterior</a:t>
            </a:r>
            <a:r>
              <a:rPr lang="es-MX" sz="4400" b="1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cuenta con la autorización y registro ante la Secretaria del Trabajo y Previsión Social (STPS):</a:t>
            </a:r>
            <a:endParaRPr lang="es-MX" sz="4400" b="1" dirty="0">
              <a:latin typeface="Aptos" panose="020B0004020202020204" pitchFamily="34" charset="0"/>
            </a:endParaRPr>
          </a:p>
          <a:p>
            <a:pPr algn="just"/>
            <a:endParaRPr lang="es-MX" sz="4400" b="1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DC9B347A-3BE1-793B-537A-A4323064BA10}"/>
              </a:ext>
            </a:extLst>
          </p:cNvPr>
          <p:cNvSpPr txBox="1"/>
          <p:nvPr/>
        </p:nvSpPr>
        <p:spPr>
          <a:xfrm>
            <a:off x="694371" y="4674554"/>
            <a:ext cx="159117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b="0" i="0" dirty="0">
                <a:effectLst/>
                <a:latin typeface="Helvetica" panose="020B0604020202020204" pitchFamily="34" charset="0"/>
              </a:rPr>
              <a:t>Las personas morales y físicas con actividad empresarial tales como instituciones, escuelas u organismos especializados de capacitación, que cuentan con personal docente y, en su caso, instalaciones, equipo o mobiliario para brindar servicios de capacitación a las empresas, así como aquellas personas físicas (instructores independientes), dedicadas a prestar por sí mismas tales servicios y que cuenten con la autorización y registro por parte de la Secretaría. </a:t>
            </a:r>
            <a:r>
              <a:rPr lang="es-MX" sz="3600" b="1" i="0" dirty="0">
                <a:effectLst/>
                <a:latin typeface="Helvetica" panose="020B0604020202020204" pitchFamily="34" charset="0"/>
              </a:rPr>
              <a:t>DOF 2013</a:t>
            </a:r>
            <a:endParaRPr lang="es-MX" sz="3600" b="1" dirty="0">
              <a:latin typeface="Aptos" panose="020B0004020202020204" pitchFamily="34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08C1CFB5-9F48-FA29-AC23-451E79FC65D6}"/>
              </a:ext>
            </a:extLst>
          </p:cNvPr>
          <p:cNvSpPr txBox="1"/>
          <p:nvPr/>
        </p:nvSpPr>
        <p:spPr>
          <a:xfrm>
            <a:off x="694371" y="3999471"/>
            <a:ext cx="1435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i="0" dirty="0">
                <a:effectLst/>
                <a:highlight>
                  <a:srgbClr val="FFFFFF"/>
                </a:highlight>
                <a:latin typeface="Helvetica" panose="020B0604020202020204" pitchFamily="34" charset="0"/>
              </a:rPr>
              <a:t>Agentes capacitadores externos - </a:t>
            </a:r>
            <a:r>
              <a:rPr lang="es-MX" sz="3600" dirty="0">
                <a:latin typeface="Aptos" panose="020B0004020202020204" pitchFamily="34" charset="0"/>
              </a:rPr>
              <a:t>DC 5 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DD8055C-7BDF-7FC0-B0CA-023644DC8995}"/>
              </a:ext>
            </a:extLst>
          </p:cNvPr>
          <p:cNvSpPr txBox="1"/>
          <p:nvPr/>
        </p:nvSpPr>
        <p:spPr>
          <a:xfrm>
            <a:off x="732471" y="9142569"/>
            <a:ext cx="1435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latin typeface="Aptos" panose="020B0004020202020204" pitchFamily="34" charset="0"/>
              </a:rPr>
              <a:t>RSTPS: ACA-150317-7U7-00</a:t>
            </a:r>
          </a:p>
        </p:txBody>
      </p:sp>
      <p:pic>
        <p:nvPicPr>
          <p:cNvPr id="14" name="Imagen 13" descr="Texto&#10;&#10;Descripción generada automáticamente con confianza baja">
            <a:extLst>
              <a:ext uri="{FF2B5EF4-FFF2-40B4-BE49-F238E27FC236}">
                <a16:creationId xmlns:a16="http://schemas.microsoft.com/office/drawing/2014/main" id="{95ED73D2-EFAE-77C1-B26A-B57863A028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151" y="8505268"/>
            <a:ext cx="4977718" cy="13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015336E-4907-F5BD-261A-B0A51AB5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22" y="65285"/>
            <a:ext cx="2568177" cy="1930410"/>
          </a:xfrm>
          <a:prstGeom prst="rect">
            <a:avLst/>
          </a:pr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1111B714-E546-80B3-15AB-A30BD53882FB}"/>
              </a:ext>
            </a:extLst>
          </p:cNvPr>
          <p:cNvSpPr/>
          <p:nvPr/>
        </p:nvSpPr>
        <p:spPr>
          <a:xfrm>
            <a:off x="276567" y="65284"/>
            <a:ext cx="1768356" cy="1738659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E93FAB2-5C9C-E691-9A6D-9BD2EB1F8BA4}"/>
              </a:ext>
            </a:extLst>
          </p:cNvPr>
          <p:cNvSpPr txBox="1"/>
          <p:nvPr/>
        </p:nvSpPr>
        <p:spPr>
          <a:xfrm>
            <a:off x="807592" y="3503187"/>
            <a:ext cx="14356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i="0" dirty="0">
                <a:effectLst/>
                <a:latin typeface="Arial" panose="020B0604020202020204" pitchFamily="34" charset="0"/>
              </a:rPr>
              <a:t>Constancia de competencias o de habilidades laborales - </a:t>
            </a:r>
            <a:r>
              <a:rPr lang="es-MX" sz="4000" dirty="0">
                <a:latin typeface="Aptos" panose="020B0004020202020204" pitchFamily="34" charset="0"/>
              </a:rPr>
              <a:t>DC 3 </a:t>
            </a:r>
            <a:endParaRPr lang="es-MX" sz="4000" b="1" dirty="0">
              <a:latin typeface="Aptos" panose="020B0004020202020204" pitchFamily="34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924B155-A419-0AEF-A0DA-603F0C98A66C}"/>
              </a:ext>
            </a:extLst>
          </p:cNvPr>
          <p:cNvSpPr txBox="1"/>
          <p:nvPr/>
        </p:nvSpPr>
        <p:spPr>
          <a:xfrm>
            <a:off x="720438" y="4743559"/>
            <a:ext cx="166728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600" b="0" i="0" dirty="0">
                <a:solidFill>
                  <a:srgbClr val="2F2F2F"/>
                </a:solidFill>
                <a:effectLst/>
                <a:latin typeface="Helvetica" panose="020B0604020202020204" pitchFamily="34" charset="0"/>
              </a:rPr>
              <a:t>Es el documento que acredita la capacitación que recibe un trabajador como resultado de la aprobación de sus cursos. </a:t>
            </a:r>
          </a:p>
          <a:p>
            <a:pPr algn="just"/>
            <a:endParaRPr lang="es-MX" sz="3600" dirty="0">
              <a:solidFill>
                <a:srgbClr val="2F2F2F"/>
              </a:solidFill>
              <a:latin typeface="Helvetica" panose="020B0604020202020204" pitchFamily="34" charset="0"/>
            </a:endParaRPr>
          </a:p>
          <a:p>
            <a:pPr algn="just"/>
            <a:r>
              <a:rPr lang="es-MX" sz="3600" dirty="0">
                <a:solidFill>
                  <a:srgbClr val="2F2F2F"/>
                </a:solidFill>
                <a:latin typeface="Helvetica" panose="020B0604020202020204" pitchFamily="34" charset="0"/>
              </a:rPr>
              <a:t>Adicional a este documento AJR+ expide un reconocimiento tipo “Diploma” donde se expresa la información del curso que tomo el trabajador. </a:t>
            </a:r>
            <a:endParaRPr lang="es-MX" sz="3600" dirty="0">
              <a:latin typeface="Aptos" panose="020B0004020202020204" pitchFamily="34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918402C0-F0CA-2478-E442-4845D986580D}"/>
              </a:ext>
            </a:extLst>
          </p:cNvPr>
          <p:cNvSpPr txBox="1"/>
          <p:nvPr/>
        </p:nvSpPr>
        <p:spPr>
          <a:xfrm>
            <a:off x="807592" y="2347315"/>
            <a:ext cx="143564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dirty="0">
                <a:latin typeface="Aptos" panose="020B0004020202020204" pitchFamily="34" charset="0"/>
              </a:rPr>
              <a:t>A través de esta autorización y registro nuestros clientes reciben:</a:t>
            </a:r>
            <a:endParaRPr lang="es-MX" sz="40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2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015336E-4907-F5BD-261A-B0A51AB5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22" y="65285"/>
            <a:ext cx="2568177" cy="1930410"/>
          </a:xfrm>
          <a:prstGeom prst="rect">
            <a:avLst/>
          </a:pr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1111B714-E546-80B3-15AB-A30BD53882FB}"/>
              </a:ext>
            </a:extLst>
          </p:cNvPr>
          <p:cNvSpPr/>
          <p:nvPr/>
        </p:nvSpPr>
        <p:spPr>
          <a:xfrm>
            <a:off x="276567" y="65284"/>
            <a:ext cx="1768356" cy="1738659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82C82-C3CF-5EB0-DD65-4AC78947A570}"/>
              </a:ext>
            </a:extLst>
          </p:cNvPr>
          <p:cNvSpPr txBox="1"/>
          <p:nvPr/>
        </p:nvSpPr>
        <p:spPr>
          <a:xfrm>
            <a:off x="2044923" y="1823213"/>
            <a:ext cx="14782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Aptos" panose="020B0004020202020204" pitchFamily="34" charset="0"/>
              </a:rPr>
              <a:t>Instituto De Estudios De Posgrado En Comercio Internacional</a:t>
            </a:r>
          </a:p>
          <a:p>
            <a:pPr algn="ctr"/>
            <a:r>
              <a:rPr lang="es-MX" sz="4000" b="1" dirty="0">
                <a:latin typeface="Aptos" panose="020B0004020202020204" pitchFamily="34" charset="0"/>
              </a:rPr>
              <a:t>(IEPCI)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A558A-52E3-1E6B-1841-00E99EF591B6}"/>
              </a:ext>
            </a:extLst>
          </p:cNvPr>
          <p:cNvSpPr txBox="1"/>
          <p:nvPr/>
        </p:nvSpPr>
        <p:spPr>
          <a:xfrm>
            <a:off x="1401340" y="3272916"/>
            <a:ext cx="158663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latin typeface="Aptos" panose="020B0004020202020204" pitchFamily="34" charset="0"/>
              </a:rPr>
              <a:t>Contamos con el Reconocimiento de Validez Oficial de Estudios (RVOE) otorgado por la Secretaria de Educación Pública:</a:t>
            </a:r>
          </a:p>
          <a:p>
            <a:r>
              <a:rPr lang="es-MX" sz="3600" dirty="0">
                <a:latin typeface="Aptos" panose="020B00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b="1" dirty="0">
                <a:latin typeface="Aptos" panose="020B0004020202020204" pitchFamily="34" charset="0"/>
              </a:rPr>
              <a:t>Maestría en Comercio Internacional: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Aptos" panose="020B0004020202020204" pitchFamily="34" charset="0"/>
              </a:rPr>
              <a:t>26 de Julio de 2010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Aptos" panose="020B0004020202020204" pitchFamily="34" charset="0"/>
              </a:rPr>
              <a:t>Clave del Plan de Estudios 2017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Aptos" panose="020B0004020202020204" pitchFamily="34" charset="0"/>
              </a:rPr>
              <a:t>46 generaciones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b="1" dirty="0">
                <a:latin typeface="Aptos" panose="020B0004020202020204" pitchFamily="34" charset="0"/>
              </a:rPr>
              <a:t>Maestría en Logística y cadena de suministro:</a:t>
            </a:r>
            <a:r>
              <a:rPr lang="es-MX" sz="3600" dirty="0">
                <a:latin typeface="Aptos" panose="020B0004020202020204" pitchFamily="34" charset="0"/>
              </a:rPr>
              <a:t>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Aptos" panose="020B0004020202020204" pitchFamily="34" charset="0"/>
              </a:rPr>
              <a:t>14 de Noviembre de 2012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Aptos" panose="020B0004020202020204" pitchFamily="34" charset="0"/>
              </a:rPr>
              <a:t>Clave del Plan de Estudios 2011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Aptos" panose="020B0004020202020204" pitchFamily="34" charset="0"/>
              </a:rPr>
              <a:t>34 generaciones</a:t>
            </a:r>
          </a:p>
        </p:txBody>
      </p:sp>
      <p:pic>
        <p:nvPicPr>
          <p:cNvPr id="1026" name="Picture 2" descr="Títulos y Certificados Electrónicos SEP">
            <a:extLst>
              <a:ext uri="{FF2B5EF4-FFF2-40B4-BE49-F238E27FC236}">
                <a16:creationId xmlns:a16="http://schemas.microsoft.com/office/drawing/2014/main" id="{7CE2913F-10C5-2E15-6436-681FF9C9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4104794"/>
            <a:ext cx="5257800" cy="34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850003-B710-3BF1-CCC1-12CFB8BA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8390335"/>
            <a:ext cx="4610100" cy="14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1C45E0-5910-5C31-D92E-C456FDCD877E}"/>
              </a:ext>
            </a:extLst>
          </p:cNvPr>
          <p:cNvSpPr txBox="1"/>
          <p:nvPr/>
        </p:nvSpPr>
        <p:spPr>
          <a:xfrm>
            <a:off x="1573583" y="2147424"/>
            <a:ext cx="151408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i="0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Universidad Nacional Autónoma de México</a:t>
            </a:r>
          </a:p>
          <a:p>
            <a:pPr algn="ctr"/>
            <a:r>
              <a:rPr lang="es-MX" sz="4800" b="1" dirty="0">
                <a:highlight>
                  <a:srgbClr val="FFFFFF"/>
                </a:highlight>
                <a:latin typeface="Aptos" panose="020B0004020202020204" pitchFamily="34" charset="0"/>
              </a:rPr>
              <a:t>UNAM</a:t>
            </a:r>
            <a:endParaRPr lang="es-MX" sz="4800" b="1" dirty="0">
              <a:latin typeface="Aptos" panose="020B0004020202020204" pitchFamily="34" charset="0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8BF18928-A54C-A816-B9A8-6569DB4CF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622" y="65285"/>
            <a:ext cx="2568177" cy="1930410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33C7490F-33B8-C9DF-04E1-7637FCE4A741}"/>
              </a:ext>
            </a:extLst>
          </p:cNvPr>
          <p:cNvSpPr/>
          <p:nvPr/>
        </p:nvSpPr>
        <p:spPr>
          <a:xfrm>
            <a:off x="276567" y="65284"/>
            <a:ext cx="1768356" cy="1738659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A86569CC-8F8E-943D-F87A-177D1848AF8F}"/>
              </a:ext>
            </a:extLst>
          </p:cNvPr>
          <p:cNvSpPr txBox="1"/>
          <p:nvPr/>
        </p:nvSpPr>
        <p:spPr>
          <a:xfrm>
            <a:off x="1160745" y="3588049"/>
            <a:ext cx="1569034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3600" b="0" i="0" dirty="0">
                <a:solidFill>
                  <a:srgbClr val="2F2F2F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</a:rPr>
              <a:t>Gracias al análisis y revisión, de la calidad del contenido, experiencia  y especialización de los expositores (consultores) y a la am</a:t>
            </a:r>
            <a:r>
              <a:rPr lang="es-MX" sz="3600" dirty="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plia</a:t>
            </a:r>
            <a:r>
              <a:rPr lang="es-MX" sz="3600" b="0" i="0" dirty="0">
                <a:solidFill>
                  <a:srgbClr val="2F2F2F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</a:rPr>
              <a:t> trayectoria de AJR+ en Comercio Exterior, la máxima casa de estudios de México (</a:t>
            </a:r>
            <a:r>
              <a:rPr lang="es-MX" sz="3600" b="1" i="0" dirty="0">
                <a:solidFill>
                  <a:srgbClr val="2F2F2F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</a:rPr>
              <a:t>La UNAM</a:t>
            </a:r>
            <a:r>
              <a:rPr lang="es-MX" sz="3600" b="0" i="0" dirty="0">
                <a:solidFill>
                  <a:srgbClr val="2F2F2F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</a:rPr>
              <a:t>) reconoce y avala </a:t>
            </a:r>
            <a:r>
              <a:rPr lang="es-MX" sz="3600" dirty="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los </a:t>
            </a:r>
            <a:r>
              <a:rPr lang="es-MX" sz="3600" b="1" dirty="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diplomados </a:t>
            </a:r>
            <a:r>
              <a:rPr lang="es-MX" sz="3600" dirty="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de AJR+ en: </a:t>
            </a:r>
            <a:r>
              <a:rPr lang="es-MX" sz="3600" b="1" i="0" dirty="0">
                <a:solidFill>
                  <a:srgbClr val="2F2F2F"/>
                </a:solidFill>
                <a:effectLst/>
                <a:highlight>
                  <a:srgbClr val="FFFFFF"/>
                </a:highlight>
                <a:latin typeface="Helvetica" panose="020B0604020202020204" pitchFamily="34" charset="0"/>
              </a:rPr>
              <a:t>“</a:t>
            </a:r>
            <a:r>
              <a:rPr lang="es-MX" sz="3600" b="1" dirty="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Estrategias en Comercio Exterior y Cumplimiento Aduanero 2024” </a:t>
            </a:r>
            <a:r>
              <a:rPr lang="es-MX" sz="3600" dirty="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y su versión con especialidad en el sector automotriz y autopartes. </a:t>
            </a:r>
          </a:p>
        </p:txBody>
      </p:sp>
    </p:spTree>
    <p:extLst>
      <p:ext uri="{BB962C8B-B14F-4D97-AF65-F5344CB8AC3E}">
        <p14:creationId xmlns:p14="http://schemas.microsoft.com/office/powerpoint/2010/main" val="14479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D37C20-3669-A4E3-2F7F-F84A3842CB92}"/>
              </a:ext>
            </a:extLst>
          </p:cNvPr>
          <p:cNvSpPr txBox="1"/>
          <p:nvPr/>
        </p:nvSpPr>
        <p:spPr>
          <a:xfrm>
            <a:off x="1447800" y="4878847"/>
            <a:ext cx="151638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3600">
                <a:solidFill>
                  <a:srgbClr val="2F2F2F"/>
                </a:solidFill>
                <a:highlight>
                  <a:srgbClr val="FFFFFF"/>
                </a:highlight>
                <a:latin typeface="Helvetica" panose="020B0604020202020204" pitchFamily="34" charset="0"/>
              </a:defRPr>
            </a:lvl1pPr>
          </a:lstStyle>
          <a:p>
            <a:r>
              <a:rPr lang="es-MX" dirty="0"/>
              <a:t>Esta importante alianza, tiene como objetivo garantizarle a nuestros profesionistas y estudiantes que cursen nuestros diplomados, un reconocimiento con: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4E636C9-DA89-0D1C-0598-857D3661F4BE}"/>
              </a:ext>
            </a:extLst>
          </p:cNvPr>
          <p:cNvSpPr txBox="1"/>
          <p:nvPr/>
        </p:nvSpPr>
        <p:spPr>
          <a:xfrm>
            <a:off x="457200" y="7753700"/>
            <a:ext cx="17373599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4400" b="1" dirty="0">
                <a:solidFill>
                  <a:srgbClr val="002060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Alcance internacional – Calidad Educativa – </a:t>
            </a:r>
          </a:p>
          <a:p>
            <a:pPr algn="ctr">
              <a:lnSpc>
                <a:spcPct val="150000"/>
              </a:lnSpc>
            </a:pPr>
            <a:r>
              <a:rPr lang="es-MX" sz="4400" b="1" dirty="0">
                <a:solidFill>
                  <a:srgbClr val="002060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Validez Oficial – Prestigio Profesional.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3FD880A2-D6A7-16EC-790F-09FCAA420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734401"/>
            <a:ext cx="3752261" cy="3752261"/>
          </a:xfrm>
          <a:prstGeom prst="rect">
            <a:avLst/>
          </a:prstGeom>
        </p:spPr>
      </p:pic>
      <p:pic>
        <p:nvPicPr>
          <p:cNvPr id="13" name="Imagen 12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8234980E-EF25-DB3C-4587-75767ADC38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9"/>
          <a:stretch/>
        </p:blipFill>
        <p:spPr>
          <a:xfrm>
            <a:off x="4796518" y="734401"/>
            <a:ext cx="3505200" cy="39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015336E-4907-F5BD-261A-B0A51AB5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22" y="65285"/>
            <a:ext cx="2568177" cy="1930410"/>
          </a:xfrm>
          <a:prstGeom prst="rect">
            <a:avLst/>
          </a:pr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1111B714-E546-80B3-15AB-A30BD53882FB}"/>
              </a:ext>
            </a:extLst>
          </p:cNvPr>
          <p:cNvSpPr/>
          <p:nvPr/>
        </p:nvSpPr>
        <p:spPr>
          <a:xfrm>
            <a:off x="276567" y="65284"/>
            <a:ext cx="1768356" cy="1738659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7ED13A-1645-AE74-F7F1-ED7EBAA3A370}"/>
              </a:ext>
            </a:extLst>
          </p:cNvPr>
          <p:cNvSpPr txBox="1"/>
          <p:nvPr/>
        </p:nvSpPr>
        <p:spPr>
          <a:xfrm>
            <a:off x="1219544" y="1989461"/>
            <a:ext cx="151408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i="0" dirty="0">
                <a:effectLst/>
                <a:latin typeface="Aptos" panose="020B0004020202020204" pitchFamily="34" charset="0"/>
              </a:rPr>
              <a:t>Consejo Nacional de Normalización y Certificación de Competencias Laborales (CONOCER)</a:t>
            </a:r>
            <a:endParaRPr lang="es-MX" sz="4000" b="1" dirty="0">
              <a:latin typeface="Aptos" panose="020B0004020202020204" pitchFamily="34" charset="0"/>
            </a:endParaRPr>
          </a:p>
          <a:p>
            <a:pPr algn="just"/>
            <a:endParaRPr lang="es-MX" sz="4000" b="1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72F977DD-9B76-D0B4-8BF5-28DF8ABACBEB}"/>
              </a:ext>
            </a:extLst>
          </p:cNvPr>
          <p:cNvSpPr txBox="1"/>
          <p:nvPr/>
        </p:nvSpPr>
        <p:spPr>
          <a:xfrm>
            <a:off x="1498056" y="3688645"/>
            <a:ext cx="1483637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Al certificarte estás contribuyendo a mejorar tu desarrollo personal y profesional: te conviertes en un trabajador con mayores oportunidades para competir en un mercado laboral exigente y complejo pues cada día son más las empresas de nuestro país que requieren trabajadores con experiencias, saberes, habilidades y destrezas certificadas, capaces de cumplir exitosamente con las funciones que se les encomienda.</a:t>
            </a:r>
          </a:p>
          <a:p>
            <a:pPr algn="just"/>
            <a:endParaRPr lang="es-MX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b="1" i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Certificado de Competencia </a:t>
            </a:r>
            <a:r>
              <a:rPr lang="es-MX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documento oficial donde se acredita a una persona como competente de acuerdo con lo establecido en un Estándar de Competencia, y se encuentra en el Registro Nacional de Estándares de competencia publicados en el Diario Oficial de Federación </a:t>
            </a:r>
            <a:r>
              <a:rPr lang="es-MX" sz="32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3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D.O.F).</a:t>
            </a:r>
          </a:p>
        </p:txBody>
      </p:sp>
    </p:spTree>
    <p:extLst>
      <p:ext uri="{BB962C8B-B14F-4D97-AF65-F5344CB8AC3E}">
        <p14:creationId xmlns:p14="http://schemas.microsoft.com/office/powerpoint/2010/main" val="27108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015336E-4907-F5BD-261A-B0A51AB5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22" y="65285"/>
            <a:ext cx="2568177" cy="1930410"/>
          </a:xfrm>
          <a:prstGeom prst="rect">
            <a:avLst/>
          </a:prstGeom>
        </p:spPr>
      </p:pic>
      <p:sp>
        <p:nvSpPr>
          <p:cNvPr id="18" name="Freeform 16">
            <a:extLst>
              <a:ext uri="{FF2B5EF4-FFF2-40B4-BE49-F238E27FC236}">
                <a16:creationId xmlns:a16="http://schemas.microsoft.com/office/drawing/2014/main" id="{1111B714-E546-80B3-15AB-A30BD53882FB}"/>
              </a:ext>
            </a:extLst>
          </p:cNvPr>
          <p:cNvSpPr/>
          <p:nvPr/>
        </p:nvSpPr>
        <p:spPr>
          <a:xfrm>
            <a:off x="276567" y="65284"/>
            <a:ext cx="1768356" cy="1738659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E217B-C721-3AE0-5C02-AD4D52D1E589}"/>
              </a:ext>
            </a:extLst>
          </p:cNvPr>
          <p:cNvSpPr txBox="1"/>
          <p:nvPr/>
        </p:nvSpPr>
        <p:spPr>
          <a:xfrm>
            <a:off x="1600200" y="1997700"/>
            <a:ext cx="1353910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ptos" panose="020B0004020202020204" pitchFamily="34" charset="0"/>
              </a:rPr>
              <a:t>¿Qué obtengo al certificar mis competencias?</a:t>
            </a:r>
          </a:p>
          <a:p>
            <a:endParaRPr lang="es-MX" sz="2800" dirty="0">
              <a:latin typeface="Aptos" panose="020B0004020202020204" pitchFamily="34" charset="0"/>
            </a:endParaRPr>
          </a:p>
          <a:p>
            <a:r>
              <a:rPr lang="es-MX" sz="2800" dirty="0">
                <a:latin typeface="Aptos" panose="020B0004020202020204" pitchFamily="34" charset="0"/>
              </a:rPr>
              <a:t> • Reconocimiento de la SEP.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• Mejores salarios. </a:t>
            </a:r>
          </a:p>
          <a:p>
            <a:r>
              <a:rPr lang="es-MX" sz="2800" dirty="0">
                <a:latin typeface="Aptos" panose="020B0004020202020204" pitchFamily="34" charset="0"/>
              </a:rPr>
              <a:t> • Mejores empleos.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• Movilidad laboral.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• Reconocimiento a tu trabajo.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• Superación personal.</a:t>
            </a:r>
          </a:p>
          <a:p>
            <a:endParaRPr lang="es-MX" sz="2800" dirty="0">
              <a:latin typeface="Aptos" panose="020B0004020202020204" pitchFamily="34" charset="0"/>
            </a:endParaRPr>
          </a:p>
          <a:p>
            <a:r>
              <a:rPr lang="es-MX" sz="3200" b="1" dirty="0">
                <a:latin typeface="Aptos" panose="020B0004020202020204" pitchFamily="34" charset="0"/>
              </a:rPr>
              <a:t>¿Qué beneficios tiene una organización al certificar a su personal?</a:t>
            </a:r>
          </a:p>
          <a:p>
            <a:endParaRPr lang="es-MX" sz="2800" dirty="0">
              <a:latin typeface="Aptos" panose="020B0004020202020204" pitchFamily="34" charset="0"/>
            </a:endParaRPr>
          </a:p>
          <a:p>
            <a:r>
              <a:rPr lang="es-MX" sz="2800" dirty="0">
                <a:latin typeface="Aptos" panose="020B0004020202020204" pitchFamily="34" charset="0"/>
              </a:rPr>
              <a:t>   • Ventaja competitiva para tu organización.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  • Eficacia y eficiencia en sus procesos.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  • Incremento en sus ingresos y participación en el mercado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  • Reducción de las situaciones de riesgo en producción o prestación de servicios.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  • Permite crear fidelidad con sus clientes.</a:t>
            </a:r>
            <a:br>
              <a:rPr lang="es-MX" sz="2800" dirty="0">
                <a:latin typeface="Aptos" panose="020B0004020202020204" pitchFamily="34" charset="0"/>
              </a:rPr>
            </a:br>
            <a:r>
              <a:rPr lang="es-MX" sz="2800" dirty="0">
                <a:latin typeface="Aptos" panose="020B0004020202020204" pitchFamily="34" charset="0"/>
              </a:rPr>
              <a:t>   • Mejora continua de sus procesos, productos y servicios. </a:t>
            </a:r>
          </a:p>
          <a:p>
            <a:endParaRPr lang="es-MX" sz="2800" dirty="0">
              <a:latin typeface="Aptos" panose="020B0004020202020204" pitchFamily="34" charset="0"/>
            </a:endParaRPr>
          </a:p>
          <a:p>
            <a:endParaRPr lang="es-MX" sz="2800" dirty="0">
              <a:latin typeface="Aptos" panose="020B0004020202020204" pitchFamily="34" charset="0"/>
            </a:endParaRPr>
          </a:p>
          <a:p>
            <a:endParaRPr lang="es-MX" sz="2800" dirty="0">
              <a:latin typeface="Aptos" panose="020B0004020202020204" pitchFamily="34" charset="0"/>
            </a:endParaRPr>
          </a:p>
          <a:p>
            <a:endParaRPr lang="es-MX" sz="2800" dirty="0">
              <a:latin typeface="Aptos" panose="020B0004020202020204" pitchFamily="34" charset="0"/>
            </a:endParaRPr>
          </a:p>
          <a:p>
            <a:endParaRPr lang="es-MX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1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015671E2-B914-7CB4-AA10-F340C0917C11}"/>
              </a:ext>
            </a:extLst>
          </p:cNvPr>
          <p:cNvSpPr/>
          <p:nvPr/>
        </p:nvSpPr>
        <p:spPr>
          <a:xfrm rot="5400000">
            <a:off x="122835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1B2F8F5-6AD9-43EC-75FB-09F7A6538C2B}"/>
              </a:ext>
            </a:extLst>
          </p:cNvPr>
          <p:cNvSpPr/>
          <p:nvPr/>
        </p:nvSpPr>
        <p:spPr>
          <a:xfrm rot="6640526">
            <a:off x="13735654" y="8222436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B98EEAC-0216-D3FF-CDDF-39F7C7A74AEE}"/>
              </a:ext>
            </a:extLst>
          </p:cNvPr>
          <p:cNvSpPr/>
          <p:nvPr/>
        </p:nvSpPr>
        <p:spPr>
          <a:xfrm rot="4469409">
            <a:off x="136190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DB11A27A-F34D-3FE0-C70B-EC828AED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725" y="3140151"/>
            <a:ext cx="873654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MX" altLang="es-MX" sz="8000" b="1" dirty="0">
                <a:solidFill>
                  <a:srgbClr val="002060"/>
                </a:solidFill>
                <a:latin typeface="+mn-lt"/>
                <a:ea typeface="Arial Unicode MS"/>
                <a:cs typeface="Arial Unicode MS"/>
              </a:rPr>
              <a:t>GRACIAS</a:t>
            </a:r>
            <a:br>
              <a:rPr lang="es-MX" altLang="es-MX" sz="5400" b="1" dirty="0">
                <a:solidFill>
                  <a:srgbClr val="002060"/>
                </a:solidFill>
                <a:latin typeface="+mn-lt"/>
                <a:ea typeface="Arial Unicode MS"/>
                <a:cs typeface="Arial Unicode MS"/>
              </a:rPr>
            </a:br>
            <a:br>
              <a:rPr lang="es-MX" altLang="es-MX" sz="5400" b="1" dirty="0">
                <a:solidFill>
                  <a:srgbClr val="002060"/>
                </a:solidFill>
                <a:latin typeface="+mn-lt"/>
                <a:ea typeface="Arial Unicode MS"/>
                <a:cs typeface="Arial Unicode MS"/>
              </a:rPr>
            </a:br>
            <a:r>
              <a:rPr lang="es-MX" altLang="es-MX" sz="4400" b="1" dirty="0">
                <a:solidFill>
                  <a:srgbClr val="002060"/>
                </a:solidFill>
                <a:latin typeface="Abadi" panose="020B0604020104020204" pitchFamily="34" charset="0"/>
                <a:ea typeface="Arial Unicode MS"/>
                <a:cs typeface="Arial Unicode MS"/>
              </a:rPr>
              <a:t>M.C.I.  Julio Rodríguez Trigueros</a:t>
            </a:r>
            <a:br>
              <a:rPr lang="es-MX" altLang="es-MX" sz="4400" b="1" dirty="0">
                <a:solidFill>
                  <a:srgbClr val="002060"/>
                </a:solidFill>
                <a:latin typeface="Abadi" panose="020B0604020104020204" pitchFamily="34" charset="0"/>
                <a:ea typeface="Arial Unicode MS"/>
                <a:cs typeface="Arial Unicode MS"/>
              </a:rPr>
            </a:br>
            <a:r>
              <a:rPr lang="es-MX" altLang="es-MX" sz="4400" b="1" dirty="0">
                <a:solidFill>
                  <a:srgbClr val="002060"/>
                </a:solidFill>
                <a:latin typeface="Abadi" panose="020B0604020104020204" pitchFamily="34" charset="0"/>
                <a:ea typeface="Arial Unicode MS"/>
                <a:cs typeface="Arial Unicode MS"/>
              </a:rPr>
              <a:t>juliorodriguez@ajr.com.mx</a:t>
            </a:r>
            <a:br>
              <a:rPr lang="es-MX" altLang="es-MX" sz="4400" b="1" dirty="0">
                <a:solidFill>
                  <a:srgbClr val="002060"/>
                </a:solidFill>
                <a:latin typeface="Abadi" panose="020B0604020104020204" pitchFamily="34" charset="0"/>
                <a:ea typeface="Arial Unicode MS"/>
                <a:cs typeface="Arial Unicode MS"/>
              </a:rPr>
            </a:br>
            <a:r>
              <a:rPr lang="es-MX" altLang="es-MX" sz="4400" b="1" dirty="0">
                <a:solidFill>
                  <a:srgbClr val="002060"/>
                </a:solidFill>
                <a:latin typeface="Abadi" panose="020B0604020104020204" pitchFamily="34" charset="0"/>
                <a:ea typeface="Arial Unicode MS"/>
                <a:cs typeface="Arial Unicode MS"/>
              </a:rPr>
              <a:t>(55) 1250-5900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MX" altLang="es-MX" sz="4400" b="1" dirty="0">
                <a:solidFill>
                  <a:srgbClr val="002060"/>
                </a:solidFill>
                <a:latin typeface="Abadi" panose="020B0604020104020204" pitchFamily="34" charset="0"/>
                <a:ea typeface="Arial Unicode MS"/>
                <a:cs typeface="Arial Unicode MS"/>
              </a:rPr>
              <a:t>Cel. (55) 5967-0996</a:t>
            </a:r>
            <a:br>
              <a:rPr lang="es-MX" altLang="es-MX" sz="4800" b="1" dirty="0">
                <a:solidFill>
                  <a:srgbClr val="002060"/>
                </a:solidFill>
                <a:latin typeface="+mn-lt"/>
                <a:ea typeface="Arial Unicode MS"/>
                <a:cs typeface="Arial Unicode MS"/>
              </a:rPr>
            </a:br>
            <a:endParaRPr lang="es-MX" altLang="es-MX" sz="4800" b="1" dirty="0">
              <a:solidFill>
                <a:srgbClr val="002060"/>
              </a:solidFill>
              <a:latin typeface="+mn-lt"/>
              <a:ea typeface="Arial Unicode MS"/>
              <a:cs typeface="Arial Unicode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E64194-4C30-0E91-DB77-3A2C46F8A783}"/>
              </a:ext>
            </a:extLst>
          </p:cNvPr>
          <p:cNvGrpSpPr/>
          <p:nvPr/>
        </p:nvGrpSpPr>
        <p:grpSpPr>
          <a:xfrm>
            <a:off x="6019800" y="6362700"/>
            <a:ext cx="8079774" cy="3511027"/>
            <a:chOff x="5237342" y="6428622"/>
            <a:chExt cx="8079774" cy="3511027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01649ADC-B8BC-959E-838D-675FCAA11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7342" y="6428622"/>
              <a:ext cx="924678" cy="9246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1 CuadroTexto">
              <a:extLst>
                <a:ext uri="{FF2B5EF4-FFF2-40B4-BE49-F238E27FC236}">
                  <a16:creationId xmlns:a16="http://schemas.microsoft.com/office/drawing/2014/main" id="{680EE890-792D-62AF-613C-4A4CA3E49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076" y="6510801"/>
              <a:ext cx="525348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4400" b="1" dirty="0">
                  <a:solidFill>
                    <a:srgbClr val="002060"/>
                  </a:solidFill>
                  <a:latin typeface="+mn-lt"/>
                </a:rPr>
                <a:t> Julio Rodríguez</a:t>
              </a:r>
            </a:p>
          </p:txBody>
        </p:sp>
        <p:sp>
          <p:nvSpPr>
            <p:cNvPr id="5" name="10 CuadroTexto">
              <a:extLst>
                <a:ext uri="{FF2B5EF4-FFF2-40B4-BE49-F238E27FC236}">
                  <a16:creationId xmlns:a16="http://schemas.microsoft.com/office/drawing/2014/main" id="{595B4D37-B15D-3F9A-31CB-2FB6103C2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7076" y="7859613"/>
              <a:ext cx="6460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4400" b="1" dirty="0">
                  <a:solidFill>
                    <a:srgbClr val="002060"/>
                  </a:solidFill>
                  <a:latin typeface="+mn-lt"/>
                </a:rPr>
                <a:t>@JulioComercioE</a:t>
              </a:r>
            </a:p>
          </p:txBody>
        </p:sp>
        <p:sp>
          <p:nvSpPr>
            <p:cNvPr id="9" name="12 CuadroTexto">
              <a:extLst>
                <a:ext uri="{FF2B5EF4-FFF2-40B4-BE49-F238E27FC236}">
                  <a16:creationId xmlns:a16="http://schemas.microsoft.com/office/drawing/2014/main" id="{3422D88F-80E9-8D77-C291-36257DD3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9116" y="9110106"/>
              <a:ext cx="6858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MX" altLang="es-MX" sz="4400" b="1" dirty="0">
                  <a:solidFill>
                    <a:srgbClr val="002060"/>
                  </a:solidFill>
                  <a:latin typeface="+mn-lt"/>
                </a:rPr>
                <a:t>Julio Rodríguez Trigueros</a:t>
              </a: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5CB58D6-3B55-DF3C-B1AB-B9886B867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67377" y="9050005"/>
              <a:ext cx="930022" cy="8896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2" descr="Twitter X Logo Png - Vectores y PSD gratuitos para descargar">
              <a:extLst>
                <a:ext uri="{FF2B5EF4-FFF2-40B4-BE49-F238E27FC236}">
                  <a16:creationId xmlns:a16="http://schemas.microsoft.com/office/drawing/2014/main" id="{CFAA064D-485E-CFD6-F9E4-40BB5CBF3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377" y="7831492"/>
              <a:ext cx="930022" cy="82568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30800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681</Words>
  <Application>Microsoft Office PowerPoint</Application>
  <PresentationFormat>Personalizado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League Spartan</vt:lpstr>
      <vt:lpstr>Poppins Semi-Bold</vt:lpstr>
      <vt:lpstr>Abadi</vt:lpstr>
      <vt:lpstr>Helvetica</vt:lpstr>
      <vt:lpstr>Calibri</vt:lpstr>
      <vt:lpstr>Arial</vt:lpstr>
      <vt:lpstr>Poppins Bold</vt:lpstr>
      <vt:lpstr>Aptos</vt:lpstr>
      <vt:lpstr>Hind Guntur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 Presentation</dc:title>
  <dc:creator>ALEJANDRA H</dc:creator>
  <cp:lastModifiedBy>ANDRES ROHDE PONCE</cp:lastModifiedBy>
  <cp:revision>8</cp:revision>
  <dcterms:created xsi:type="dcterms:W3CDTF">2006-08-16T00:00:00Z</dcterms:created>
  <dcterms:modified xsi:type="dcterms:W3CDTF">2024-04-17T15:20:37Z</dcterms:modified>
  <dc:identifier>DAF-So8cViw</dc:identifier>
</cp:coreProperties>
</file>