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sldIdLst>
    <p:sldId id="824" r:id="rId5"/>
    <p:sldId id="796" r:id="rId6"/>
    <p:sldId id="825" r:id="rId7"/>
    <p:sldId id="827" r:id="rId8"/>
    <p:sldId id="843" r:id="rId9"/>
    <p:sldId id="838" r:id="rId10"/>
    <p:sldId id="844" r:id="rId11"/>
    <p:sldId id="839" r:id="rId12"/>
    <p:sldId id="840" r:id="rId13"/>
    <p:sldId id="842" r:id="rId14"/>
    <p:sldId id="841" r:id="rId15"/>
    <p:sldId id="845" r:id="rId16"/>
    <p:sldId id="30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BD3E"/>
    <a:srgbClr val="6A6A6A"/>
    <a:srgbClr val="387677"/>
    <a:srgbClr val="025253"/>
    <a:srgbClr val="F8DC9A"/>
    <a:srgbClr val="F2F2F2"/>
    <a:srgbClr val="0854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22384C-D4DC-4772-BACE-56A44A2F221F}" v="123" dt="2025-08-25T15:00:18.969"/>
    <p1510:client id="{8619AEA2-A749-4F9B-B3DF-722F27AC5E1F}" v="15" dt="2025-08-26T13:11:00.790"/>
    <p1510:client id="{D5F2B4F8-EECC-4BE3-8C02-D483A6096C06}" v="1258" dt="2025-08-26T09:46:08.7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21" autoAdjust="0"/>
    <p:restoredTop sz="89727" autoAdjust="0"/>
  </p:normalViewPr>
  <p:slideViewPr>
    <p:cSldViewPr snapToGrid="0">
      <p:cViewPr varScale="1">
        <p:scale>
          <a:sx n="108" d="100"/>
          <a:sy n="108" d="100"/>
        </p:scale>
        <p:origin x="114" y="16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ureiro de Sousa, Gabriela" userId="6390f088-1c64-4d43-bf6c-08787a3eced0" providerId="ADAL" clId="{8619AEA2-A749-4F9B-B3DF-722F27AC5E1F}"/>
    <pc:docChg chg="undo custSel modSld">
      <pc:chgData name="Loureiro de Sousa, Gabriela" userId="6390f088-1c64-4d43-bf6c-08787a3eced0" providerId="ADAL" clId="{8619AEA2-A749-4F9B-B3DF-722F27AC5E1F}" dt="2025-08-26T13:11:00.789" v="748" actId="20577"/>
      <pc:docMkLst>
        <pc:docMk/>
      </pc:docMkLst>
      <pc:sldChg chg="modSp">
        <pc:chgData name="Loureiro de Sousa, Gabriela" userId="6390f088-1c64-4d43-bf6c-08787a3eced0" providerId="ADAL" clId="{8619AEA2-A749-4F9B-B3DF-722F27AC5E1F}" dt="2025-08-26T12:54:28.990" v="1" actId="20577"/>
        <pc:sldMkLst>
          <pc:docMk/>
          <pc:sldMk cId="4065980526" sldId="824"/>
        </pc:sldMkLst>
        <pc:spChg chg="mod">
          <ac:chgData name="Loureiro de Sousa, Gabriela" userId="6390f088-1c64-4d43-bf6c-08787a3eced0" providerId="ADAL" clId="{8619AEA2-A749-4F9B-B3DF-722F27AC5E1F}" dt="2025-08-26T12:54:28.990" v="1" actId="20577"/>
          <ac:spMkLst>
            <pc:docMk/>
            <pc:sldMk cId="4065980526" sldId="824"/>
            <ac:spMk id="3" creationId="{1BB0D67C-44E7-547A-213C-979F56E0DA97}"/>
          </ac:spMkLst>
        </pc:spChg>
      </pc:sldChg>
      <pc:sldChg chg="modSp mod">
        <pc:chgData name="Loureiro de Sousa, Gabriela" userId="6390f088-1c64-4d43-bf6c-08787a3eced0" providerId="ADAL" clId="{8619AEA2-A749-4F9B-B3DF-722F27AC5E1F}" dt="2025-08-26T12:59:28.478" v="265" actId="1076"/>
        <pc:sldMkLst>
          <pc:docMk/>
          <pc:sldMk cId="3870278532" sldId="839"/>
        </pc:sldMkLst>
        <pc:grpChg chg="mod">
          <ac:chgData name="Loureiro de Sousa, Gabriela" userId="6390f088-1c64-4d43-bf6c-08787a3eced0" providerId="ADAL" clId="{8619AEA2-A749-4F9B-B3DF-722F27AC5E1F}" dt="2025-08-26T12:59:28.478" v="265" actId="1076"/>
          <ac:grpSpMkLst>
            <pc:docMk/>
            <pc:sldMk cId="3870278532" sldId="839"/>
            <ac:grpSpMk id="2" creationId="{BB88DC38-3182-F53D-FDB4-0C9B5F35F2CF}"/>
          </ac:grpSpMkLst>
        </pc:grpChg>
      </pc:sldChg>
      <pc:sldChg chg="modSp mod">
        <pc:chgData name="Loureiro de Sousa, Gabriela" userId="6390f088-1c64-4d43-bf6c-08787a3eced0" providerId="ADAL" clId="{8619AEA2-A749-4F9B-B3DF-722F27AC5E1F}" dt="2025-08-26T13:03:13.764" v="422" actId="20577"/>
        <pc:sldMkLst>
          <pc:docMk/>
          <pc:sldMk cId="3139859015" sldId="840"/>
        </pc:sldMkLst>
        <pc:spChg chg="mod">
          <ac:chgData name="Loureiro de Sousa, Gabriela" userId="6390f088-1c64-4d43-bf6c-08787a3eced0" providerId="ADAL" clId="{8619AEA2-A749-4F9B-B3DF-722F27AC5E1F}" dt="2025-08-26T13:03:13.764" v="422" actId="20577"/>
          <ac:spMkLst>
            <pc:docMk/>
            <pc:sldMk cId="3139859015" sldId="840"/>
            <ac:spMk id="6" creationId="{40AC601A-D102-0FB4-36D7-8DE84B5FD37C}"/>
          </ac:spMkLst>
        </pc:spChg>
      </pc:sldChg>
      <pc:sldChg chg="modSp mod">
        <pc:chgData name="Loureiro de Sousa, Gabriela" userId="6390f088-1c64-4d43-bf6c-08787a3eced0" providerId="ADAL" clId="{8619AEA2-A749-4F9B-B3DF-722F27AC5E1F}" dt="2025-08-26T13:08:12.278" v="621" actId="20577"/>
        <pc:sldMkLst>
          <pc:docMk/>
          <pc:sldMk cId="3499431810" sldId="841"/>
        </pc:sldMkLst>
        <pc:spChg chg="mod">
          <ac:chgData name="Loureiro de Sousa, Gabriela" userId="6390f088-1c64-4d43-bf6c-08787a3eced0" providerId="ADAL" clId="{8619AEA2-A749-4F9B-B3DF-722F27AC5E1F}" dt="2025-08-26T13:08:12.278" v="621" actId="20577"/>
          <ac:spMkLst>
            <pc:docMk/>
            <pc:sldMk cId="3499431810" sldId="841"/>
            <ac:spMk id="6" creationId="{0987FA48-7421-BE18-E427-46DB27D989F2}"/>
          </ac:spMkLst>
        </pc:spChg>
      </pc:sldChg>
      <pc:sldChg chg="modSp mod">
        <pc:chgData name="Loureiro de Sousa, Gabriela" userId="6390f088-1c64-4d43-bf6c-08787a3eced0" providerId="ADAL" clId="{8619AEA2-A749-4F9B-B3DF-722F27AC5E1F}" dt="2025-08-26T13:06:55.548" v="612" actId="1076"/>
        <pc:sldMkLst>
          <pc:docMk/>
          <pc:sldMk cId="1734421390" sldId="842"/>
        </pc:sldMkLst>
        <pc:spChg chg="mod">
          <ac:chgData name="Loureiro de Sousa, Gabriela" userId="6390f088-1c64-4d43-bf6c-08787a3eced0" providerId="ADAL" clId="{8619AEA2-A749-4F9B-B3DF-722F27AC5E1F}" dt="2025-08-26T13:06:51.555" v="611" actId="14100"/>
          <ac:spMkLst>
            <pc:docMk/>
            <pc:sldMk cId="1734421390" sldId="842"/>
            <ac:spMk id="6" creationId="{5C79D55B-507D-B4BC-3D82-CC84934967E1}"/>
          </ac:spMkLst>
        </pc:spChg>
        <pc:grpChg chg="mod">
          <ac:chgData name="Loureiro de Sousa, Gabriela" userId="6390f088-1c64-4d43-bf6c-08787a3eced0" providerId="ADAL" clId="{8619AEA2-A749-4F9B-B3DF-722F27AC5E1F}" dt="2025-08-26T13:06:55.548" v="612" actId="1076"/>
          <ac:grpSpMkLst>
            <pc:docMk/>
            <pc:sldMk cId="1734421390" sldId="842"/>
            <ac:grpSpMk id="2" creationId="{D0186CDF-9559-F8CF-6ECF-F344C7FECEC1}"/>
          </ac:grpSpMkLst>
        </pc:grpChg>
      </pc:sldChg>
      <pc:sldChg chg="modSp mod">
        <pc:chgData name="Loureiro de Sousa, Gabriela" userId="6390f088-1c64-4d43-bf6c-08787a3eced0" providerId="ADAL" clId="{8619AEA2-A749-4F9B-B3DF-722F27AC5E1F}" dt="2025-08-26T12:59:17.875" v="263" actId="20577"/>
        <pc:sldMkLst>
          <pc:docMk/>
          <pc:sldMk cId="3552266629" sldId="844"/>
        </pc:sldMkLst>
        <pc:spChg chg="mod">
          <ac:chgData name="Loureiro de Sousa, Gabriela" userId="6390f088-1c64-4d43-bf6c-08787a3eced0" providerId="ADAL" clId="{8619AEA2-A749-4F9B-B3DF-722F27AC5E1F}" dt="2025-08-26T12:59:17.875" v="263" actId="20577"/>
          <ac:spMkLst>
            <pc:docMk/>
            <pc:sldMk cId="3552266629" sldId="844"/>
            <ac:spMk id="13" creationId="{656DC629-1A23-F970-FA9C-A1594EC6839F}"/>
          </ac:spMkLst>
        </pc:spChg>
      </pc:sldChg>
      <pc:sldChg chg="modSp mod">
        <pc:chgData name="Loureiro de Sousa, Gabriela" userId="6390f088-1c64-4d43-bf6c-08787a3eced0" providerId="ADAL" clId="{8619AEA2-A749-4F9B-B3DF-722F27AC5E1F}" dt="2025-08-26T13:11:00.789" v="748" actId="20577"/>
        <pc:sldMkLst>
          <pc:docMk/>
          <pc:sldMk cId="1887034911" sldId="845"/>
        </pc:sldMkLst>
        <pc:spChg chg="mod">
          <ac:chgData name="Loureiro de Sousa, Gabriela" userId="6390f088-1c64-4d43-bf6c-08787a3eced0" providerId="ADAL" clId="{8619AEA2-A749-4F9B-B3DF-722F27AC5E1F}" dt="2025-08-26T13:08:41.107" v="648" actId="14100"/>
          <ac:spMkLst>
            <pc:docMk/>
            <pc:sldMk cId="1887034911" sldId="845"/>
            <ac:spMk id="14" creationId="{01C69E03-45A3-8689-A8D3-F52E07501EFF}"/>
          </ac:spMkLst>
        </pc:spChg>
        <pc:spChg chg="mod">
          <ac:chgData name="Loureiro de Sousa, Gabriela" userId="6390f088-1c64-4d43-bf6c-08787a3eced0" providerId="ADAL" clId="{8619AEA2-A749-4F9B-B3DF-722F27AC5E1F}" dt="2025-08-26T13:09:55.780" v="740" actId="6549"/>
          <ac:spMkLst>
            <pc:docMk/>
            <pc:sldMk cId="1887034911" sldId="845"/>
            <ac:spMk id="18" creationId="{CC950F7B-4C4E-D281-4F0F-14C298953364}"/>
          </ac:spMkLst>
        </pc:spChg>
        <pc:graphicFrameChg chg="mod">
          <ac:chgData name="Loureiro de Sousa, Gabriela" userId="6390f088-1c64-4d43-bf6c-08787a3eced0" providerId="ADAL" clId="{8619AEA2-A749-4F9B-B3DF-722F27AC5E1F}" dt="2025-08-26T13:11:00.789" v="748" actId="20577"/>
          <ac:graphicFrameMkLst>
            <pc:docMk/>
            <pc:sldMk cId="1887034911" sldId="845"/>
            <ac:graphicFrameMk id="16" creationId="{3BDDCF2B-7958-CE31-4D19-87981831BE0A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457DBD1-81EA-481C-BD9B-7B7479AA04DB}" type="doc">
      <dgm:prSet loTypeId="urn:microsoft.com/office/officeart/2005/8/layout/chevronAccent+Icon" loCatId="process" qsTypeId="urn:microsoft.com/office/officeart/2005/8/quickstyle/simple1" qsCatId="simple" csTypeId="urn:microsoft.com/office/officeart/2005/8/colors/accent1_2" csCatId="accent1" phldr="1"/>
      <dgm:spPr/>
    </dgm:pt>
    <dgm:pt modelId="{06EECB10-397E-404D-AA4D-4C5BF2517EC4}">
      <dgm:prSet phldrT="[Text]" custT="1"/>
      <dgm:spPr/>
      <dgm:t>
        <a:bodyPr/>
        <a:lstStyle/>
        <a:p>
          <a:r>
            <a:rPr lang="pt-PT" sz="1600" b="1" dirty="0"/>
            <a:t>1968</a:t>
          </a:r>
        </a:p>
        <a:p>
          <a:r>
            <a:rPr lang="pt-PT" sz="1600" b="1" dirty="0"/>
            <a:t>EU Customs </a:t>
          </a:r>
          <a:r>
            <a:rPr lang="pt-PT" sz="1600" b="1" dirty="0" err="1"/>
            <a:t>Union</a:t>
          </a:r>
          <a:r>
            <a:rPr lang="pt-PT" sz="1600" b="1" dirty="0"/>
            <a:t> </a:t>
          </a:r>
          <a:r>
            <a:rPr lang="pt-PT" sz="1600" b="1" dirty="0" err="1"/>
            <a:t>Establishment</a:t>
          </a:r>
          <a:endParaRPr lang="pt-PT" sz="1600" b="1" dirty="0"/>
        </a:p>
      </dgm:t>
    </dgm:pt>
    <dgm:pt modelId="{487A51DB-DBA4-457C-9335-9D14D6A1E6DA}" type="parTrans" cxnId="{331A2220-9D4D-4543-9166-2A253D75C612}">
      <dgm:prSet/>
      <dgm:spPr/>
      <dgm:t>
        <a:bodyPr/>
        <a:lstStyle/>
        <a:p>
          <a:endParaRPr lang="pt-PT"/>
        </a:p>
      </dgm:t>
    </dgm:pt>
    <dgm:pt modelId="{E2A2EA13-200D-40F1-9A1B-45143AAA28A2}" type="sibTrans" cxnId="{331A2220-9D4D-4543-9166-2A253D75C612}">
      <dgm:prSet/>
      <dgm:spPr/>
      <dgm:t>
        <a:bodyPr/>
        <a:lstStyle/>
        <a:p>
          <a:endParaRPr lang="pt-PT"/>
        </a:p>
      </dgm:t>
    </dgm:pt>
    <dgm:pt modelId="{9FE20292-F3C1-4358-AE47-9E77CBF6A8CC}">
      <dgm:prSet phldrT="[Text]" custT="1"/>
      <dgm:spPr/>
      <dgm:t>
        <a:bodyPr/>
        <a:lstStyle/>
        <a:p>
          <a:r>
            <a:rPr lang="pt-PT" sz="1600" b="1" dirty="0"/>
            <a:t> 2023 </a:t>
          </a:r>
        </a:p>
        <a:p>
          <a:r>
            <a:rPr lang="pt-PT" sz="1600" b="1" dirty="0"/>
            <a:t>EU Customs </a:t>
          </a:r>
          <a:r>
            <a:rPr lang="pt-PT" sz="1600" b="1" dirty="0" err="1"/>
            <a:t>Union</a:t>
          </a:r>
          <a:r>
            <a:rPr lang="pt-PT" sz="1600" b="1" dirty="0"/>
            <a:t> </a:t>
          </a:r>
          <a:r>
            <a:rPr lang="pt-PT" sz="1600" b="1" dirty="0" err="1"/>
            <a:t>Reform</a:t>
          </a:r>
          <a:r>
            <a:rPr lang="pt-PT" sz="1600" b="1" dirty="0"/>
            <a:t> (</a:t>
          </a:r>
          <a:r>
            <a:rPr lang="pt-PT" sz="1600" b="1" dirty="0" err="1"/>
            <a:t>Proposals</a:t>
          </a:r>
          <a:r>
            <a:rPr lang="pt-PT" sz="1600" b="1" dirty="0"/>
            <a:t>)</a:t>
          </a:r>
        </a:p>
      </dgm:t>
    </dgm:pt>
    <dgm:pt modelId="{00ED9559-56F2-47E7-AE89-D9ECE3382352}" type="parTrans" cxnId="{D925DEFE-9898-4760-86BB-0909A500B610}">
      <dgm:prSet/>
      <dgm:spPr/>
      <dgm:t>
        <a:bodyPr/>
        <a:lstStyle/>
        <a:p>
          <a:endParaRPr lang="pt-PT"/>
        </a:p>
      </dgm:t>
    </dgm:pt>
    <dgm:pt modelId="{1D191D4B-3FA2-47C8-AC84-3F30890557C2}" type="sibTrans" cxnId="{D925DEFE-9898-4760-86BB-0909A500B610}">
      <dgm:prSet/>
      <dgm:spPr/>
      <dgm:t>
        <a:bodyPr/>
        <a:lstStyle/>
        <a:p>
          <a:endParaRPr lang="pt-PT"/>
        </a:p>
      </dgm:t>
    </dgm:pt>
    <dgm:pt modelId="{7257B590-847A-416D-A569-4C14817B7802}">
      <dgm:prSet phldrT="[Text]" custT="1"/>
      <dgm:spPr/>
      <dgm:t>
        <a:bodyPr/>
        <a:lstStyle/>
        <a:p>
          <a:r>
            <a:rPr lang="pt-PT" sz="1600" b="1" dirty="0"/>
            <a:t>2016</a:t>
          </a:r>
        </a:p>
        <a:p>
          <a:r>
            <a:rPr lang="pt-PT" sz="1600" b="1" dirty="0" err="1"/>
            <a:t>Union</a:t>
          </a:r>
          <a:r>
            <a:rPr lang="pt-PT" sz="1600" b="1" dirty="0"/>
            <a:t> Customs </a:t>
          </a:r>
          <a:r>
            <a:rPr lang="pt-PT" sz="1600" b="1" dirty="0" err="1"/>
            <a:t>Code</a:t>
          </a:r>
          <a:endParaRPr lang="pt-PT" sz="1600" b="1" dirty="0"/>
        </a:p>
      </dgm:t>
    </dgm:pt>
    <dgm:pt modelId="{1495ED22-CA43-454C-A4C8-3954943146AE}" type="sibTrans" cxnId="{9943048A-0F2D-461F-90AE-48B16B6A35D0}">
      <dgm:prSet/>
      <dgm:spPr/>
      <dgm:t>
        <a:bodyPr/>
        <a:lstStyle/>
        <a:p>
          <a:endParaRPr lang="pt-PT"/>
        </a:p>
      </dgm:t>
    </dgm:pt>
    <dgm:pt modelId="{D1A55CA3-A4ED-4DE7-9E22-F624F6EC58BE}" type="parTrans" cxnId="{9943048A-0F2D-461F-90AE-48B16B6A35D0}">
      <dgm:prSet/>
      <dgm:spPr/>
      <dgm:t>
        <a:bodyPr/>
        <a:lstStyle/>
        <a:p>
          <a:endParaRPr lang="pt-PT"/>
        </a:p>
      </dgm:t>
    </dgm:pt>
    <dgm:pt modelId="{3664BD64-FC78-4A66-BD4E-37258CE68EE7}">
      <dgm:prSet phldrT="[Text]" custT="1"/>
      <dgm:spPr/>
      <dgm:t>
        <a:bodyPr/>
        <a:lstStyle/>
        <a:p>
          <a:r>
            <a:rPr lang="pt-PT" sz="1600" b="1" dirty="0"/>
            <a:t>1994</a:t>
          </a:r>
        </a:p>
        <a:p>
          <a:r>
            <a:rPr lang="pt-PT" sz="1600" b="1" dirty="0" err="1"/>
            <a:t>Community</a:t>
          </a:r>
          <a:r>
            <a:rPr lang="pt-PT" sz="1600" b="1" dirty="0"/>
            <a:t> Customs </a:t>
          </a:r>
          <a:r>
            <a:rPr lang="pt-PT" sz="1600" b="1" dirty="0" err="1"/>
            <a:t>Code</a:t>
          </a:r>
          <a:endParaRPr lang="pt-PT" sz="1600" b="1" dirty="0"/>
        </a:p>
      </dgm:t>
    </dgm:pt>
    <dgm:pt modelId="{75E63F76-3DC8-4397-AE02-A12AFC688BAA}" type="parTrans" cxnId="{C0C9DCF1-69C4-4887-9EC1-507A351C11CD}">
      <dgm:prSet/>
      <dgm:spPr/>
      <dgm:t>
        <a:bodyPr/>
        <a:lstStyle/>
        <a:p>
          <a:endParaRPr lang="en-GB"/>
        </a:p>
      </dgm:t>
    </dgm:pt>
    <dgm:pt modelId="{2A58B2F4-8912-4967-837D-2DB76E83FADD}" type="sibTrans" cxnId="{C0C9DCF1-69C4-4887-9EC1-507A351C11CD}">
      <dgm:prSet/>
      <dgm:spPr/>
      <dgm:t>
        <a:bodyPr/>
        <a:lstStyle/>
        <a:p>
          <a:endParaRPr lang="en-GB"/>
        </a:p>
      </dgm:t>
    </dgm:pt>
    <dgm:pt modelId="{B45190AF-9BEF-4D89-AC20-F933CE002CED}" type="pres">
      <dgm:prSet presAssocID="{0457DBD1-81EA-481C-BD9B-7B7479AA04DB}" presName="Name0" presStyleCnt="0">
        <dgm:presLayoutVars>
          <dgm:dir/>
          <dgm:resizeHandles val="exact"/>
        </dgm:presLayoutVars>
      </dgm:prSet>
      <dgm:spPr/>
    </dgm:pt>
    <dgm:pt modelId="{A4213A9F-BC1D-419E-9280-0DE66DD03B59}" type="pres">
      <dgm:prSet presAssocID="{06EECB10-397E-404D-AA4D-4C5BF2517EC4}" presName="composite" presStyleCnt="0"/>
      <dgm:spPr/>
    </dgm:pt>
    <dgm:pt modelId="{C25E8E99-EFD3-4189-AE2E-B67B06CE4149}" type="pres">
      <dgm:prSet presAssocID="{06EECB10-397E-404D-AA4D-4C5BF2517EC4}" presName="bgChev" presStyleLbl="node1" presStyleIdx="0" presStyleCnt="4"/>
      <dgm:spPr/>
    </dgm:pt>
    <dgm:pt modelId="{AABAFA96-30FE-4100-B35A-3FDC2ECAC4D7}" type="pres">
      <dgm:prSet presAssocID="{06EECB10-397E-404D-AA4D-4C5BF2517EC4}" presName="txNode" presStyleLbl="fgAcc1" presStyleIdx="0" presStyleCnt="4">
        <dgm:presLayoutVars>
          <dgm:bulletEnabled val="1"/>
        </dgm:presLayoutVars>
      </dgm:prSet>
      <dgm:spPr/>
    </dgm:pt>
    <dgm:pt modelId="{6BCF147B-9C4E-4E80-A94F-1855B417E7F7}" type="pres">
      <dgm:prSet presAssocID="{E2A2EA13-200D-40F1-9A1B-45143AAA28A2}" presName="compositeSpace" presStyleCnt="0"/>
      <dgm:spPr/>
    </dgm:pt>
    <dgm:pt modelId="{52797F54-9804-4994-91EC-C34328741E6A}" type="pres">
      <dgm:prSet presAssocID="{3664BD64-FC78-4A66-BD4E-37258CE68EE7}" presName="composite" presStyleCnt="0"/>
      <dgm:spPr/>
    </dgm:pt>
    <dgm:pt modelId="{2EFF8FBE-241B-440D-ACA9-4BEBAD7EE95A}" type="pres">
      <dgm:prSet presAssocID="{3664BD64-FC78-4A66-BD4E-37258CE68EE7}" presName="bgChev" presStyleLbl="node1" presStyleIdx="1" presStyleCnt="4"/>
      <dgm:spPr/>
    </dgm:pt>
    <dgm:pt modelId="{638D81A4-CA94-4200-8C49-45A6257997BF}" type="pres">
      <dgm:prSet presAssocID="{3664BD64-FC78-4A66-BD4E-37258CE68EE7}" presName="txNode" presStyleLbl="fgAcc1" presStyleIdx="1" presStyleCnt="4">
        <dgm:presLayoutVars>
          <dgm:bulletEnabled val="1"/>
        </dgm:presLayoutVars>
      </dgm:prSet>
      <dgm:spPr/>
    </dgm:pt>
    <dgm:pt modelId="{F87B4719-A319-4EF4-BABB-CD49D38DAF63}" type="pres">
      <dgm:prSet presAssocID="{2A58B2F4-8912-4967-837D-2DB76E83FADD}" presName="compositeSpace" presStyleCnt="0"/>
      <dgm:spPr/>
    </dgm:pt>
    <dgm:pt modelId="{DB835D94-5CC8-424C-A55F-632D524A8710}" type="pres">
      <dgm:prSet presAssocID="{7257B590-847A-416D-A569-4C14817B7802}" presName="composite" presStyleCnt="0"/>
      <dgm:spPr/>
    </dgm:pt>
    <dgm:pt modelId="{510B6320-991B-4052-89DF-D1832732F749}" type="pres">
      <dgm:prSet presAssocID="{7257B590-847A-416D-A569-4C14817B7802}" presName="bgChev" presStyleLbl="node1" presStyleIdx="2" presStyleCnt="4"/>
      <dgm:spPr/>
    </dgm:pt>
    <dgm:pt modelId="{5F51A493-1B4D-4DE5-8186-88F7B6C045FB}" type="pres">
      <dgm:prSet presAssocID="{7257B590-847A-416D-A569-4C14817B7802}" presName="txNode" presStyleLbl="fgAcc1" presStyleIdx="2" presStyleCnt="4" custLinFactNeighborX="1946" custLinFactNeighborY="-2688">
        <dgm:presLayoutVars>
          <dgm:bulletEnabled val="1"/>
        </dgm:presLayoutVars>
      </dgm:prSet>
      <dgm:spPr/>
    </dgm:pt>
    <dgm:pt modelId="{81DEDE6D-8688-4275-816C-7B31FB91A91D}" type="pres">
      <dgm:prSet presAssocID="{1495ED22-CA43-454C-A4C8-3954943146AE}" presName="compositeSpace" presStyleCnt="0"/>
      <dgm:spPr/>
    </dgm:pt>
    <dgm:pt modelId="{43C2CBDA-5664-4255-B8CC-92398271DA7F}" type="pres">
      <dgm:prSet presAssocID="{9FE20292-F3C1-4358-AE47-9E77CBF6A8CC}" presName="composite" presStyleCnt="0"/>
      <dgm:spPr/>
    </dgm:pt>
    <dgm:pt modelId="{DAA04545-5B98-426D-9928-4FF4AC5D474B}" type="pres">
      <dgm:prSet presAssocID="{9FE20292-F3C1-4358-AE47-9E77CBF6A8CC}" presName="bgChev" presStyleLbl="node1" presStyleIdx="3" presStyleCnt="4"/>
      <dgm:spPr/>
    </dgm:pt>
    <dgm:pt modelId="{67E52FAA-886B-4E64-9B24-5D8A1498A67B}" type="pres">
      <dgm:prSet presAssocID="{9FE20292-F3C1-4358-AE47-9E77CBF6A8CC}" presName="txNode" presStyleLbl="fgAcc1" presStyleIdx="3" presStyleCnt="4">
        <dgm:presLayoutVars>
          <dgm:bulletEnabled val="1"/>
        </dgm:presLayoutVars>
      </dgm:prSet>
      <dgm:spPr/>
    </dgm:pt>
  </dgm:ptLst>
  <dgm:cxnLst>
    <dgm:cxn modelId="{331A2220-9D4D-4543-9166-2A253D75C612}" srcId="{0457DBD1-81EA-481C-BD9B-7B7479AA04DB}" destId="{06EECB10-397E-404D-AA4D-4C5BF2517EC4}" srcOrd="0" destOrd="0" parTransId="{487A51DB-DBA4-457C-9335-9D14D6A1E6DA}" sibTransId="{E2A2EA13-200D-40F1-9A1B-45143AAA28A2}"/>
    <dgm:cxn modelId="{D5C06232-9B16-4DFD-8D12-7C1449722E6D}" type="presOf" srcId="{7257B590-847A-416D-A569-4C14817B7802}" destId="{5F51A493-1B4D-4DE5-8186-88F7B6C045FB}" srcOrd="0" destOrd="0" presId="urn:microsoft.com/office/officeart/2005/8/layout/chevronAccent+Icon"/>
    <dgm:cxn modelId="{9504A86B-4FED-4DF9-AC1A-ACBD28CF7FB2}" type="presOf" srcId="{0457DBD1-81EA-481C-BD9B-7B7479AA04DB}" destId="{B45190AF-9BEF-4D89-AC20-F933CE002CED}" srcOrd="0" destOrd="0" presId="urn:microsoft.com/office/officeart/2005/8/layout/chevronAccent+Icon"/>
    <dgm:cxn modelId="{E9EA6D70-239F-48ED-9F04-A2F731D68B6A}" type="presOf" srcId="{3664BD64-FC78-4A66-BD4E-37258CE68EE7}" destId="{638D81A4-CA94-4200-8C49-45A6257997BF}" srcOrd="0" destOrd="0" presId="urn:microsoft.com/office/officeart/2005/8/layout/chevronAccent+Icon"/>
    <dgm:cxn modelId="{9943048A-0F2D-461F-90AE-48B16B6A35D0}" srcId="{0457DBD1-81EA-481C-BD9B-7B7479AA04DB}" destId="{7257B590-847A-416D-A569-4C14817B7802}" srcOrd="2" destOrd="0" parTransId="{D1A55CA3-A4ED-4DE7-9E22-F624F6EC58BE}" sibTransId="{1495ED22-CA43-454C-A4C8-3954943146AE}"/>
    <dgm:cxn modelId="{3407A6EB-1CC9-41D6-A732-C71EB3FA51F9}" type="presOf" srcId="{9FE20292-F3C1-4358-AE47-9E77CBF6A8CC}" destId="{67E52FAA-886B-4E64-9B24-5D8A1498A67B}" srcOrd="0" destOrd="0" presId="urn:microsoft.com/office/officeart/2005/8/layout/chevronAccent+Icon"/>
    <dgm:cxn modelId="{C0C9DCF1-69C4-4887-9EC1-507A351C11CD}" srcId="{0457DBD1-81EA-481C-BD9B-7B7479AA04DB}" destId="{3664BD64-FC78-4A66-BD4E-37258CE68EE7}" srcOrd="1" destOrd="0" parTransId="{75E63F76-3DC8-4397-AE02-A12AFC688BAA}" sibTransId="{2A58B2F4-8912-4967-837D-2DB76E83FADD}"/>
    <dgm:cxn modelId="{7A17A5D9-3DBD-49AB-B6B6-2245AC749496}" type="presOf" srcId="{06EECB10-397E-404D-AA4D-4C5BF2517EC4}" destId="{AABAFA96-30FE-4100-B35A-3FDC2ECAC4D7}" srcOrd="0" destOrd="0" presId="urn:microsoft.com/office/officeart/2005/8/layout/chevronAccent+Icon"/>
    <dgm:cxn modelId="{D925DEFE-9898-4760-86BB-0909A500B610}" srcId="{0457DBD1-81EA-481C-BD9B-7B7479AA04DB}" destId="{9FE20292-F3C1-4358-AE47-9E77CBF6A8CC}" srcOrd="3" destOrd="0" parTransId="{00ED9559-56F2-47E7-AE89-D9ECE3382352}" sibTransId="{1D191D4B-3FA2-47C8-AC84-3F30890557C2}"/>
    <dgm:cxn modelId="{704C6A77-7A01-44EC-B2D9-F6C95A1EFB68}" type="presParOf" srcId="{B45190AF-9BEF-4D89-AC20-F933CE002CED}" destId="{A4213A9F-BC1D-419E-9280-0DE66DD03B59}" srcOrd="0" destOrd="0" presId="urn:microsoft.com/office/officeart/2005/8/layout/chevronAccent+Icon"/>
    <dgm:cxn modelId="{8BFD2A0C-6DCA-4EDD-9F55-0D690FCBF7C0}" type="presParOf" srcId="{A4213A9F-BC1D-419E-9280-0DE66DD03B59}" destId="{C25E8E99-EFD3-4189-AE2E-B67B06CE4149}" srcOrd="0" destOrd="0" presId="urn:microsoft.com/office/officeart/2005/8/layout/chevronAccent+Icon"/>
    <dgm:cxn modelId="{81BC7B06-6498-496A-938B-EE5E756E425F}" type="presParOf" srcId="{A4213A9F-BC1D-419E-9280-0DE66DD03B59}" destId="{AABAFA96-30FE-4100-B35A-3FDC2ECAC4D7}" srcOrd="1" destOrd="0" presId="urn:microsoft.com/office/officeart/2005/8/layout/chevronAccent+Icon"/>
    <dgm:cxn modelId="{36926ECD-CCAB-418B-A73C-351FCF914A7C}" type="presParOf" srcId="{B45190AF-9BEF-4D89-AC20-F933CE002CED}" destId="{6BCF147B-9C4E-4E80-A94F-1855B417E7F7}" srcOrd="1" destOrd="0" presId="urn:microsoft.com/office/officeart/2005/8/layout/chevronAccent+Icon"/>
    <dgm:cxn modelId="{5AA0A0B4-D18C-4135-B832-3C4843E86F27}" type="presParOf" srcId="{B45190AF-9BEF-4D89-AC20-F933CE002CED}" destId="{52797F54-9804-4994-91EC-C34328741E6A}" srcOrd="2" destOrd="0" presId="urn:microsoft.com/office/officeart/2005/8/layout/chevronAccent+Icon"/>
    <dgm:cxn modelId="{9361639B-9364-4D44-8FE7-943222DBC6A2}" type="presParOf" srcId="{52797F54-9804-4994-91EC-C34328741E6A}" destId="{2EFF8FBE-241B-440D-ACA9-4BEBAD7EE95A}" srcOrd="0" destOrd="0" presId="urn:microsoft.com/office/officeart/2005/8/layout/chevronAccent+Icon"/>
    <dgm:cxn modelId="{4817AE42-F298-43E4-91E0-3DFEC42EEECD}" type="presParOf" srcId="{52797F54-9804-4994-91EC-C34328741E6A}" destId="{638D81A4-CA94-4200-8C49-45A6257997BF}" srcOrd="1" destOrd="0" presId="urn:microsoft.com/office/officeart/2005/8/layout/chevronAccent+Icon"/>
    <dgm:cxn modelId="{3C4B2A3C-2C52-495D-A320-253E397AADD5}" type="presParOf" srcId="{B45190AF-9BEF-4D89-AC20-F933CE002CED}" destId="{F87B4719-A319-4EF4-BABB-CD49D38DAF63}" srcOrd="3" destOrd="0" presId="urn:microsoft.com/office/officeart/2005/8/layout/chevronAccent+Icon"/>
    <dgm:cxn modelId="{223E15CD-4A4D-414C-BF58-A67800A5B559}" type="presParOf" srcId="{B45190AF-9BEF-4D89-AC20-F933CE002CED}" destId="{DB835D94-5CC8-424C-A55F-632D524A8710}" srcOrd="4" destOrd="0" presId="urn:microsoft.com/office/officeart/2005/8/layout/chevronAccent+Icon"/>
    <dgm:cxn modelId="{8B194532-075A-41D7-A08B-8109C558B7EF}" type="presParOf" srcId="{DB835D94-5CC8-424C-A55F-632D524A8710}" destId="{510B6320-991B-4052-89DF-D1832732F749}" srcOrd="0" destOrd="0" presId="urn:microsoft.com/office/officeart/2005/8/layout/chevronAccent+Icon"/>
    <dgm:cxn modelId="{FE52E6D0-AD41-409D-B4B1-9C28373768AD}" type="presParOf" srcId="{DB835D94-5CC8-424C-A55F-632D524A8710}" destId="{5F51A493-1B4D-4DE5-8186-88F7B6C045FB}" srcOrd="1" destOrd="0" presId="urn:microsoft.com/office/officeart/2005/8/layout/chevronAccent+Icon"/>
    <dgm:cxn modelId="{9F960B6E-3D06-4325-ADD3-E59A92854958}" type="presParOf" srcId="{B45190AF-9BEF-4D89-AC20-F933CE002CED}" destId="{81DEDE6D-8688-4275-816C-7B31FB91A91D}" srcOrd="5" destOrd="0" presId="urn:microsoft.com/office/officeart/2005/8/layout/chevronAccent+Icon"/>
    <dgm:cxn modelId="{0ED1DE6E-DC61-4947-8192-8FBD6867D268}" type="presParOf" srcId="{B45190AF-9BEF-4D89-AC20-F933CE002CED}" destId="{43C2CBDA-5664-4255-B8CC-92398271DA7F}" srcOrd="6" destOrd="0" presId="urn:microsoft.com/office/officeart/2005/8/layout/chevronAccent+Icon"/>
    <dgm:cxn modelId="{0034711A-74B9-43F6-BB1B-55BCF037F2E7}" type="presParOf" srcId="{43C2CBDA-5664-4255-B8CC-92398271DA7F}" destId="{DAA04545-5B98-426D-9928-4FF4AC5D474B}" srcOrd="0" destOrd="0" presId="urn:microsoft.com/office/officeart/2005/8/layout/chevronAccent+Icon"/>
    <dgm:cxn modelId="{0C04C945-81B2-47FF-BEF6-AF199A064093}" type="presParOf" srcId="{43C2CBDA-5664-4255-B8CC-92398271DA7F}" destId="{67E52FAA-886B-4E64-9B24-5D8A1498A67B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C91778B-B6F1-4D1B-A492-DED51655E0EE}" type="doc">
      <dgm:prSet loTypeId="urn:microsoft.com/office/officeart/2005/8/layout/balance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50462C0-55A0-4155-8DEA-90A1517B86A0}">
      <dgm:prSet phldrT="[Text]"/>
      <dgm:spPr/>
      <dgm:t>
        <a:bodyPr/>
        <a:lstStyle/>
        <a:p>
          <a:r>
            <a:rPr lang="en-US" dirty="0">
              <a:latin typeface="Raleway" pitchFamily="2" charset="0"/>
            </a:rPr>
            <a:t>Challenges</a:t>
          </a:r>
        </a:p>
      </dgm:t>
    </dgm:pt>
    <dgm:pt modelId="{91DA7DB5-7FBC-4160-9CF6-FA148262CC09}" type="parTrans" cxnId="{C24DA730-71EF-4052-BFB6-C75821F0CFCD}">
      <dgm:prSet/>
      <dgm:spPr/>
      <dgm:t>
        <a:bodyPr/>
        <a:lstStyle/>
        <a:p>
          <a:endParaRPr lang="en-US"/>
        </a:p>
      </dgm:t>
    </dgm:pt>
    <dgm:pt modelId="{3ADAC84A-664D-4A47-BAFD-1E1D24F3B799}" type="sibTrans" cxnId="{C24DA730-71EF-4052-BFB6-C75821F0CFCD}">
      <dgm:prSet/>
      <dgm:spPr/>
      <dgm:t>
        <a:bodyPr/>
        <a:lstStyle/>
        <a:p>
          <a:endParaRPr lang="en-US"/>
        </a:p>
      </dgm:t>
    </dgm:pt>
    <dgm:pt modelId="{2330BB5A-999D-459A-8E51-5BFDB1B5EC35}">
      <dgm:prSet phldrT="[Text]"/>
      <dgm:spPr/>
      <dgm:t>
        <a:bodyPr/>
        <a:lstStyle/>
        <a:p>
          <a:r>
            <a:rPr lang="en-US" dirty="0">
              <a:latin typeface="Raleway" pitchFamily="2" charset="0"/>
            </a:rPr>
            <a:t>Direct Impacts (and responsibilities) for traders </a:t>
          </a:r>
        </a:p>
      </dgm:t>
    </dgm:pt>
    <dgm:pt modelId="{C9DAA4EA-320C-4054-AEE2-537A888FF379}" type="parTrans" cxnId="{20DE6BCD-E2B3-41B2-A8F5-333DEB74BE94}">
      <dgm:prSet/>
      <dgm:spPr/>
      <dgm:t>
        <a:bodyPr/>
        <a:lstStyle/>
        <a:p>
          <a:endParaRPr lang="en-US"/>
        </a:p>
      </dgm:t>
    </dgm:pt>
    <dgm:pt modelId="{9FA3ACB3-2007-4485-8A2D-97F9B4003A2C}" type="sibTrans" cxnId="{20DE6BCD-E2B3-41B2-A8F5-333DEB74BE94}">
      <dgm:prSet/>
      <dgm:spPr/>
      <dgm:t>
        <a:bodyPr/>
        <a:lstStyle/>
        <a:p>
          <a:endParaRPr lang="en-US"/>
        </a:p>
      </dgm:t>
    </dgm:pt>
    <dgm:pt modelId="{0A89ED9B-C5F1-48B1-88E6-43FAD5BCB7B8}">
      <dgm:prSet phldrT="[Text]"/>
      <dgm:spPr/>
      <dgm:t>
        <a:bodyPr/>
        <a:lstStyle/>
        <a:p>
          <a:r>
            <a:rPr lang="en-US" dirty="0">
              <a:latin typeface="Raleway" pitchFamily="2" charset="0"/>
            </a:rPr>
            <a:t>Investment requirements (IT, Qualified Resources, Internal Control and Procedures)</a:t>
          </a:r>
        </a:p>
      </dgm:t>
    </dgm:pt>
    <dgm:pt modelId="{688B6B34-EE12-4E4E-A66A-C35CF7547BB2}" type="parTrans" cxnId="{F5FED948-5EF7-4917-8166-390AC16D2236}">
      <dgm:prSet/>
      <dgm:spPr/>
      <dgm:t>
        <a:bodyPr/>
        <a:lstStyle/>
        <a:p>
          <a:endParaRPr lang="en-US"/>
        </a:p>
      </dgm:t>
    </dgm:pt>
    <dgm:pt modelId="{5678DDB1-D635-45C1-84BB-672B2C63834E}" type="sibTrans" cxnId="{F5FED948-5EF7-4917-8166-390AC16D2236}">
      <dgm:prSet/>
      <dgm:spPr/>
      <dgm:t>
        <a:bodyPr/>
        <a:lstStyle/>
        <a:p>
          <a:endParaRPr lang="en-US"/>
        </a:p>
      </dgm:t>
    </dgm:pt>
    <dgm:pt modelId="{ADF071DE-5931-494F-97ED-8BF2FFDFC222}">
      <dgm:prSet phldrT="[Text]"/>
      <dgm:spPr/>
      <dgm:t>
        <a:bodyPr/>
        <a:lstStyle/>
        <a:p>
          <a:r>
            <a:rPr lang="en-US" dirty="0">
              <a:latin typeface="Raleway" pitchFamily="2" charset="0"/>
            </a:rPr>
            <a:t>Advantages</a:t>
          </a:r>
        </a:p>
      </dgm:t>
    </dgm:pt>
    <dgm:pt modelId="{0090A221-388E-40B0-847B-2354E8129793}" type="parTrans" cxnId="{ADC97BD9-5892-4F0E-AEC4-B20D469CD11B}">
      <dgm:prSet/>
      <dgm:spPr/>
      <dgm:t>
        <a:bodyPr/>
        <a:lstStyle/>
        <a:p>
          <a:endParaRPr lang="en-US"/>
        </a:p>
      </dgm:t>
    </dgm:pt>
    <dgm:pt modelId="{5552D8AB-CAA3-493E-B080-F1BAFD6CFFA5}" type="sibTrans" cxnId="{ADC97BD9-5892-4F0E-AEC4-B20D469CD11B}">
      <dgm:prSet/>
      <dgm:spPr/>
      <dgm:t>
        <a:bodyPr/>
        <a:lstStyle/>
        <a:p>
          <a:endParaRPr lang="en-US"/>
        </a:p>
      </dgm:t>
    </dgm:pt>
    <dgm:pt modelId="{AB845284-F7E2-4F7A-A4EA-3F397562A890}">
      <dgm:prSet phldrT="[Text]"/>
      <dgm:spPr/>
      <dgm:t>
        <a:bodyPr/>
        <a:lstStyle/>
        <a:p>
          <a:r>
            <a:rPr lang="en-US" dirty="0">
              <a:latin typeface="Raleway" pitchFamily="2" charset="0"/>
            </a:rPr>
            <a:t>Commercial and Financial competitive advantages</a:t>
          </a:r>
        </a:p>
      </dgm:t>
    </dgm:pt>
    <dgm:pt modelId="{A442714F-E98E-404B-B132-BC8695FAE9A7}" type="parTrans" cxnId="{9E10F472-8583-4C70-8A5E-349EFB6A5160}">
      <dgm:prSet/>
      <dgm:spPr/>
      <dgm:t>
        <a:bodyPr/>
        <a:lstStyle/>
        <a:p>
          <a:endParaRPr lang="en-US"/>
        </a:p>
      </dgm:t>
    </dgm:pt>
    <dgm:pt modelId="{3671F313-4D41-4E50-9995-1EE29E63A4BC}" type="sibTrans" cxnId="{9E10F472-8583-4C70-8A5E-349EFB6A5160}">
      <dgm:prSet/>
      <dgm:spPr/>
      <dgm:t>
        <a:bodyPr/>
        <a:lstStyle/>
        <a:p>
          <a:endParaRPr lang="en-US"/>
        </a:p>
      </dgm:t>
    </dgm:pt>
    <dgm:pt modelId="{430F638D-05B7-40A7-B79B-8CA48CCD0F61}">
      <dgm:prSet phldrT="[Text]"/>
      <dgm:spPr/>
      <dgm:t>
        <a:bodyPr/>
        <a:lstStyle/>
        <a:p>
          <a:r>
            <a:rPr lang="en-US" dirty="0">
              <a:latin typeface="Raleway" pitchFamily="2" charset="0"/>
            </a:rPr>
            <a:t>Self-Release of goods and less controls “at border” (trusted trader) </a:t>
          </a:r>
        </a:p>
      </dgm:t>
    </dgm:pt>
    <dgm:pt modelId="{507563CA-99BC-4299-8E25-399E6D2782A0}" type="parTrans" cxnId="{662C8CA2-3DE4-40EC-A1FF-47B3294270BD}">
      <dgm:prSet/>
      <dgm:spPr/>
      <dgm:t>
        <a:bodyPr/>
        <a:lstStyle/>
        <a:p>
          <a:endParaRPr lang="en-US"/>
        </a:p>
      </dgm:t>
    </dgm:pt>
    <dgm:pt modelId="{1E1BF638-371A-4A01-8264-913B3BC4A9CA}" type="sibTrans" cxnId="{662C8CA2-3DE4-40EC-A1FF-47B3294270BD}">
      <dgm:prSet/>
      <dgm:spPr/>
      <dgm:t>
        <a:bodyPr/>
        <a:lstStyle/>
        <a:p>
          <a:endParaRPr lang="en-US"/>
        </a:p>
      </dgm:t>
    </dgm:pt>
    <dgm:pt modelId="{37C3F4FF-6057-410D-A6A0-895D75763523}">
      <dgm:prSet phldrT="[Text]"/>
      <dgm:spPr/>
      <dgm:t>
        <a:bodyPr/>
        <a:lstStyle/>
        <a:p>
          <a:r>
            <a:rPr lang="en-US" dirty="0">
              <a:latin typeface="Raleway" pitchFamily="2" charset="0"/>
            </a:rPr>
            <a:t>(Higher) Customs Facilitations (Simplifications)</a:t>
          </a:r>
        </a:p>
      </dgm:t>
    </dgm:pt>
    <dgm:pt modelId="{A2309A7B-8D5E-4D21-A2C2-AE3C0F8E966D}" type="parTrans" cxnId="{AAF6E21C-A739-4E2C-9EE7-78C0A35EEECC}">
      <dgm:prSet/>
      <dgm:spPr/>
      <dgm:t>
        <a:bodyPr/>
        <a:lstStyle/>
        <a:p>
          <a:endParaRPr lang="en-US"/>
        </a:p>
      </dgm:t>
    </dgm:pt>
    <dgm:pt modelId="{186A1C2E-291C-4C65-9896-E989CAA6938D}" type="sibTrans" cxnId="{AAF6E21C-A739-4E2C-9EE7-78C0A35EEECC}">
      <dgm:prSet/>
      <dgm:spPr/>
      <dgm:t>
        <a:bodyPr/>
        <a:lstStyle/>
        <a:p>
          <a:endParaRPr lang="en-US"/>
        </a:p>
      </dgm:t>
    </dgm:pt>
    <dgm:pt modelId="{E23C9CB0-41BB-423C-B516-DDD90E151CDD}">
      <dgm:prSet phldrT="[Text]"/>
      <dgm:spPr/>
      <dgm:t>
        <a:bodyPr/>
        <a:lstStyle/>
        <a:p>
          <a:r>
            <a:rPr lang="en-US" dirty="0">
              <a:latin typeface="Raleway" pitchFamily="2" charset="0"/>
            </a:rPr>
            <a:t>Centralized Clearance</a:t>
          </a:r>
        </a:p>
      </dgm:t>
    </dgm:pt>
    <dgm:pt modelId="{F2B5B09F-68A7-4109-AC11-C83929588B78}" type="parTrans" cxnId="{5D649979-639D-42FC-95EB-F88DBF44E171}">
      <dgm:prSet/>
      <dgm:spPr/>
      <dgm:t>
        <a:bodyPr/>
        <a:lstStyle/>
        <a:p>
          <a:endParaRPr lang="en-US"/>
        </a:p>
      </dgm:t>
    </dgm:pt>
    <dgm:pt modelId="{E4B8E19B-D7E5-45B0-AF61-05CB806C7990}" type="sibTrans" cxnId="{5D649979-639D-42FC-95EB-F88DBF44E171}">
      <dgm:prSet/>
      <dgm:spPr/>
      <dgm:t>
        <a:bodyPr/>
        <a:lstStyle/>
        <a:p>
          <a:endParaRPr lang="en-US"/>
        </a:p>
      </dgm:t>
    </dgm:pt>
    <dgm:pt modelId="{7E7AFB2E-1287-4FB3-8BE2-A425A9052955}">
      <dgm:prSet phldrT="[Text]" custT="1"/>
      <dgm:spPr/>
      <dgm:t>
        <a:bodyPr/>
        <a:lstStyle/>
        <a:p>
          <a:r>
            <a:rPr lang="en-US" sz="1200" dirty="0">
              <a:latin typeface="Raleway" pitchFamily="2" charset="0"/>
            </a:rPr>
            <a:t>Real-time data sharing + EU Customs HUB</a:t>
          </a:r>
        </a:p>
      </dgm:t>
    </dgm:pt>
    <dgm:pt modelId="{AED11451-0405-4CF7-8D23-AD424CF9C600}" type="parTrans" cxnId="{EF3F29A9-81F2-4E97-881C-4AF106A1C4D5}">
      <dgm:prSet/>
      <dgm:spPr/>
      <dgm:t>
        <a:bodyPr/>
        <a:lstStyle/>
        <a:p>
          <a:endParaRPr lang="en-US"/>
        </a:p>
      </dgm:t>
    </dgm:pt>
    <dgm:pt modelId="{8B87402D-CCED-47C9-B496-197D305C9B93}" type="sibTrans" cxnId="{EF3F29A9-81F2-4E97-881C-4AF106A1C4D5}">
      <dgm:prSet/>
      <dgm:spPr/>
      <dgm:t>
        <a:bodyPr/>
        <a:lstStyle/>
        <a:p>
          <a:endParaRPr lang="en-US"/>
        </a:p>
      </dgm:t>
    </dgm:pt>
    <dgm:pt modelId="{C0B5F3D9-5BF8-46B8-9B53-9495ABBD2C58}">
      <dgm:prSet phldrT="[Text]" custT="1"/>
      <dgm:spPr/>
      <dgm:t>
        <a:bodyPr/>
        <a:lstStyle/>
        <a:p>
          <a:r>
            <a:rPr lang="en-US" sz="1200" dirty="0">
              <a:latin typeface="Raleway" pitchFamily="2" charset="0"/>
            </a:rPr>
            <a:t>Impacts for non- Trust and Check traders – less competitive in international trade?</a:t>
          </a:r>
        </a:p>
      </dgm:t>
    </dgm:pt>
    <dgm:pt modelId="{B539740C-E734-41F7-9715-4F00089FEF1B}" type="parTrans" cxnId="{DDC3EE09-A602-4B0F-BC11-65F714B41A0A}">
      <dgm:prSet/>
      <dgm:spPr/>
      <dgm:t>
        <a:bodyPr/>
        <a:lstStyle/>
        <a:p>
          <a:endParaRPr lang="en-US"/>
        </a:p>
      </dgm:t>
    </dgm:pt>
    <dgm:pt modelId="{F0E8844B-F8B8-4555-8DA1-B9679CBEE1F0}" type="sibTrans" cxnId="{DDC3EE09-A602-4B0F-BC11-65F714B41A0A}">
      <dgm:prSet/>
      <dgm:spPr/>
      <dgm:t>
        <a:bodyPr/>
        <a:lstStyle/>
        <a:p>
          <a:endParaRPr lang="en-US"/>
        </a:p>
      </dgm:t>
    </dgm:pt>
    <dgm:pt modelId="{E94CAA70-070A-401B-B282-4669293A2FCF}" type="pres">
      <dgm:prSet presAssocID="{2C91778B-B6F1-4D1B-A492-DED51655E0EE}" presName="outerComposite" presStyleCnt="0">
        <dgm:presLayoutVars>
          <dgm:chMax val="2"/>
          <dgm:animLvl val="lvl"/>
          <dgm:resizeHandles val="exact"/>
        </dgm:presLayoutVars>
      </dgm:prSet>
      <dgm:spPr/>
    </dgm:pt>
    <dgm:pt modelId="{F81902A0-ADEE-4366-9328-F51280691AC3}" type="pres">
      <dgm:prSet presAssocID="{2C91778B-B6F1-4D1B-A492-DED51655E0EE}" presName="dummyMaxCanvas" presStyleCnt="0"/>
      <dgm:spPr/>
    </dgm:pt>
    <dgm:pt modelId="{A4876CC4-BB6C-43CD-A4E9-AF2B21AFAF4F}" type="pres">
      <dgm:prSet presAssocID="{2C91778B-B6F1-4D1B-A492-DED51655E0EE}" presName="parentComposite" presStyleCnt="0"/>
      <dgm:spPr/>
    </dgm:pt>
    <dgm:pt modelId="{1EE452FA-CAE2-41A1-933F-896BC9234921}" type="pres">
      <dgm:prSet presAssocID="{2C91778B-B6F1-4D1B-A492-DED51655E0EE}" presName="parent1" presStyleLbl="alignAccFollowNode1" presStyleIdx="0" presStyleCnt="4">
        <dgm:presLayoutVars>
          <dgm:chMax val="4"/>
        </dgm:presLayoutVars>
      </dgm:prSet>
      <dgm:spPr/>
    </dgm:pt>
    <dgm:pt modelId="{89F0F09D-BEC8-4940-8BB5-99489FAB6533}" type="pres">
      <dgm:prSet presAssocID="{2C91778B-B6F1-4D1B-A492-DED51655E0EE}" presName="parent2" presStyleLbl="alignAccFollowNode1" presStyleIdx="1" presStyleCnt="4">
        <dgm:presLayoutVars>
          <dgm:chMax val="4"/>
        </dgm:presLayoutVars>
      </dgm:prSet>
      <dgm:spPr/>
    </dgm:pt>
    <dgm:pt modelId="{A9775143-F703-47B5-A52F-6975E779D6DA}" type="pres">
      <dgm:prSet presAssocID="{2C91778B-B6F1-4D1B-A492-DED51655E0EE}" presName="childrenComposite" presStyleCnt="0"/>
      <dgm:spPr/>
    </dgm:pt>
    <dgm:pt modelId="{EA524C23-EC94-404F-8E2F-F05130FB6311}" type="pres">
      <dgm:prSet presAssocID="{2C91778B-B6F1-4D1B-A492-DED51655E0EE}" presName="dummyMaxCanvas_ChildArea" presStyleCnt="0"/>
      <dgm:spPr/>
    </dgm:pt>
    <dgm:pt modelId="{A15F5C30-905F-41D1-AF10-1F3A077BEB2B}" type="pres">
      <dgm:prSet presAssocID="{2C91778B-B6F1-4D1B-A492-DED51655E0EE}" presName="fulcrum" presStyleLbl="alignAccFollowNode1" presStyleIdx="2" presStyleCnt="4"/>
      <dgm:spPr/>
    </dgm:pt>
    <dgm:pt modelId="{0AAE0AFD-9470-4D15-970A-1A75324DC7FC}" type="pres">
      <dgm:prSet presAssocID="{2C91778B-B6F1-4D1B-A492-DED51655E0EE}" presName="balance_44" presStyleLbl="alignAccFollowNode1" presStyleIdx="3" presStyleCnt="4">
        <dgm:presLayoutVars>
          <dgm:bulletEnabled val="1"/>
        </dgm:presLayoutVars>
      </dgm:prSet>
      <dgm:spPr/>
    </dgm:pt>
    <dgm:pt modelId="{F5B0F048-A427-4338-B4F3-870D2181DE0D}" type="pres">
      <dgm:prSet presAssocID="{2C91778B-B6F1-4D1B-A492-DED51655E0EE}" presName="right_44_1" presStyleLbl="node1" presStyleIdx="0" presStyleCnt="8">
        <dgm:presLayoutVars>
          <dgm:bulletEnabled val="1"/>
        </dgm:presLayoutVars>
      </dgm:prSet>
      <dgm:spPr/>
    </dgm:pt>
    <dgm:pt modelId="{6CD75037-3A48-4AEA-A36F-A2A41AC5E267}" type="pres">
      <dgm:prSet presAssocID="{2C91778B-B6F1-4D1B-A492-DED51655E0EE}" presName="right_44_2" presStyleLbl="node1" presStyleIdx="1" presStyleCnt="8">
        <dgm:presLayoutVars>
          <dgm:bulletEnabled val="1"/>
        </dgm:presLayoutVars>
      </dgm:prSet>
      <dgm:spPr/>
    </dgm:pt>
    <dgm:pt modelId="{1962A4D0-304C-40B2-8A13-5223C7B034B1}" type="pres">
      <dgm:prSet presAssocID="{2C91778B-B6F1-4D1B-A492-DED51655E0EE}" presName="right_44_3" presStyleLbl="node1" presStyleIdx="2" presStyleCnt="8">
        <dgm:presLayoutVars>
          <dgm:bulletEnabled val="1"/>
        </dgm:presLayoutVars>
      </dgm:prSet>
      <dgm:spPr/>
    </dgm:pt>
    <dgm:pt modelId="{567D883E-3DA7-4944-8A5B-FB417686F2BE}" type="pres">
      <dgm:prSet presAssocID="{2C91778B-B6F1-4D1B-A492-DED51655E0EE}" presName="right_44_4" presStyleLbl="node1" presStyleIdx="3" presStyleCnt="8">
        <dgm:presLayoutVars>
          <dgm:bulletEnabled val="1"/>
        </dgm:presLayoutVars>
      </dgm:prSet>
      <dgm:spPr/>
    </dgm:pt>
    <dgm:pt modelId="{B1449D4D-57DC-4136-990C-8CAB2E64C1B3}" type="pres">
      <dgm:prSet presAssocID="{2C91778B-B6F1-4D1B-A492-DED51655E0EE}" presName="left_44_1" presStyleLbl="node1" presStyleIdx="4" presStyleCnt="8">
        <dgm:presLayoutVars>
          <dgm:bulletEnabled val="1"/>
        </dgm:presLayoutVars>
      </dgm:prSet>
      <dgm:spPr/>
    </dgm:pt>
    <dgm:pt modelId="{39C93584-D339-47C8-BBC1-184B5C0D6A62}" type="pres">
      <dgm:prSet presAssocID="{2C91778B-B6F1-4D1B-A492-DED51655E0EE}" presName="left_44_2" presStyleLbl="node1" presStyleIdx="5" presStyleCnt="8">
        <dgm:presLayoutVars>
          <dgm:bulletEnabled val="1"/>
        </dgm:presLayoutVars>
      </dgm:prSet>
      <dgm:spPr/>
    </dgm:pt>
    <dgm:pt modelId="{888256A6-21EF-4C6C-AA3C-CF6B8FC8C075}" type="pres">
      <dgm:prSet presAssocID="{2C91778B-B6F1-4D1B-A492-DED51655E0EE}" presName="left_44_3" presStyleLbl="node1" presStyleIdx="6" presStyleCnt="8">
        <dgm:presLayoutVars>
          <dgm:bulletEnabled val="1"/>
        </dgm:presLayoutVars>
      </dgm:prSet>
      <dgm:spPr/>
    </dgm:pt>
    <dgm:pt modelId="{256AD469-0E66-4049-9647-318A2A8874EB}" type="pres">
      <dgm:prSet presAssocID="{2C91778B-B6F1-4D1B-A492-DED51655E0EE}" presName="left_44_4" presStyleLbl="node1" presStyleIdx="7" presStyleCnt="8">
        <dgm:presLayoutVars>
          <dgm:bulletEnabled val="1"/>
        </dgm:presLayoutVars>
      </dgm:prSet>
      <dgm:spPr/>
    </dgm:pt>
  </dgm:ptLst>
  <dgm:cxnLst>
    <dgm:cxn modelId="{DDC3EE09-A602-4B0F-BC11-65F714B41A0A}" srcId="{C50462C0-55A0-4155-8DEA-90A1517B86A0}" destId="{C0B5F3D9-5BF8-46B8-9B53-9495ABBD2C58}" srcOrd="3" destOrd="0" parTransId="{B539740C-E734-41F7-9715-4F00089FEF1B}" sibTransId="{F0E8844B-F8B8-4555-8DA1-B9679CBEE1F0}"/>
    <dgm:cxn modelId="{D215E60B-36CD-48BE-AF5E-D2EEF04A7BCB}" type="presOf" srcId="{C0B5F3D9-5BF8-46B8-9B53-9495ABBD2C58}" destId="{256AD469-0E66-4049-9647-318A2A8874EB}" srcOrd="0" destOrd="0" presId="urn:microsoft.com/office/officeart/2005/8/layout/balance1"/>
    <dgm:cxn modelId="{CC03A00D-8EAB-48E1-B19A-133644DED38C}" type="presOf" srcId="{C50462C0-55A0-4155-8DEA-90A1517B86A0}" destId="{1EE452FA-CAE2-41A1-933F-896BC9234921}" srcOrd="0" destOrd="0" presId="urn:microsoft.com/office/officeart/2005/8/layout/balance1"/>
    <dgm:cxn modelId="{AAF6E21C-A739-4E2C-9EE7-78C0A35EEECC}" srcId="{ADF071DE-5931-494F-97ED-8BF2FFDFC222}" destId="{37C3F4FF-6057-410D-A6A0-895D75763523}" srcOrd="2" destOrd="0" parTransId="{A2309A7B-8D5E-4D21-A2C2-AE3C0F8E966D}" sibTransId="{186A1C2E-291C-4C65-9896-E989CAA6938D}"/>
    <dgm:cxn modelId="{C24DA730-71EF-4052-BFB6-C75821F0CFCD}" srcId="{2C91778B-B6F1-4D1B-A492-DED51655E0EE}" destId="{C50462C0-55A0-4155-8DEA-90A1517B86A0}" srcOrd="0" destOrd="0" parTransId="{91DA7DB5-7FBC-4160-9CF6-FA148262CC09}" sibTransId="{3ADAC84A-664D-4A47-BAFD-1E1D24F3B799}"/>
    <dgm:cxn modelId="{4B14C444-ECD7-4B07-A081-887B9D260A2A}" type="presOf" srcId="{37C3F4FF-6057-410D-A6A0-895D75763523}" destId="{1962A4D0-304C-40B2-8A13-5223C7B034B1}" srcOrd="0" destOrd="0" presId="urn:microsoft.com/office/officeart/2005/8/layout/balance1"/>
    <dgm:cxn modelId="{F5FED948-5EF7-4917-8166-390AC16D2236}" srcId="{C50462C0-55A0-4155-8DEA-90A1517B86A0}" destId="{0A89ED9B-C5F1-48B1-88E6-43FAD5BCB7B8}" srcOrd="1" destOrd="0" parTransId="{688B6B34-EE12-4E4E-A66A-C35CF7547BB2}" sibTransId="{5678DDB1-D635-45C1-84BB-672B2C63834E}"/>
    <dgm:cxn modelId="{1895236F-E24A-4FC3-A998-7B040BED63E7}" type="presOf" srcId="{0A89ED9B-C5F1-48B1-88E6-43FAD5BCB7B8}" destId="{39C93584-D339-47C8-BBC1-184B5C0D6A62}" srcOrd="0" destOrd="0" presId="urn:microsoft.com/office/officeart/2005/8/layout/balance1"/>
    <dgm:cxn modelId="{9E10F472-8583-4C70-8A5E-349EFB6A5160}" srcId="{ADF071DE-5931-494F-97ED-8BF2FFDFC222}" destId="{AB845284-F7E2-4F7A-A4EA-3F397562A890}" srcOrd="0" destOrd="0" parTransId="{A442714F-E98E-404B-B132-BC8695FAE9A7}" sibTransId="{3671F313-4D41-4E50-9995-1EE29E63A4BC}"/>
    <dgm:cxn modelId="{5D649979-639D-42FC-95EB-F88DBF44E171}" srcId="{ADF071DE-5931-494F-97ED-8BF2FFDFC222}" destId="{E23C9CB0-41BB-423C-B516-DDD90E151CDD}" srcOrd="3" destOrd="0" parTransId="{F2B5B09F-68A7-4109-AC11-C83929588B78}" sibTransId="{E4B8E19B-D7E5-45B0-AF61-05CB806C7990}"/>
    <dgm:cxn modelId="{BC352D93-4B3F-4F74-940B-407BC6E4C9EA}" type="presOf" srcId="{2330BB5A-999D-459A-8E51-5BFDB1B5EC35}" destId="{B1449D4D-57DC-4136-990C-8CAB2E64C1B3}" srcOrd="0" destOrd="0" presId="urn:microsoft.com/office/officeart/2005/8/layout/balance1"/>
    <dgm:cxn modelId="{DD7D8696-E411-4EEF-AF43-AB40A2FA02D0}" type="presOf" srcId="{430F638D-05B7-40A7-B79B-8CA48CCD0F61}" destId="{6CD75037-3A48-4AEA-A36F-A2A41AC5E267}" srcOrd="0" destOrd="0" presId="urn:microsoft.com/office/officeart/2005/8/layout/balance1"/>
    <dgm:cxn modelId="{207EBD9C-5344-4AB6-930F-D0DF3C1A48B0}" type="presOf" srcId="{7E7AFB2E-1287-4FB3-8BE2-A425A9052955}" destId="{888256A6-21EF-4C6C-AA3C-CF6B8FC8C075}" srcOrd="0" destOrd="0" presId="urn:microsoft.com/office/officeart/2005/8/layout/balance1"/>
    <dgm:cxn modelId="{662C8CA2-3DE4-40EC-A1FF-47B3294270BD}" srcId="{ADF071DE-5931-494F-97ED-8BF2FFDFC222}" destId="{430F638D-05B7-40A7-B79B-8CA48CCD0F61}" srcOrd="1" destOrd="0" parTransId="{507563CA-99BC-4299-8E25-399E6D2782A0}" sibTransId="{1E1BF638-371A-4A01-8264-913B3BC4A9CA}"/>
    <dgm:cxn modelId="{3816C1A5-4C5F-4EDC-9470-6D42A18253CC}" type="presOf" srcId="{2C91778B-B6F1-4D1B-A492-DED51655E0EE}" destId="{E94CAA70-070A-401B-B282-4669293A2FCF}" srcOrd="0" destOrd="0" presId="urn:microsoft.com/office/officeart/2005/8/layout/balance1"/>
    <dgm:cxn modelId="{EF3F29A9-81F2-4E97-881C-4AF106A1C4D5}" srcId="{C50462C0-55A0-4155-8DEA-90A1517B86A0}" destId="{7E7AFB2E-1287-4FB3-8BE2-A425A9052955}" srcOrd="2" destOrd="0" parTransId="{AED11451-0405-4CF7-8D23-AD424CF9C600}" sibTransId="{8B87402D-CCED-47C9-B496-197D305C9B93}"/>
    <dgm:cxn modelId="{30EE81BE-9CDF-4E5B-B94E-E38EB7EC28B6}" type="presOf" srcId="{ADF071DE-5931-494F-97ED-8BF2FFDFC222}" destId="{89F0F09D-BEC8-4940-8BB5-99489FAB6533}" srcOrd="0" destOrd="0" presId="urn:microsoft.com/office/officeart/2005/8/layout/balance1"/>
    <dgm:cxn modelId="{20DE6BCD-E2B3-41B2-A8F5-333DEB74BE94}" srcId="{C50462C0-55A0-4155-8DEA-90A1517B86A0}" destId="{2330BB5A-999D-459A-8E51-5BFDB1B5EC35}" srcOrd="0" destOrd="0" parTransId="{C9DAA4EA-320C-4054-AEE2-537A888FF379}" sibTransId="{9FA3ACB3-2007-4485-8A2D-97F9B4003A2C}"/>
    <dgm:cxn modelId="{5EBAFDEF-A99A-45D1-A0D8-17428A6E6D1F}" type="presOf" srcId="{AB845284-F7E2-4F7A-A4EA-3F397562A890}" destId="{F5B0F048-A427-4338-B4F3-870D2181DE0D}" srcOrd="0" destOrd="0" presId="urn:microsoft.com/office/officeart/2005/8/layout/balance1"/>
    <dgm:cxn modelId="{ADC97BD9-5892-4F0E-AEC4-B20D469CD11B}" srcId="{2C91778B-B6F1-4D1B-A492-DED51655E0EE}" destId="{ADF071DE-5931-494F-97ED-8BF2FFDFC222}" srcOrd="1" destOrd="0" parTransId="{0090A221-388E-40B0-847B-2354E8129793}" sibTransId="{5552D8AB-CAA3-493E-B080-F1BAFD6CFFA5}"/>
    <dgm:cxn modelId="{DC989DDC-5EC9-44A1-8C7F-07073A0B90A2}" type="presOf" srcId="{E23C9CB0-41BB-423C-B516-DDD90E151CDD}" destId="{567D883E-3DA7-4944-8A5B-FB417686F2BE}" srcOrd="0" destOrd="0" presId="urn:microsoft.com/office/officeart/2005/8/layout/balance1"/>
    <dgm:cxn modelId="{CF6A5101-ED45-44FE-A541-2A495A08C813}" type="presParOf" srcId="{E94CAA70-070A-401B-B282-4669293A2FCF}" destId="{F81902A0-ADEE-4366-9328-F51280691AC3}" srcOrd="0" destOrd="0" presId="urn:microsoft.com/office/officeart/2005/8/layout/balance1"/>
    <dgm:cxn modelId="{78A866E0-3185-43FB-BD50-110C1B47A337}" type="presParOf" srcId="{E94CAA70-070A-401B-B282-4669293A2FCF}" destId="{A4876CC4-BB6C-43CD-A4E9-AF2B21AFAF4F}" srcOrd="1" destOrd="0" presId="urn:microsoft.com/office/officeart/2005/8/layout/balance1"/>
    <dgm:cxn modelId="{971E41FE-6051-4F5F-9203-74830FEA5B41}" type="presParOf" srcId="{A4876CC4-BB6C-43CD-A4E9-AF2B21AFAF4F}" destId="{1EE452FA-CAE2-41A1-933F-896BC9234921}" srcOrd="0" destOrd="0" presId="urn:microsoft.com/office/officeart/2005/8/layout/balance1"/>
    <dgm:cxn modelId="{598E3C20-2FA7-493D-8DE6-C5123365C52E}" type="presParOf" srcId="{A4876CC4-BB6C-43CD-A4E9-AF2B21AFAF4F}" destId="{89F0F09D-BEC8-4940-8BB5-99489FAB6533}" srcOrd="1" destOrd="0" presId="urn:microsoft.com/office/officeart/2005/8/layout/balance1"/>
    <dgm:cxn modelId="{52DB0009-256E-4F2C-97F5-A9F8752ED8E3}" type="presParOf" srcId="{E94CAA70-070A-401B-B282-4669293A2FCF}" destId="{A9775143-F703-47B5-A52F-6975E779D6DA}" srcOrd="2" destOrd="0" presId="urn:microsoft.com/office/officeart/2005/8/layout/balance1"/>
    <dgm:cxn modelId="{7550D2F0-DC2B-4E2C-A406-79FF5C72ACCF}" type="presParOf" srcId="{A9775143-F703-47B5-A52F-6975E779D6DA}" destId="{EA524C23-EC94-404F-8E2F-F05130FB6311}" srcOrd="0" destOrd="0" presId="urn:microsoft.com/office/officeart/2005/8/layout/balance1"/>
    <dgm:cxn modelId="{CD637BF0-5D79-418B-8974-88A3DD88019E}" type="presParOf" srcId="{A9775143-F703-47B5-A52F-6975E779D6DA}" destId="{A15F5C30-905F-41D1-AF10-1F3A077BEB2B}" srcOrd="1" destOrd="0" presId="urn:microsoft.com/office/officeart/2005/8/layout/balance1"/>
    <dgm:cxn modelId="{5EC7DBAF-0315-475F-B82E-F70F6EE79B7A}" type="presParOf" srcId="{A9775143-F703-47B5-A52F-6975E779D6DA}" destId="{0AAE0AFD-9470-4D15-970A-1A75324DC7FC}" srcOrd="2" destOrd="0" presId="urn:microsoft.com/office/officeart/2005/8/layout/balance1"/>
    <dgm:cxn modelId="{329C3E95-92A4-4288-894B-8327120B3FFE}" type="presParOf" srcId="{A9775143-F703-47B5-A52F-6975E779D6DA}" destId="{F5B0F048-A427-4338-B4F3-870D2181DE0D}" srcOrd="3" destOrd="0" presId="urn:microsoft.com/office/officeart/2005/8/layout/balance1"/>
    <dgm:cxn modelId="{E8AA4346-155D-4B65-A3E4-994EDE247C56}" type="presParOf" srcId="{A9775143-F703-47B5-A52F-6975E779D6DA}" destId="{6CD75037-3A48-4AEA-A36F-A2A41AC5E267}" srcOrd="4" destOrd="0" presId="urn:microsoft.com/office/officeart/2005/8/layout/balance1"/>
    <dgm:cxn modelId="{31BD3D68-8069-4E15-B30A-48226191ADC8}" type="presParOf" srcId="{A9775143-F703-47B5-A52F-6975E779D6DA}" destId="{1962A4D0-304C-40B2-8A13-5223C7B034B1}" srcOrd="5" destOrd="0" presId="urn:microsoft.com/office/officeart/2005/8/layout/balance1"/>
    <dgm:cxn modelId="{E1F13D0E-3C21-4095-858F-4A7F959A9F62}" type="presParOf" srcId="{A9775143-F703-47B5-A52F-6975E779D6DA}" destId="{567D883E-3DA7-4944-8A5B-FB417686F2BE}" srcOrd="6" destOrd="0" presId="urn:microsoft.com/office/officeart/2005/8/layout/balance1"/>
    <dgm:cxn modelId="{D700A2EF-467C-4B9D-89DE-B98835254FE1}" type="presParOf" srcId="{A9775143-F703-47B5-A52F-6975E779D6DA}" destId="{B1449D4D-57DC-4136-990C-8CAB2E64C1B3}" srcOrd="7" destOrd="0" presId="urn:microsoft.com/office/officeart/2005/8/layout/balance1"/>
    <dgm:cxn modelId="{BD185D30-95EC-4166-AF66-50D62F6987A2}" type="presParOf" srcId="{A9775143-F703-47B5-A52F-6975E779D6DA}" destId="{39C93584-D339-47C8-BBC1-184B5C0D6A62}" srcOrd="8" destOrd="0" presId="urn:microsoft.com/office/officeart/2005/8/layout/balance1"/>
    <dgm:cxn modelId="{DB9B3350-0454-4AF2-8D63-0A56E2CE317C}" type="presParOf" srcId="{A9775143-F703-47B5-A52F-6975E779D6DA}" destId="{888256A6-21EF-4C6C-AA3C-CF6B8FC8C075}" srcOrd="9" destOrd="0" presId="urn:microsoft.com/office/officeart/2005/8/layout/balance1"/>
    <dgm:cxn modelId="{4D67ACC7-D61C-40F1-A35A-B01C4B70B011}" type="presParOf" srcId="{A9775143-F703-47B5-A52F-6975E779D6DA}" destId="{256AD469-0E66-4049-9647-318A2A8874EB}" srcOrd="10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5E8E99-EFD3-4189-AE2E-B67B06CE4149}">
      <dsp:nvSpPr>
        <dsp:cNvPr id="0" name=""/>
        <dsp:cNvSpPr/>
      </dsp:nvSpPr>
      <dsp:spPr>
        <a:xfrm>
          <a:off x="4827" y="1850904"/>
          <a:ext cx="2272131" cy="877042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BAFA96-30FE-4100-B35A-3FDC2ECAC4D7}">
      <dsp:nvSpPr>
        <dsp:cNvPr id="0" name=""/>
        <dsp:cNvSpPr/>
      </dsp:nvSpPr>
      <dsp:spPr>
        <a:xfrm>
          <a:off x="610729" y="2070165"/>
          <a:ext cx="1918688" cy="8770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600" b="1" kern="1200" dirty="0"/>
            <a:t>1968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600" b="1" kern="1200" dirty="0"/>
            <a:t>EU Customs </a:t>
          </a:r>
          <a:r>
            <a:rPr lang="pt-PT" sz="1600" b="1" kern="1200" dirty="0" err="1"/>
            <a:t>Union</a:t>
          </a:r>
          <a:r>
            <a:rPr lang="pt-PT" sz="1600" b="1" kern="1200" dirty="0"/>
            <a:t> </a:t>
          </a:r>
          <a:r>
            <a:rPr lang="pt-PT" sz="1600" b="1" kern="1200" dirty="0" err="1"/>
            <a:t>Establishment</a:t>
          </a:r>
          <a:endParaRPr lang="pt-PT" sz="1600" b="1" kern="1200" dirty="0"/>
        </a:p>
      </dsp:txBody>
      <dsp:txXfrm>
        <a:off x="636417" y="2095853"/>
        <a:ext cx="1867312" cy="825666"/>
      </dsp:txXfrm>
    </dsp:sp>
    <dsp:sp modelId="{2EFF8FBE-241B-440D-ACA9-4BEBAD7EE95A}">
      <dsp:nvSpPr>
        <dsp:cNvPr id="0" name=""/>
        <dsp:cNvSpPr/>
      </dsp:nvSpPr>
      <dsp:spPr>
        <a:xfrm>
          <a:off x="2600106" y="1850904"/>
          <a:ext cx="2272131" cy="877042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8D81A4-CA94-4200-8C49-45A6257997BF}">
      <dsp:nvSpPr>
        <dsp:cNvPr id="0" name=""/>
        <dsp:cNvSpPr/>
      </dsp:nvSpPr>
      <dsp:spPr>
        <a:xfrm>
          <a:off x="3206007" y="2070165"/>
          <a:ext cx="1918688" cy="8770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600" b="1" kern="1200" dirty="0"/>
            <a:t>1994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600" b="1" kern="1200" dirty="0" err="1"/>
            <a:t>Community</a:t>
          </a:r>
          <a:r>
            <a:rPr lang="pt-PT" sz="1600" b="1" kern="1200" dirty="0"/>
            <a:t> Customs </a:t>
          </a:r>
          <a:r>
            <a:rPr lang="pt-PT" sz="1600" b="1" kern="1200" dirty="0" err="1"/>
            <a:t>Code</a:t>
          </a:r>
          <a:endParaRPr lang="pt-PT" sz="1600" b="1" kern="1200" dirty="0"/>
        </a:p>
      </dsp:txBody>
      <dsp:txXfrm>
        <a:off x="3231695" y="2095853"/>
        <a:ext cx="1867312" cy="825666"/>
      </dsp:txXfrm>
    </dsp:sp>
    <dsp:sp modelId="{510B6320-991B-4052-89DF-D1832732F749}">
      <dsp:nvSpPr>
        <dsp:cNvPr id="0" name=""/>
        <dsp:cNvSpPr/>
      </dsp:nvSpPr>
      <dsp:spPr>
        <a:xfrm>
          <a:off x="5195384" y="1850904"/>
          <a:ext cx="2272131" cy="877042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51A493-1B4D-4DE5-8186-88F7B6C045FB}">
      <dsp:nvSpPr>
        <dsp:cNvPr id="0" name=""/>
        <dsp:cNvSpPr/>
      </dsp:nvSpPr>
      <dsp:spPr>
        <a:xfrm>
          <a:off x="5838624" y="2046590"/>
          <a:ext cx="1918688" cy="8770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600" b="1" kern="1200" dirty="0"/>
            <a:t>2016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600" b="1" kern="1200" dirty="0" err="1"/>
            <a:t>Union</a:t>
          </a:r>
          <a:r>
            <a:rPr lang="pt-PT" sz="1600" b="1" kern="1200" dirty="0"/>
            <a:t> Customs </a:t>
          </a:r>
          <a:r>
            <a:rPr lang="pt-PT" sz="1600" b="1" kern="1200" dirty="0" err="1"/>
            <a:t>Code</a:t>
          </a:r>
          <a:endParaRPr lang="pt-PT" sz="1600" b="1" kern="1200" dirty="0"/>
        </a:p>
      </dsp:txBody>
      <dsp:txXfrm>
        <a:off x="5864312" y="2072278"/>
        <a:ext cx="1867312" cy="825666"/>
      </dsp:txXfrm>
    </dsp:sp>
    <dsp:sp modelId="{DAA04545-5B98-426D-9928-4FF4AC5D474B}">
      <dsp:nvSpPr>
        <dsp:cNvPr id="0" name=""/>
        <dsp:cNvSpPr/>
      </dsp:nvSpPr>
      <dsp:spPr>
        <a:xfrm>
          <a:off x="7790663" y="1850904"/>
          <a:ext cx="2272131" cy="877042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E52FAA-886B-4E64-9B24-5D8A1498A67B}">
      <dsp:nvSpPr>
        <dsp:cNvPr id="0" name=""/>
        <dsp:cNvSpPr/>
      </dsp:nvSpPr>
      <dsp:spPr>
        <a:xfrm>
          <a:off x="8396565" y="2070165"/>
          <a:ext cx="1918688" cy="8770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600" b="1" kern="1200" dirty="0"/>
            <a:t> 2023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600" b="1" kern="1200" dirty="0"/>
            <a:t>EU Customs </a:t>
          </a:r>
          <a:r>
            <a:rPr lang="pt-PT" sz="1600" b="1" kern="1200" dirty="0" err="1"/>
            <a:t>Union</a:t>
          </a:r>
          <a:r>
            <a:rPr lang="pt-PT" sz="1600" b="1" kern="1200" dirty="0"/>
            <a:t> </a:t>
          </a:r>
          <a:r>
            <a:rPr lang="pt-PT" sz="1600" b="1" kern="1200" dirty="0" err="1"/>
            <a:t>Reform</a:t>
          </a:r>
          <a:r>
            <a:rPr lang="pt-PT" sz="1600" b="1" kern="1200" dirty="0"/>
            <a:t> (</a:t>
          </a:r>
          <a:r>
            <a:rPr lang="pt-PT" sz="1600" b="1" kern="1200" dirty="0" err="1"/>
            <a:t>Proposals</a:t>
          </a:r>
          <a:r>
            <a:rPr lang="pt-PT" sz="1600" b="1" kern="1200" dirty="0"/>
            <a:t>)</a:t>
          </a:r>
        </a:p>
      </dsp:txBody>
      <dsp:txXfrm>
        <a:off x="8422253" y="2095853"/>
        <a:ext cx="1867312" cy="8256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E452FA-CAE2-41A1-933F-896BC9234921}">
      <dsp:nvSpPr>
        <dsp:cNvPr id="0" name=""/>
        <dsp:cNvSpPr/>
      </dsp:nvSpPr>
      <dsp:spPr>
        <a:xfrm>
          <a:off x="1862860" y="0"/>
          <a:ext cx="2016444" cy="1120247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latin typeface="Raleway" pitchFamily="2" charset="0"/>
            </a:rPr>
            <a:t>Challenges</a:t>
          </a:r>
        </a:p>
      </dsp:txBody>
      <dsp:txXfrm>
        <a:off x="1895671" y="32811"/>
        <a:ext cx="1950822" cy="1054625"/>
      </dsp:txXfrm>
    </dsp:sp>
    <dsp:sp modelId="{89F0F09D-BEC8-4940-8BB5-99489FAB6533}">
      <dsp:nvSpPr>
        <dsp:cNvPr id="0" name=""/>
        <dsp:cNvSpPr/>
      </dsp:nvSpPr>
      <dsp:spPr>
        <a:xfrm>
          <a:off x="4775502" y="0"/>
          <a:ext cx="2016444" cy="1120247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latin typeface="Raleway" pitchFamily="2" charset="0"/>
            </a:rPr>
            <a:t>Advantages</a:t>
          </a:r>
        </a:p>
      </dsp:txBody>
      <dsp:txXfrm>
        <a:off x="4808313" y="32811"/>
        <a:ext cx="1950822" cy="1054625"/>
      </dsp:txXfrm>
    </dsp:sp>
    <dsp:sp modelId="{A15F5C30-905F-41D1-AF10-1F3A077BEB2B}">
      <dsp:nvSpPr>
        <dsp:cNvPr id="0" name=""/>
        <dsp:cNvSpPr/>
      </dsp:nvSpPr>
      <dsp:spPr>
        <a:xfrm>
          <a:off x="3907311" y="4761049"/>
          <a:ext cx="840185" cy="840185"/>
        </a:xfrm>
        <a:prstGeom prst="triangl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AE0AFD-9470-4D15-970A-1A75324DC7FC}">
      <dsp:nvSpPr>
        <dsp:cNvPr id="0" name=""/>
        <dsp:cNvSpPr/>
      </dsp:nvSpPr>
      <dsp:spPr>
        <a:xfrm>
          <a:off x="1806848" y="4409292"/>
          <a:ext cx="5041111" cy="34055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B0F048-A427-4338-B4F3-870D2181DE0D}">
      <dsp:nvSpPr>
        <dsp:cNvPr id="0" name=""/>
        <dsp:cNvSpPr/>
      </dsp:nvSpPr>
      <dsp:spPr>
        <a:xfrm>
          <a:off x="4775502" y="3678891"/>
          <a:ext cx="2016444" cy="6900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latin typeface="Raleway" pitchFamily="2" charset="0"/>
            </a:rPr>
            <a:t>Commercial and Financial competitive advantages</a:t>
          </a:r>
        </a:p>
      </dsp:txBody>
      <dsp:txXfrm>
        <a:off x="4809189" y="3712578"/>
        <a:ext cx="1949070" cy="622698"/>
      </dsp:txXfrm>
    </dsp:sp>
    <dsp:sp modelId="{6CD75037-3A48-4AEA-A36F-A2A41AC5E267}">
      <dsp:nvSpPr>
        <dsp:cNvPr id="0" name=""/>
        <dsp:cNvSpPr/>
      </dsp:nvSpPr>
      <dsp:spPr>
        <a:xfrm>
          <a:off x="4775502" y="2935047"/>
          <a:ext cx="2016444" cy="6900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latin typeface="Raleway" pitchFamily="2" charset="0"/>
            </a:rPr>
            <a:t>Self-Release of goods and less controls “at border” (trusted trader) </a:t>
          </a:r>
        </a:p>
      </dsp:txBody>
      <dsp:txXfrm>
        <a:off x="4809189" y="2968734"/>
        <a:ext cx="1949070" cy="622698"/>
      </dsp:txXfrm>
    </dsp:sp>
    <dsp:sp modelId="{1962A4D0-304C-40B2-8A13-5223C7B034B1}">
      <dsp:nvSpPr>
        <dsp:cNvPr id="0" name=""/>
        <dsp:cNvSpPr/>
      </dsp:nvSpPr>
      <dsp:spPr>
        <a:xfrm>
          <a:off x="4775502" y="2191203"/>
          <a:ext cx="2016444" cy="6900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latin typeface="Raleway" pitchFamily="2" charset="0"/>
            </a:rPr>
            <a:t>(Higher) Customs Facilitations (Simplifications)</a:t>
          </a:r>
        </a:p>
      </dsp:txBody>
      <dsp:txXfrm>
        <a:off x="4809189" y="2224890"/>
        <a:ext cx="1949070" cy="622698"/>
      </dsp:txXfrm>
    </dsp:sp>
    <dsp:sp modelId="{567D883E-3DA7-4944-8A5B-FB417686F2BE}">
      <dsp:nvSpPr>
        <dsp:cNvPr id="0" name=""/>
        <dsp:cNvSpPr/>
      </dsp:nvSpPr>
      <dsp:spPr>
        <a:xfrm>
          <a:off x="4775502" y="1433916"/>
          <a:ext cx="2016444" cy="6900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latin typeface="Raleway" pitchFamily="2" charset="0"/>
            </a:rPr>
            <a:t>Centralized Clearance</a:t>
          </a:r>
        </a:p>
      </dsp:txBody>
      <dsp:txXfrm>
        <a:off x="4809189" y="1467603"/>
        <a:ext cx="1949070" cy="622698"/>
      </dsp:txXfrm>
    </dsp:sp>
    <dsp:sp modelId="{B1449D4D-57DC-4136-990C-8CAB2E64C1B3}">
      <dsp:nvSpPr>
        <dsp:cNvPr id="0" name=""/>
        <dsp:cNvSpPr/>
      </dsp:nvSpPr>
      <dsp:spPr>
        <a:xfrm>
          <a:off x="1862860" y="3678891"/>
          <a:ext cx="2016444" cy="6900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latin typeface="Raleway" pitchFamily="2" charset="0"/>
            </a:rPr>
            <a:t>Direct Impacts (and responsibilities) for traders </a:t>
          </a:r>
        </a:p>
      </dsp:txBody>
      <dsp:txXfrm>
        <a:off x="1896547" y="3712578"/>
        <a:ext cx="1949070" cy="622698"/>
      </dsp:txXfrm>
    </dsp:sp>
    <dsp:sp modelId="{39C93584-D339-47C8-BBC1-184B5C0D6A62}">
      <dsp:nvSpPr>
        <dsp:cNvPr id="0" name=""/>
        <dsp:cNvSpPr/>
      </dsp:nvSpPr>
      <dsp:spPr>
        <a:xfrm>
          <a:off x="1862860" y="2935047"/>
          <a:ext cx="2016444" cy="6900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latin typeface="Raleway" pitchFamily="2" charset="0"/>
            </a:rPr>
            <a:t>Investment requirements (IT, Qualified Resources, Internal Control and Procedures)</a:t>
          </a:r>
        </a:p>
      </dsp:txBody>
      <dsp:txXfrm>
        <a:off x="1896547" y="2968734"/>
        <a:ext cx="1949070" cy="622698"/>
      </dsp:txXfrm>
    </dsp:sp>
    <dsp:sp modelId="{888256A6-21EF-4C6C-AA3C-CF6B8FC8C075}">
      <dsp:nvSpPr>
        <dsp:cNvPr id="0" name=""/>
        <dsp:cNvSpPr/>
      </dsp:nvSpPr>
      <dsp:spPr>
        <a:xfrm>
          <a:off x="1862860" y="2191203"/>
          <a:ext cx="2016444" cy="6900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Raleway" pitchFamily="2" charset="0"/>
            </a:rPr>
            <a:t>Real-time data sharing + EU Customs HUB</a:t>
          </a:r>
        </a:p>
      </dsp:txBody>
      <dsp:txXfrm>
        <a:off x="1896547" y="2224890"/>
        <a:ext cx="1949070" cy="622698"/>
      </dsp:txXfrm>
    </dsp:sp>
    <dsp:sp modelId="{256AD469-0E66-4049-9647-318A2A8874EB}">
      <dsp:nvSpPr>
        <dsp:cNvPr id="0" name=""/>
        <dsp:cNvSpPr/>
      </dsp:nvSpPr>
      <dsp:spPr>
        <a:xfrm>
          <a:off x="1862860" y="1433916"/>
          <a:ext cx="2016444" cy="6900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Raleway" pitchFamily="2" charset="0"/>
            </a:rPr>
            <a:t>Impacts for non- Trust and Check traders – less competitive in international trade?</a:t>
          </a:r>
        </a:p>
      </dsp:txBody>
      <dsp:txXfrm>
        <a:off x="1896547" y="1467603"/>
        <a:ext cx="1949070" cy="6226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Chevron Accent Process"/>
  <dgm:desc val="Use to show sequential steps in a task, process, or workflow, or to emphasize movement or direction. Works best with minimal Level 1 and Level 2 text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84E3EC-D498-43B5-AA6C-551744525D4C}" type="datetimeFigureOut">
              <a:rPr lang="pt-PT" smtClean="0"/>
              <a:t>26/08/2025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ADF2C8-51D7-4FC1-A9A8-00E71FECF278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43967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ng.com/ck/a?!&amp;&amp;p=64b106a0fe92c54513e8f3c04a422e867a420b3bb09348ed52fa7732df037e12JmltdHM9MTc1NjA4MDAwMA&amp;ptn=3&amp;ver=2&amp;hsh=4&amp;fclid=0eb7f994-aab6-6675-0552-ec78ab1e675d&amp;u=a1aHR0cHM6Ly93d3cuZXVyb3BhcmwuZXVyb3BhLmV1L2ZhY3RzaGVldHMvZW4vc2hlZXQvNjMvc21hbGwtYW5kLW1lZGl1bS1zaXplZC1lbnRlcnByaXNlcw&amp;ntb=1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ADF2C8-51D7-4FC1-A9A8-00E71FECF278}" type="slidenum">
              <a:rPr lang="pt-PT" smtClean="0"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440610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72A7E-DA62-1DC7-6D35-8334ACFCD3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30A56014-D87C-F63D-5C7F-1CEC643633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82FE57CD-3726-A2B4-67F3-20FB70E280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857DCC42-E925-0B7D-BFBF-9DF965297D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ADF2C8-51D7-4FC1-A9A8-00E71FECF278}" type="slidenum">
              <a:rPr lang="pt-PT" smtClean="0"/>
              <a:t>11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240911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8114D2-B011-5642-184C-D6B1395D2F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3A142D1B-CF2E-BF4E-03EC-7197494797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3E8F4B73-7084-027A-8563-D90D53D221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D3BA5293-C991-CCC9-5ABA-0331204724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ADF2C8-51D7-4FC1-A9A8-00E71FECF278}" type="slidenum">
              <a:rPr lang="pt-PT" smtClean="0"/>
              <a:t>12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001832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4F5BA6-B9CF-7426-9253-BA206FD162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1A85EE88-75D3-F619-11BE-ADCAAC8B10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9028FC50-E37E-744A-3EB8-626FA424E2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E85C60E5-985B-CCFD-5066-EA3F144477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ADF2C8-51D7-4FC1-A9A8-00E71FECF278}" type="slidenum">
              <a:rPr lang="pt-PT" smtClean="0"/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558693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36150D-401A-6BBE-64CA-FF4B06258A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F0DFCFA0-838B-51FC-D2CB-39C8679CC8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485F2C21-942F-4647-DEA4-22F2D3069B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Small and Medium Enterprise, Criteria in the EU:</a:t>
            </a:r>
          </a:p>
          <a:p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Micro Enterprise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Fewer than 10 employees and an annual turnover or balance sheet below €2 million.</a:t>
            </a:r>
          </a:p>
          <a:p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Small Enterprise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Fewer than 50 employees and an annual turnover or balance sheet below €10 million.</a:t>
            </a:r>
          </a:p>
          <a:p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Medium Enterprise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: Fewer than 250 employees and an annual turnover below €50 million or balance sheet below €43 million.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13BD31A5-234A-2F9D-A319-A9234F0FA3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ADF2C8-51D7-4FC1-A9A8-00E71FECF278}" type="slidenum">
              <a:rPr lang="pt-PT" smtClean="0"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219775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7F1BAB-D954-4EC6-0323-62020D567F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501E215C-EAFD-AA91-8574-EB8A77A414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92BA6DC5-9BEA-AD77-0CB0-25522479A7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3918C6BC-AC3E-09BB-080E-90C8EEA0A3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ADF2C8-51D7-4FC1-A9A8-00E71FECF278}" type="slidenum">
              <a:rPr lang="pt-PT" smtClean="0"/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491992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FD8216-7058-ACFD-635C-16E28B1F71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AE862904-D38B-AA01-5464-20A3A1B7A64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42BF8B52-2D9E-9BB3-672E-E3ED450AB2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076734B0-9177-FE8F-7529-CA8516CE5C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ADF2C8-51D7-4FC1-A9A8-00E71FECF278}" type="slidenum">
              <a:rPr lang="pt-PT" smtClean="0"/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438802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A5030A-E794-BE54-B9B4-1AB255D417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D7570019-8265-F2AA-E839-4F5C078F6E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AE72B12C-0DFA-7C9C-6C88-AD71FDA4A0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5F819651-A70A-16C0-F15D-87B0FC77DF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ADF2C8-51D7-4FC1-A9A8-00E71FECF278}" type="slidenum">
              <a:rPr lang="pt-PT" smtClean="0"/>
              <a:t>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405658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DA9A9B-5E22-2027-1257-05D4ABD4F0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72756265-ADCB-8A39-BCC4-A0DB600A57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E578E1C3-8689-9D41-6F57-700E50FF5D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E6E198AE-4F2A-E42A-F709-7A50C9DAAC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ADF2C8-51D7-4FC1-A9A8-00E71FECF278}" type="slidenum">
              <a:rPr lang="pt-PT" smtClean="0"/>
              <a:t>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255524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947BF0-2BF4-BD0C-DE1F-A902970D46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401D9C5E-0C71-AACC-0970-6B48F511C2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F113D498-EB4E-A801-DB12-89A6B2A954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06DCA8BB-419D-1E9A-ED65-4ABFD1C1A2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ADF2C8-51D7-4FC1-A9A8-00E71FECF278}" type="slidenum">
              <a:rPr lang="pt-PT" smtClean="0"/>
              <a:t>9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745186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9432E0-0FED-14B2-D236-31E902325A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E2FF3BF3-6736-726E-9C82-595FB0D8A4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63FEAA0A-855D-7FB2-AD45-A29193C442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2DAD70A8-EEA8-9793-3D73-BEC7BBE737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ADF2C8-51D7-4FC1-A9A8-00E71FECF278}" type="slidenum">
              <a:rPr lang="pt-PT" smtClean="0"/>
              <a:t>10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649843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5728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FEB83EAB-2509-4293-8AA4-2B055FD9376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028700" y="1466850"/>
            <a:ext cx="3905250" cy="3905250"/>
          </a:xfrm>
          <a:custGeom>
            <a:avLst/>
            <a:gdLst>
              <a:gd name="connsiteX0" fmla="*/ 457200 w 914400"/>
              <a:gd name="connsiteY0" fmla="*/ 0 h 914400"/>
              <a:gd name="connsiteX1" fmla="*/ 914400 w 914400"/>
              <a:gd name="connsiteY1" fmla="*/ 457200 h 914400"/>
              <a:gd name="connsiteX2" fmla="*/ 457200 w 914400"/>
              <a:gd name="connsiteY2" fmla="*/ 914400 h 914400"/>
              <a:gd name="connsiteX3" fmla="*/ 0 w 914400"/>
              <a:gd name="connsiteY3" fmla="*/ 457200 h 914400"/>
              <a:gd name="connsiteX4" fmla="*/ 457200 w 914400"/>
              <a:gd name="connsiteY4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" h="914400">
                <a:moveTo>
                  <a:pt x="457200" y="0"/>
                </a:moveTo>
                <a:cubicBezTo>
                  <a:pt x="709705" y="0"/>
                  <a:pt x="914400" y="204695"/>
                  <a:pt x="914400" y="457200"/>
                </a:cubicBezTo>
                <a:cubicBezTo>
                  <a:pt x="914400" y="709705"/>
                  <a:pt x="709705" y="914400"/>
                  <a:pt x="457200" y="914400"/>
                </a:cubicBezTo>
                <a:cubicBezTo>
                  <a:pt x="204695" y="914400"/>
                  <a:pt x="0" y="709705"/>
                  <a:pt x="0" y="457200"/>
                </a:cubicBezTo>
                <a:cubicBezTo>
                  <a:pt x="0" y="204695"/>
                  <a:pt x="204695" y="0"/>
                  <a:pt x="457200" y="0"/>
                </a:cubicBezTo>
                <a:close/>
              </a:path>
            </a:pathLst>
          </a:cu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FC43A3D-42D6-4D7A-A176-160CFA033D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438525" y="762000"/>
            <a:ext cx="1771650" cy="1771650"/>
          </a:xfrm>
          <a:custGeom>
            <a:avLst/>
            <a:gdLst>
              <a:gd name="connsiteX0" fmla="*/ 457200 w 914400"/>
              <a:gd name="connsiteY0" fmla="*/ 0 h 914400"/>
              <a:gd name="connsiteX1" fmla="*/ 914400 w 914400"/>
              <a:gd name="connsiteY1" fmla="*/ 457200 h 914400"/>
              <a:gd name="connsiteX2" fmla="*/ 457200 w 914400"/>
              <a:gd name="connsiteY2" fmla="*/ 914400 h 914400"/>
              <a:gd name="connsiteX3" fmla="*/ 0 w 914400"/>
              <a:gd name="connsiteY3" fmla="*/ 457200 h 914400"/>
              <a:gd name="connsiteX4" fmla="*/ 457200 w 914400"/>
              <a:gd name="connsiteY4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" h="914400">
                <a:moveTo>
                  <a:pt x="457200" y="0"/>
                </a:moveTo>
                <a:cubicBezTo>
                  <a:pt x="709705" y="0"/>
                  <a:pt x="914400" y="204695"/>
                  <a:pt x="914400" y="457200"/>
                </a:cubicBezTo>
                <a:cubicBezTo>
                  <a:pt x="914400" y="709705"/>
                  <a:pt x="709705" y="914400"/>
                  <a:pt x="457200" y="914400"/>
                </a:cubicBezTo>
                <a:cubicBezTo>
                  <a:pt x="204695" y="914400"/>
                  <a:pt x="0" y="709705"/>
                  <a:pt x="0" y="457200"/>
                </a:cubicBezTo>
                <a:cubicBezTo>
                  <a:pt x="0" y="204695"/>
                  <a:pt x="204695" y="0"/>
                  <a:pt x="457200" y="0"/>
                </a:cubicBezTo>
                <a:close/>
              </a:path>
            </a:pathLst>
          </a:cu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26D3E94-9746-4F33-BBDB-AD793167820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324350" y="2533650"/>
            <a:ext cx="1771650" cy="1771650"/>
          </a:xfrm>
          <a:custGeom>
            <a:avLst/>
            <a:gdLst>
              <a:gd name="connsiteX0" fmla="*/ 457200 w 914400"/>
              <a:gd name="connsiteY0" fmla="*/ 0 h 914400"/>
              <a:gd name="connsiteX1" fmla="*/ 914400 w 914400"/>
              <a:gd name="connsiteY1" fmla="*/ 457200 h 914400"/>
              <a:gd name="connsiteX2" fmla="*/ 457200 w 914400"/>
              <a:gd name="connsiteY2" fmla="*/ 914400 h 914400"/>
              <a:gd name="connsiteX3" fmla="*/ 0 w 914400"/>
              <a:gd name="connsiteY3" fmla="*/ 457200 h 914400"/>
              <a:gd name="connsiteX4" fmla="*/ 457200 w 914400"/>
              <a:gd name="connsiteY4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" h="914400">
                <a:moveTo>
                  <a:pt x="457200" y="0"/>
                </a:moveTo>
                <a:cubicBezTo>
                  <a:pt x="709705" y="0"/>
                  <a:pt x="914400" y="204695"/>
                  <a:pt x="914400" y="457200"/>
                </a:cubicBezTo>
                <a:cubicBezTo>
                  <a:pt x="914400" y="709705"/>
                  <a:pt x="709705" y="914400"/>
                  <a:pt x="457200" y="914400"/>
                </a:cubicBezTo>
                <a:cubicBezTo>
                  <a:pt x="204695" y="914400"/>
                  <a:pt x="0" y="709705"/>
                  <a:pt x="0" y="457200"/>
                </a:cubicBezTo>
                <a:cubicBezTo>
                  <a:pt x="0" y="204695"/>
                  <a:pt x="204695" y="0"/>
                  <a:pt x="457200" y="0"/>
                </a:cubicBezTo>
                <a:close/>
              </a:path>
            </a:pathLst>
          </a:cu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B13FBF24-1990-4F17-ADD2-8B1183C3BA9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38525" y="4305300"/>
            <a:ext cx="1771650" cy="1771650"/>
          </a:xfrm>
          <a:custGeom>
            <a:avLst/>
            <a:gdLst>
              <a:gd name="connsiteX0" fmla="*/ 457200 w 914400"/>
              <a:gd name="connsiteY0" fmla="*/ 0 h 914400"/>
              <a:gd name="connsiteX1" fmla="*/ 914400 w 914400"/>
              <a:gd name="connsiteY1" fmla="*/ 457200 h 914400"/>
              <a:gd name="connsiteX2" fmla="*/ 457200 w 914400"/>
              <a:gd name="connsiteY2" fmla="*/ 914400 h 914400"/>
              <a:gd name="connsiteX3" fmla="*/ 0 w 914400"/>
              <a:gd name="connsiteY3" fmla="*/ 457200 h 914400"/>
              <a:gd name="connsiteX4" fmla="*/ 457200 w 914400"/>
              <a:gd name="connsiteY4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" h="914400">
                <a:moveTo>
                  <a:pt x="457200" y="0"/>
                </a:moveTo>
                <a:cubicBezTo>
                  <a:pt x="709705" y="0"/>
                  <a:pt x="914400" y="204695"/>
                  <a:pt x="914400" y="457200"/>
                </a:cubicBezTo>
                <a:cubicBezTo>
                  <a:pt x="914400" y="709705"/>
                  <a:pt x="709705" y="914400"/>
                  <a:pt x="457200" y="914400"/>
                </a:cubicBezTo>
                <a:cubicBezTo>
                  <a:pt x="204695" y="914400"/>
                  <a:pt x="0" y="709705"/>
                  <a:pt x="0" y="457200"/>
                </a:cubicBezTo>
                <a:cubicBezTo>
                  <a:pt x="0" y="204695"/>
                  <a:pt x="204695" y="0"/>
                  <a:pt x="457200" y="0"/>
                </a:cubicBezTo>
                <a:close/>
              </a:path>
            </a:pathLst>
          </a:cu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660272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CE68AC4-931B-40F0-8E58-96E8A631CFF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48200" y="1847850"/>
            <a:ext cx="2895600" cy="20574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8E0D9A36-4729-4BF4-BF57-6843DEC7711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153400" y="1847850"/>
            <a:ext cx="2895600" cy="20574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DA8AFA13-34EA-4668-9783-A3BB5319E508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143000" y="1847850"/>
            <a:ext cx="2895600" cy="20574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3499560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DA8AFA13-34EA-4668-9783-A3BB5319E508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104900" y="1905000"/>
            <a:ext cx="1924050" cy="20193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84CB4F71-27BB-4C00-82C1-279EA325839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33800" y="1905000"/>
            <a:ext cx="1924050" cy="20193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A3C1C2C7-ECA4-4270-AD3E-72113C0C822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362700" y="1905000"/>
            <a:ext cx="1924050" cy="20193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116AC1B5-1B39-4EE9-9196-09587D42E2C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991600" y="1905000"/>
            <a:ext cx="1924050" cy="20193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4071288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DA8AFA13-34EA-4668-9783-A3BB5319E508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34290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F0E316B9-9F08-4A6F-B7CA-2B5EDC1BDF4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6000" y="3429000"/>
            <a:ext cx="6096000" cy="34290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17459129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F0E316B9-9F08-4A6F-B7CA-2B5EDC1BDF4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400550" y="781050"/>
            <a:ext cx="3390900" cy="52959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11616525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26D3E94-9746-4F33-BBDB-AD793167820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505700" y="1981200"/>
            <a:ext cx="2324100" cy="2324100"/>
          </a:xfrm>
          <a:custGeom>
            <a:avLst/>
            <a:gdLst>
              <a:gd name="connsiteX0" fmla="*/ 457200 w 914400"/>
              <a:gd name="connsiteY0" fmla="*/ 0 h 914400"/>
              <a:gd name="connsiteX1" fmla="*/ 914400 w 914400"/>
              <a:gd name="connsiteY1" fmla="*/ 457200 h 914400"/>
              <a:gd name="connsiteX2" fmla="*/ 457200 w 914400"/>
              <a:gd name="connsiteY2" fmla="*/ 914400 h 914400"/>
              <a:gd name="connsiteX3" fmla="*/ 0 w 914400"/>
              <a:gd name="connsiteY3" fmla="*/ 457200 h 914400"/>
              <a:gd name="connsiteX4" fmla="*/ 457200 w 914400"/>
              <a:gd name="connsiteY4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" h="914400">
                <a:moveTo>
                  <a:pt x="457200" y="0"/>
                </a:moveTo>
                <a:cubicBezTo>
                  <a:pt x="709705" y="0"/>
                  <a:pt x="914400" y="204695"/>
                  <a:pt x="914400" y="457200"/>
                </a:cubicBezTo>
                <a:cubicBezTo>
                  <a:pt x="914400" y="709705"/>
                  <a:pt x="709705" y="914400"/>
                  <a:pt x="457200" y="914400"/>
                </a:cubicBezTo>
                <a:cubicBezTo>
                  <a:pt x="204695" y="914400"/>
                  <a:pt x="0" y="709705"/>
                  <a:pt x="0" y="457200"/>
                </a:cubicBezTo>
                <a:cubicBezTo>
                  <a:pt x="0" y="204695"/>
                  <a:pt x="204695" y="0"/>
                  <a:pt x="457200" y="0"/>
                </a:cubicBezTo>
                <a:close/>
              </a:path>
            </a:pathLst>
          </a:cu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FEB83EAB-2509-4293-8AA4-2B055FD9376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362200" y="1981200"/>
            <a:ext cx="2324100" cy="2324100"/>
          </a:xfrm>
          <a:custGeom>
            <a:avLst/>
            <a:gdLst>
              <a:gd name="connsiteX0" fmla="*/ 457200 w 914400"/>
              <a:gd name="connsiteY0" fmla="*/ 0 h 914400"/>
              <a:gd name="connsiteX1" fmla="*/ 914400 w 914400"/>
              <a:gd name="connsiteY1" fmla="*/ 457200 h 914400"/>
              <a:gd name="connsiteX2" fmla="*/ 457200 w 914400"/>
              <a:gd name="connsiteY2" fmla="*/ 914400 h 914400"/>
              <a:gd name="connsiteX3" fmla="*/ 0 w 914400"/>
              <a:gd name="connsiteY3" fmla="*/ 457200 h 914400"/>
              <a:gd name="connsiteX4" fmla="*/ 457200 w 914400"/>
              <a:gd name="connsiteY4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" h="914400">
                <a:moveTo>
                  <a:pt x="457200" y="0"/>
                </a:moveTo>
                <a:cubicBezTo>
                  <a:pt x="709705" y="0"/>
                  <a:pt x="914400" y="204695"/>
                  <a:pt x="914400" y="457200"/>
                </a:cubicBezTo>
                <a:cubicBezTo>
                  <a:pt x="914400" y="709705"/>
                  <a:pt x="709705" y="914400"/>
                  <a:pt x="457200" y="914400"/>
                </a:cubicBezTo>
                <a:cubicBezTo>
                  <a:pt x="204695" y="914400"/>
                  <a:pt x="0" y="709705"/>
                  <a:pt x="0" y="457200"/>
                </a:cubicBezTo>
                <a:cubicBezTo>
                  <a:pt x="0" y="204695"/>
                  <a:pt x="204695" y="0"/>
                  <a:pt x="457200" y="0"/>
                </a:cubicBezTo>
                <a:close/>
              </a:path>
            </a:pathLst>
          </a:cu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9918347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F0E316B9-9F08-4A6F-B7CA-2B5EDC1BDF4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3429000"/>
            <a:ext cx="6096000" cy="34290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C4D9600E-4744-4D2A-8CCF-B4A3E8CDB5B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6000" y="3429000"/>
            <a:ext cx="6096000" cy="34290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27D51A77-13EF-47D9-A0F6-DA398711284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096000" y="0"/>
            <a:ext cx="6096000" cy="34290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5062442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C4D9600E-4744-4D2A-8CCF-B4A3E8CDB5B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9144000" y="1466850"/>
            <a:ext cx="3048000" cy="25146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0CB406E6-91CD-4C87-BCE0-27B233551A98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096000" y="1466850"/>
            <a:ext cx="3048000" cy="25146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8986CBCE-8DF4-4A1B-8AF8-59E6E0872605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048000" y="1466850"/>
            <a:ext cx="3048000" cy="25146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306F60F1-7BD7-4B85-ADBC-A4F3B71051CF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0" y="1466850"/>
            <a:ext cx="3048000" cy="25146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529ACB22-2D8C-49DC-8D3B-5BC0803FFDC7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343400" y="3981450"/>
            <a:ext cx="3505200" cy="287655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F2D474F2-AB26-4B45-978D-8D13AAB5788D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7848600" y="3981450"/>
            <a:ext cx="3505200" cy="287655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667381B0-D574-409E-94F2-F94CB7EA2861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838200" y="3981450"/>
            <a:ext cx="3505200" cy="287655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42453150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C4D9600E-4744-4D2A-8CCF-B4A3E8CDB5B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9144000" y="1828800"/>
            <a:ext cx="3048000" cy="25146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0CB406E6-91CD-4C87-BCE0-27B233551A98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096000" y="1828800"/>
            <a:ext cx="3048000" cy="25146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8986CBCE-8DF4-4A1B-8AF8-59E6E0872605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048000" y="1828800"/>
            <a:ext cx="3048000" cy="25146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306F60F1-7BD7-4B85-ADBC-A4F3B71051CF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0" y="1828800"/>
            <a:ext cx="3048000" cy="25146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12A26461-5C99-4D4E-B15C-EAB75ABEA6E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9144000" y="4343400"/>
            <a:ext cx="3048000" cy="25146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1895EBCB-E12E-4DBC-B4F6-ADB29A9777E5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096000" y="4343400"/>
            <a:ext cx="3048000" cy="25146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14" name="Picture Placeholder 6">
            <a:extLst>
              <a:ext uri="{FF2B5EF4-FFF2-40B4-BE49-F238E27FC236}">
                <a16:creationId xmlns:a16="http://schemas.microsoft.com/office/drawing/2014/main" id="{F5BE7B1C-DFA7-46A4-8DB0-619882CC3AC1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3048000" y="4343400"/>
            <a:ext cx="3048000" cy="25146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15" name="Picture Placeholder 6">
            <a:extLst>
              <a:ext uri="{FF2B5EF4-FFF2-40B4-BE49-F238E27FC236}">
                <a16:creationId xmlns:a16="http://schemas.microsoft.com/office/drawing/2014/main" id="{EE8FFEC7-595D-430E-87DD-DEAFD5FB74EA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0" y="4343400"/>
            <a:ext cx="3048000" cy="25146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37946722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C4D9600E-4744-4D2A-8CCF-B4A3E8CDB5B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192000" cy="25146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12A26461-5C99-4D4E-B15C-EAB75ABEA6E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0" y="4343400"/>
            <a:ext cx="12192000" cy="25146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2518272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CE68AC4-931B-40F0-8E58-96E8A631CFF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10221566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C4D9600E-4744-4D2A-8CCF-B4A3E8CDB5B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8686800" cy="68580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1192508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CE68AC4-931B-40F0-8E58-96E8A631CFF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1548882"/>
            <a:ext cx="5299788" cy="3760236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3241418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CE68AC4-931B-40F0-8E58-96E8A631CFF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6096000" cy="68580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2818606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CE68AC4-931B-40F0-8E58-96E8A631CFF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209722" y="0"/>
            <a:ext cx="3982278" cy="68580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2464028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CE68AC4-931B-40F0-8E58-96E8A631CFF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34290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4229372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CE68AC4-931B-40F0-8E58-96E8A631CFF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240696" y="0"/>
            <a:ext cx="3710608" cy="68580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2478734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CE68AC4-931B-40F0-8E58-96E8A631CFF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34290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3168114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FC43A3D-42D6-4D7A-A176-160CFA033D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933950" y="1981200"/>
            <a:ext cx="2324100" cy="2324100"/>
          </a:xfrm>
          <a:custGeom>
            <a:avLst/>
            <a:gdLst>
              <a:gd name="connsiteX0" fmla="*/ 457200 w 914400"/>
              <a:gd name="connsiteY0" fmla="*/ 0 h 914400"/>
              <a:gd name="connsiteX1" fmla="*/ 914400 w 914400"/>
              <a:gd name="connsiteY1" fmla="*/ 457200 h 914400"/>
              <a:gd name="connsiteX2" fmla="*/ 457200 w 914400"/>
              <a:gd name="connsiteY2" fmla="*/ 914400 h 914400"/>
              <a:gd name="connsiteX3" fmla="*/ 0 w 914400"/>
              <a:gd name="connsiteY3" fmla="*/ 457200 h 914400"/>
              <a:gd name="connsiteX4" fmla="*/ 457200 w 914400"/>
              <a:gd name="connsiteY4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" h="914400">
                <a:moveTo>
                  <a:pt x="457200" y="0"/>
                </a:moveTo>
                <a:cubicBezTo>
                  <a:pt x="709705" y="0"/>
                  <a:pt x="914400" y="204695"/>
                  <a:pt x="914400" y="457200"/>
                </a:cubicBezTo>
                <a:cubicBezTo>
                  <a:pt x="914400" y="709705"/>
                  <a:pt x="709705" y="914400"/>
                  <a:pt x="457200" y="914400"/>
                </a:cubicBezTo>
                <a:cubicBezTo>
                  <a:pt x="204695" y="914400"/>
                  <a:pt x="0" y="709705"/>
                  <a:pt x="0" y="457200"/>
                </a:cubicBezTo>
                <a:cubicBezTo>
                  <a:pt x="0" y="204695"/>
                  <a:pt x="204695" y="0"/>
                  <a:pt x="457200" y="0"/>
                </a:cubicBezTo>
                <a:close/>
              </a:path>
            </a:pathLst>
          </a:cu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26D3E94-9746-4F33-BBDB-AD793167820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115300" y="1981200"/>
            <a:ext cx="2324100" cy="2324100"/>
          </a:xfrm>
          <a:custGeom>
            <a:avLst/>
            <a:gdLst>
              <a:gd name="connsiteX0" fmla="*/ 457200 w 914400"/>
              <a:gd name="connsiteY0" fmla="*/ 0 h 914400"/>
              <a:gd name="connsiteX1" fmla="*/ 914400 w 914400"/>
              <a:gd name="connsiteY1" fmla="*/ 457200 h 914400"/>
              <a:gd name="connsiteX2" fmla="*/ 457200 w 914400"/>
              <a:gd name="connsiteY2" fmla="*/ 914400 h 914400"/>
              <a:gd name="connsiteX3" fmla="*/ 0 w 914400"/>
              <a:gd name="connsiteY3" fmla="*/ 457200 h 914400"/>
              <a:gd name="connsiteX4" fmla="*/ 457200 w 914400"/>
              <a:gd name="connsiteY4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" h="914400">
                <a:moveTo>
                  <a:pt x="457200" y="0"/>
                </a:moveTo>
                <a:cubicBezTo>
                  <a:pt x="709705" y="0"/>
                  <a:pt x="914400" y="204695"/>
                  <a:pt x="914400" y="457200"/>
                </a:cubicBezTo>
                <a:cubicBezTo>
                  <a:pt x="914400" y="709705"/>
                  <a:pt x="709705" y="914400"/>
                  <a:pt x="457200" y="914400"/>
                </a:cubicBezTo>
                <a:cubicBezTo>
                  <a:pt x="204695" y="914400"/>
                  <a:pt x="0" y="709705"/>
                  <a:pt x="0" y="457200"/>
                </a:cubicBezTo>
                <a:cubicBezTo>
                  <a:pt x="0" y="204695"/>
                  <a:pt x="204695" y="0"/>
                  <a:pt x="457200" y="0"/>
                </a:cubicBezTo>
                <a:close/>
              </a:path>
            </a:pathLst>
          </a:cu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FEB83EAB-2509-4293-8AA4-2B055FD9376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752600" y="1981200"/>
            <a:ext cx="2324100" cy="2324100"/>
          </a:xfrm>
          <a:custGeom>
            <a:avLst/>
            <a:gdLst>
              <a:gd name="connsiteX0" fmla="*/ 457200 w 914400"/>
              <a:gd name="connsiteY0" fmla="*/ 0 h 914400"/>
              <a:gd name="connsiteX1" fmla="*/ 914400 w 914400"/>
              <a:gd name="connsiteY1" fmla="*/ 457200 h 914400"/>
              <a:gd name="connsiteX2" fmla="*/ 457200 w 914400"/>
              <a:gd name="connsiteY2" fmla="*/ 914400 h 914400"/>
              <a:gd name="connsiteX3" fmla="*/ 0 w 914400"/>
              <a:gd name="connsiteY3" fmla="*/ 457200 h 914400"/>
              <a:gd name="connsiteX4" fmla="*/ 457200 w 914400"/>
              <a:gd name="connsiteY4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" h="914400">
                <a:moveTo>
                  <a:pt x="457200" y="0"/>
                </a:moveTo>
                <a:cubicBezTo>
                  <a:pt x="709705" y="0"/>
                  <a:pt x="914400" y="204695"/>
                  <a:pt x="914400" y="457200"/>
                </a:cubicBezTo>
                <a:cubicBezTo>
                  <a:pt x="914400" y="709705"/>
                  <a:pt x="709705" y="914400"/>
                  <a:pt x="457200" y="914400"/>
                </a:cubicBezTo>
                <a:cubicBezTo>
                  <a:pt x="204695" y="914400"/>
                  <a:pt x="0" y="709705"/>
                  <a:pt x="0" y="457200"/>
                </a:cubicBezTo>
                <a:cubicBezTo>
                  <a:pt x="0" y="204695"/>
                  <a:pt x="204695" y="0"/>
                  <a:pt x="457200" y="0"/>
                </a:cubicBezTo>
                <a:close/>
              </a:path>
            </a:pathLst>
          </a:cu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3404593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0072CD-9043-4E68-B268-F65E41B17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9E8A77-8127-4986-A5EC-8CEF10F410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2210EB-4192-434B-8C9D-0475F23E04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6938C-0F74-4C66-8A5F-D4B9E4B9BBA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1C8D9D-1DE7-4F87-AFFD-A3D10EEFCC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9BB061-B068-4C3A-B442-610C507348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F82FAA-A2BF-45DE-8144-A32C029355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930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70" r:id="rId16"/>
    <p:sldLayoutId id="2147483671" r:id="rId17"/>
    <p:sldLayoutId id="2147483672" r:id="rId18"/>
    <p:sldLayoutId id="2147483673" r:id="rId19"/>
    <p:sldLayoutId id="2147483674" r:id="rId2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nkedin.com/in/gabrielalsousa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gabrielasousa.eu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98DDDA-91E1-9B64-3F03-87CF2635F3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8BD4CD8-C150-BD78-A673-170B7BC22014}"/>
              </a:ext>
            </a:extLst>
          </p:cNvPr>
          <p:cNvSpPr/>
          <p:nvPr/>
        </p:nvSpPr>
        <p:spPr>
          <a:xfrm>
            <a:off x="5299788" y="1548882"/>
            <a:ext cx="6892212" cy="4203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B0D67C-44E7-547A-213C-979F56E0DA97}"/>
              </a:ext>
            </a:extLst>
          </p:cNvPr>
          <p:cNvSpPr txBox="1"/>
          <p:nvPr/>
        </p:nvSpPr>
        <p:spPr>
          <a:xfrm>
            <a:off x="6127899" y="2023709"/>
            <a:ext cx="5042613" cy="35394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b="1" dirty="0">
                <a:solidFill>
                  <a:schemeClr val="accent3"/>
                </a:solidFill>
                <a:latin typeface="Raleway" panose="020B0503030101060003" pitchFamily="34" charset="0"/>
              </a:rPr>
              <a:t>Redefinition of Authorized Economic Operator</a:t>
            </a:r>
          </a:p>
          <a:p>
            <a:pPr algn="ctr"/>
            <a:r>
              <a:rPr lang="en-US" sz="2800" b="1" dirty="0">
                <a:solidFill>
                  <a:schemeClr val="accent3"/>
                </a:solidFill>
                <a:latin typeface="Raleway" panose="020B0503030101060003" pitchFamily="34" charset="0"/>
              </a:rPr>
              <a:t> Trust and Check Traders (T&amp;C)</a:t>
            </a:r>
          </a:p>
          <a:p>
            <a:pPr algn="ctr"/>
            <a:r>
              <a:rPr lang="en-US" sz="2800" b="1" dirty="0">
                <a:solidFill>
                  <a:schemeClr val="accent3"/>
                </a:solidFill>
                <a:latin typeface="Raleway" panose="020B0503030101060003" pitchFamily="34" charset="0"/>
              </a:rPr>
              <a:t>Union Customs Code Reform</a:t>
            </a:r>
          </a:p>
          <a:p>
            <a:pPr algn="ctr"/>
            <a:endParaRPr lang="en-US" sz="2800" b="1" dirty="0">
              <a:solidFill>
                <a:schemeClr val="accent3"/>
              </a:solidFill>
              <a:latin typeface="Raleway" panose="020B0503030101060003" pitchFamily="34" charset="0"/>
            </a:endParaRPr>
          </a:p>
          <a:p>
            <a:pPr algn="ctr"/>
            <a:endParaRPr lang="en-US" sz="2800" b="1" dirty="0">
              <a:solidFill>
                <a:schemeClr val="accent3"/>
              </a:solidFill>
              <a:latin typeface="Raleway" panose="020B0503030101060003" pitchFamily="34" charset="0"/>
            </a:endParaRPr>
          </a:p>
        </p:txBody>
      </p:sp>
      <p:sp>
        <p:nvSpPr>
          <p:cNvPr id="6" name="TextBox 12">
            <a:extLst>
              <a:ext uri="{FF2B5EF4-FFF2-40B4-BE49-F238E27FC236}">
                <a16:creationId xmlns:a16="http://schemas.microsoft.com/office/drawing/2014/main" id="{FC983556-4056-1C76-D766-CEFC66E13EC2}"/>
              </a:ext>
            </a:extLst>
          </p:cNvPr>
          <p:cNvSpPr txBox="1"/>
          <p:nvPr/>
        </p:nvSpPr>
        <p:spPr>
          <a:xfrm>
            <a:off x="483941" y="597954"/>
            <a:ext cx="10797203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endParaRPr lang="pt-PT" sz="2800" b="1" dirty="0">
              <a:solidFill>
                <a:schemeClr val="accent1"/>
              </a:solidFill>
              <a:latin typeface="Raleway" panose="020B0503030101060003" pitchFamily="34" charset="0"/>
            </a:endParaRPr>
          </a:p>
          <a:p>
            <a:pPr algn="ctr"/>
            <a:endParaRPr lang="en-US" sz="3200" b="1" dirty="0">
              <a:solidFill>
                <a:schemeClr val="accent1"/>
              </a:solidFill>
              <a:latin typeface="Raleway" panose="020B0503030101060003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0EE352AB-C20C-76F4-8BA4-2EDABB752F61}"/>
              </a:ext>
            </a:extLst>
          </p:cNvPr>
          <p:cNvSpPr txBox="1"/>
          <p:nvPr/>
        </p:nvSpPr>
        <p:spPr>
          <a:xfrm>
            <a:off x="1892595" y="5769809"/>
            <a:ext cx="8867553" cy="707886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pt-PT" sz="2000" dirty="0">
                <a:latin typeface="Raleway" panose="020B0503030101060003" pitchFamily="34" charset="0"/>
              </a:rPr>
              <a:t>XVII </a:t>
            </a:r>
            <a:r>
              <a:rPr lang="pt-PT" sz="2000" dirty="0" err="1">
                <a:latin typeface="Raleway" panose="020B0503030101060003" pitchFamily="34" charset="0"/>
              </a:rPr>
              <a:t>World</a:t>
            </a:r>
            <a:r>
              <a:rPr lang="pt-PT" sz="2000" dirty="0">
                <a:latin typeface="Raleway" panose="020B0503030101060003" pitchFamily="34" charset="0"/>
              </a:rPr>
              <a:t> Customs </a:t>
            </a:r>
            <a:r>
              <a:rPr lang="pt-PT" sz="2000" dirty="0" err="1">
                <a:latin typeface="Raleway" panose="020B0503030101060003" pitchFamily="34" charset="0"/>
              </a:rPr>
              <a:t>Law</a:t>
            </a:r>
            <a:r>
              <a:rPr lang="pt-PT" sz="2000" dirty="0">
                <a:latin typeface="Raleway" panose="020B0503030101060003" pitchFamily="34" charset="0"/>
              </a:rPr>
              <a:t> Meeting, Porto </a:t>
            </a:r>
          </a:p>
          <a:p>
            <a:pPr algn="ctr"/>
            <a:r>
              <a:rPr lang="pt-PT" sz="2000" dirty="0">
                <a:latin typeface="Raleway" panose="020B0503030101060003" pitchFamily="34" charset="0"/>
              </a:rPr>
              <a:t>5th </a:t>
            </a:r>
            <a:r>
              <a:rPr lang="pt-PT" sz="2000" dirty="0" err="1">
                <a:latin typeface="Raleway" panose="020B0503030101060003" pitchFamily="34" charset="0"/>
              </a:rPr>
              <a:t>September</a:t>
            </a:r>
            <a:r>
              <a:rPr lang="pt-PT" sz="2000" dirty="0">
                <a:latin typeface="Raleway" panose="020B0503030101060003" pitchFamily="34" charset="0"/>
              </a:rPr>
              <a:t> 2025</a:t>
            </a:r>
          </a:p>
        </p:txBody>
      </p:sp>
      <p:pic>
        <p:nvPicPr>
          <p:cNvPr id="10" name="Picture Placeholder 9">
            <a:extLst>
              <a:ext uri="{FF2B5EF4-FFF2-40B4-BE49-F238E27FC236}">
                <a16:creationId xmlns:a16="http://schemas.microsoft.com/office/drawing/2014/main" id="{6779C4F5-A1FC-CA9A-0C76-9CE29BE2455F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12" r="3012"/>
          <a:stretch>
            <a:fillRect/>
          </a:stretch>
        </p:blipFill>
        <p:spPr>
          <a:xfrm>
            <a:off x="0" y="1548881"/>
            <a:ext cx="5299788" cy="4203331"/>
          </a:xfrm>
        </p:spPr>
      </p:pic>
    </p:spTree>
    <p:extLst>
      <p:ext uri="{BB962C8B-B14F-4D97-AF65-F5344CB8AC3E}">
        <p14:creationId xmlns:p14="http://schemas.microsoft.com/office/powerpoint/2010/main" val="40659805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60C178-117A-DE83-E1D1-8AB01875E3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w: Chevron 6">
            <a:extLst>
              <a:ext uri="{FF2B5EF4-FFF2-40B4-BE49-F238E27FC236}">
                <a16:creationId xmlns:a16="http://schemas.microsoft.com/office/drawing/2014/main" id="{209F89FF-FE84-9672-72BD-394064CCC8AF}"/>
              </a:ext>
            </a:extLst>
          </p:cNvPr>
          <p:cNvSpPr/>
          <p:nvPr/>
        </p:nvSpPr>
        <p:spPr>
          <a:xfrm>
            <a:off x="350093" y="258118"/>
            <a:ext cx="2272131" cy="877042"/>
          </a:xfrm>
          <a:prstGeom prst="chevron">
            <a:avLst>
              <a:gd name="adj" fmla="val 4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7051C41-93C8-0CAB-B970-A7E43EF191E4}"/>
              </a:ext>
            </a:extLst>
          </p:cNvPr>
          <p:cNvGrpSpPr/>
          <p:nvPr/>
        </p:nvGrpSpPr>
        <p:grpSpPr>
          <a:xfrm>
            <a:off x="955995" y="477379"/>
            <a:ext cx="1918688" cy="877042"/>
            <a:chOff x="8396565" y="2070165"/>
            <a:chExt cx="1918688" cy="877042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B89F8AA7-CAFE-CA23-75E8-893FE30EE3AF}"/>
                </a:ext>
              </a:extLst>
            </p:cNvPr>
            <p:cNvSpPr/>
            <p:nvPr/>
          </p:nvSpPr>
          <p:spPr>
            <a:xfrm>
              <a:off x="8396565" y="2070165"/>
              <a:ext cx="1918688" cy="87704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0" name="Rectangle: Rounded Corners 5">
              <a:extLst>
                <a:ext uri="{FF2B5EF4-FFF2-40B4-BE49-F238E27FC236}">
                  <a16:creationId xmlns:a16="http://schemas.microsoft.com/office/drawing/2014/main" id="{1E075A44-A29D-4709-F057-A04382C78758}"/>
                </a:ext>
              </a:extLst>
            </p:cNvPr>
            <p:cNvSpPr txBox="1"/>
            <p:nvPr/>
          </p:nvSpPr>
          <p:spPr>
            <a:xfrm>
              <a:off x="8422253" y="2095853"/>
              <a:ext cx="1867312" cy="82566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3792" tIns="113792" rIns="113792" bIns="113792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PT" sz="1600" b="1" kern="1200" dirty="0"/>
                <a:t>EU Customs </a:t>
              </a:r>
              <a:r>
                <a:rPr lang="pt-PT" sz="1600" b="1" kern="1200" dirty="0" err="1"/>
                <a:t>Union</a:t>
              </a:r>
              <a:r>
                <a:rPr lang="pt-PT" sz="1600" b="1" kern="1200" dirty="0"/>
                <a:t> </a:t>
              </a:r>
              <a:r>
                <a:rPr lang="pt-PT" sz="1600" b="1" kern="1200" dirty="0" err="1"/>
                <a:t>Reform</a:t>
              </a:r>
              <a:endParaRPr lang="pt-PT" sz="1600" b="1" kern="1200" dirty="0"/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B9C5C1E1-148D-8E0F-98FE-FAEDF444BF66}"/>
              </a:ext>
            </a:extLst>
          </p:cNvPr>
          <p:cNvSpPr txBox="1"/>
          <p:nvPr/>
        </p:nvSpPr>
        <p:spPr>
          <a:xfrm>
            <a:off x="1398873" y="1842523"/>
            <a:ext cx="2541270" cy="5232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Raleway" panose="020B0503030101060003" pitchFamily="34" charset="0"/>
              </a:rPr>
              <a:t>Pilar 1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A272498-2D2C-778F-3035-F55264AD3584}"/>
              </a:ext>
            </a:extLst>
          </p:cNvPr>
          <p:cNvGrpSpPr/>
          <p:nvPr/>
        </p:nvGrpSpPr>
        <p:grpSpPr>
          <a:xfrm>
            <a:off x="4229376" y="382245"/>
            <a:ext cx="7683701" cy="6342010"/>
            <a:chOff x="1381710" y="4710894"/>
            <a:chExt cx="3122157" cy="6004898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5C79D55B-507D-B4BC-3D82-CC84934967E1}"/>
                </a:ext>
              </a:extLst>
            </p:cNvPr>
            <p:cNvSpPr txBox="1"/>
            <p:nvPr/>
          </p:nvSpPr>
          <p:spPr>
            <a:xfrm>
              <a:off x="1404368" y="5423788"/>
              <a:ext cx="3099499" cy="52920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150000"/>
                </a:lnSpc>
                <a:buFont typeface="Symbol" panose="05050102010706020507" pitchFamily="18" charset="2"/>
                <a:buChar char=""/>
              </a:pPr>
              <a:r>
                <a:rPr lang="en-US" sz="1600" u="sng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Traders not AEO certified</a:t>
              </a:r>
              <a:r>
                <a:rPr lang="en-US" sz="1600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: Advised to reassess the rational behind eventual “cost and benefit analysis” performed in the past, bearing in mind the following:</a:t>
              </a:r>
            </a:p>
            <a:p>
              <a:pPr lvl="2" indent="-344488">
                <a:lnSpc>
                  <a:spcPct val="150000"/>
                </a:lnSpc>
                <a:buFont typeface="Symbol" panose="05050102010706020507" pitchFamily="18" charset="2"/>
                <a:buChar char=""/>
              </a:pPr>
              <a:r>
                <a:rPr lang="en-US" sz="1600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Customs “costs and inefficiencies” for traders not certified as “Trust and Check traders”, including </a:t>
              </a:r>
            </a:p>
            <a:p>
              <a:pPr lvl="3" indent="-344488">
                <a:lnSpc>
                  <a:spcPct val="150000"/>
                </a:lnSpc>
                <a:buFont typeface="Symbol" panose="05050102010706020507" pitchFamily="18" charset="2"/>
                <a:buChar char=""/>
              </a:pPr>
              <a:r>
                <a:rPr lang="en-US" sz="1600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The impact of not being  able to benefit indirectly from the AEO status of external service providers (e.g., customs brokers, freight forwarders) </a:t>
              </a:r>
            </a:p>
            <a:p>
              <a:pPr lvl="3" indent="-344488">
                <a:lnSpc>
                  <a:spcPct val="150000"/>
                </a:lnSpc>
                <a:buFont typeface="Symbol" panose="05050102010706020507" pitchFamily="18" charset="2"/>
                <a:buChar char=""/>
              </a:pPr>
              <a:r>
                <a:rPr lang="en-US" sz="1600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Competitive disadvantages compared to Trust and Check traders</a:t>
              </a:r>
            </a:p>
            <a:p>
              <a:pPr lvl="3" indent="-344488">
                <a:lnSpc>
                  <a:spcPct val="150000"/>
                </a:lnSpc>
                <a:buFont typeface="Symbol" panose="05050102010706020507" pitchFamily="18" charset="2"/>
                <a:buChar char=""/>
              </a:pPr>
              <a:endParaRPr lang="en-US" sz="1600" dirty="0">
                <a:solidFill>
                  <a:schemeClr val="bg2">
                    <a:lumMod val="10000"/>
                  </a:schemeClr>
                </a:solidFill>
                <a:latin typeface="Raleway" panose="020B0503030101060003" pitchFamily="34" charset="0"/>
              </a:endParaRPr>
            </a:p>
            <a:p>
              <a:pPr lvl="2" indent="-344488">
                <a:lnSpc>
                  <a:spcPct val="150000"/>
                </a:lnSpc>
                <a:buFont typeface="Symbol" panose="05050102010706020507" pitchFamily="18" charset="2"/>
                <a:buChar char=""/>
              </a:pPr>
              <a:r>
                <a:rPr lang="en-US" sz="1600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Mandatory requirement to use the EU Customs HUB as of 2038 (even for non-T&amp;C certified traders): relevant to consider in the Trust and Check trader “cost benefit” analysis</a:t>
              </a:r>
            </a:p>
            <a:p>
              <a:pPr lvl="1">
                <a:lnSpc>
                  <a:spcPct val="150000"/>
                </a:lnSpc>
              </a:pPr>
              <a:endParaRPr lang="en-US" sz="1600" dirty="0">
                <a:solidFill>
                  <a:schemeClr val="bg2">
                    <a:lumMod val="10000"/>
                  </a:schemeClr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7385BDE9-A7A7-F9ED-EE54-53456FDDA9A4}"/>
                </a:ext>
              </a:extLst>
            </p:cNvPr>
            <p:cNvSpPr txBox="1"/>
            <p:nvPr/>
          </p:nvSpPr>
          <p:spPr>
            <a:xfrm>
              <a:off x="1381710" y="4710894"/>
              <a:ext cx="2933700" cy="8281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b="1" u="sng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What will have  to be “considered and weighed” by businesses?</a:t>
              </a: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D0186CDF-9559-F8CF-6ECF-F344C7FECEC1}"/>
              </a:ext>
            </a:extLst>
          </p:cNvPr>
          <p:cNvGrpSpPr/>
          <p:nvPr/>
        </p:nvGrpSpPr>
        <p:grpSpPr>
          <a:xfrm>
            <a:off x="243205" y="1573682"/>
            <a:ext cx="4041933" cy="4022219"/>
            <a:chOff x="601257" y="1417890"/>
            <a:chExt cx="4041933" cy="4022219"/>
          </a:xfrm>
        </p:grpSpPr>
        <p:grpSp>
          <p:nvGrpSpPr>
            <p:cNvPr id="4" name="Agrupar 5">
              <a:extLst>
                <a:ext uri="{FF2B5EF4-FFF2-40B4-BE49-F238E27FC236}">
                  <a16:creationId xmlns:a16="http://schemas.microsoft.com/office/drawing/2014/main" id="{5F75BEFE-798F-E59B-7378-233EB62C9CD5}"/>
                </a:ext>
              </a:extLst>
            </p:cNvPr>
            <p:cNvGrpSpPr/>
            <p:nvPr/>
          </p:nvGrpSpPr>
          <p:grpSpPr>
            <a:xfrm>
              <a:off x="601257" y="1417890"/>
              <a:ext cx="4041933" cy="4022219"/>
              <a:chOff x="1028703" y="2183988"/>
              <a:chExt cx="3514725" cy="3497580"/>
            </a:xfrm>
          </p:grpSpPr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8F67DB66-6BB1-C5EB-7065-FC463ACBD86A}"/>
                  </a:ext>
                </a:extLst>
              </p:cNvPr>
              <p:cNvSpPr/>
              <p:nvPr/>
            </p:nvSpPr>
            <p:spPr>
              <a:xfrm>
                <a:off x="1028703" y="2183988"/>
                <a:ext cx="3514725" cy="3497580"/>
              </a:xfrm>
              <a:prstGeom prst="ellipse">
                <a:avLst/>
              </a:prstGeom>
              <a:solidFill>
                <a:srgbClr val="025253">
                  <a:alpha val="8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7" name="Picture 16">
                <a:extLst>
                  <a:ext uri="{FF2B5EF4-FFF2-40B4-BE49-F238E27FC236}">
                    <a16:creationId xmlns:a16="http://schemas.microsoft.com/office/drawing/2014/main" id="{A20D2A36-80E7-4C85-DFCD-18FA126324A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1953857" y="3233563"/>
                <a:ext cx="1664416" cy="1664415"/>
              </a:xfrm>
              <a:custGeom>
                <a:avLst/>
                <a:gdLst>
                  <a:gd name="connsiteX0" fmla="*/ 885825 w 1771651"/>
                  <a:gd name="connsiteY0" fmla="*/ 0 h 1771650"/>
                  <a:gd name="connsiteX1" fmla="*/ 1771651 w 1771651"/>
                  <a:gd name="connsiteY1" fmla="*/ 885825 h 1771650"/>
                  <a:gd name="connsiteX2" fmla="*/ 885825 w 1771651"/>
                  <a:gd name="connsiteY2" fmla="*/ 1771650 h 1771650"/>
                  <a:gd name="connsiteX3" fmla="*/ 0 w 1771651"/>
                  <a:gd name="connsiteY3" fmla="*/ 885825 h 1771650"/>
                  <a:gd name="connsiteX4" fmla="*/ 885825 w 1771651"/>
                  <a:gd name="connsiteY4" fmla="*/ 0 h 1771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71651" h="1771650">
                    <a:moveTo>
                      <a:pt x="885825" y="0"/>
                    </a:moveTo>
                    <a:cubicBezTo>
                      <a:pt x="1375054" y="0"/>
                      <a:pt x="1771651" y="396597"/>
                      <a:pt x="1771651" y="885825"/>
                    </a:cubicBezTo>
                    <a:cubicBezTo>
                      <a:pt x="1771651" y="1375054"/>
                      <a:pt x="1375054" y="1771650"/>
                      <a:pt x="885825" y="1771650"/>
                    </a:cubicBezTo>
                    <a:cubicBezTo>
                      <a:pt x="396597" y="1771650"/>
                      <a:pt x="0" y="1375054"/>
                      <a:pt x="0" y="885825"/>
                    </a:cubicBezTo>
                    <a:cubicBezTo>
                      <a:pt x="0" y="396597"/>
                      <a:pt x="396597" y="0"/>
                      <a:pt x="885825" y="0"/>
                    </a:cubicBezTo>
                    <a:close/>
                  </a:path>
                </a:pathLst>
              </a:custGeom>
            </p:spPr>
          </p:pic>
          <p:sp>
            <p:nvSpPr>
              <p:cNvPr id="22" name="CaixaDeTexto 2">
                <a:extLst>
                  <a:ext uri="{FF2B5EF4-FFF2-40B4-BE49-F238E27FC236}">
                    <a16:creationId xmlns:a16="http://schemas.microsoft.com/office/drawing/2014/main" id="{923BEBD3-BC86-EBF0-863E-5AB6FC35C274}"/>
                  </a:ext>
                </a:extLst>
              </p:cNvPr>
              <p:cNvSpPr txBox="1"/>
              <p:nvPr/>
            </p:nvSpPr>
            <p:spPr>
              <a:xfrm>
                <a:off x="2130266" y="3551657"/>
                <a:ext cx="1297858" cy="883185"/>
              </a:xfrm>
              <a:prstGeom prst="rect">
                <a:avLst/>
              </a:prstGeom>
              <a:noFill/>
            </p:spPr>
            <p:txBody>
              <a:bodyPr wrap="square" rtlCol="0" anchor="b">
                <a:spAutoFit/>
              </a:bodyPr>
              <a:lstStyle/>
              <a:p>
                <a:pPr algn="ctr"/>
                <a:r>
                  <a:rPr lang="pt-PT" sz="2000" b="1" dirty="0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Trust </a:t>
                </a:r>
                <a:r>
                  <a:rPr lang="pt-PT" sz="2000" b="1" dirty="0" err="1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and</a:t>
                </a:r>
                <a:r>
                  <a:rPr lang="pt-PT" sz="2000" b="1" dirty="0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 </a:t>
                </a:r>
                <a:r>
                  <a:rPr lang="pt-PT" sz="2000" b="1" dirty="0" err="1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Check</a:t>
                </a:r>
                <a:r>
                  <a:rPr lang="pt-PT" sz="2000" b="1" dirty="0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 </a:t>
                </a:r>
                <a:r>
                  <a:rPr lang="pt-PT" sz="2000" b="1" dirty="0" err="1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traders</a:t>
                </a:r>
                <a:endParaRPr lang="pt-PT" sz="2000" b="1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endParaRPr>
              </a:p>
            </p:txBody>
          </p:sp>
        </p:grpSp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D9BAA513-44EE-70EC-322B-5BE929E622B3}"/>
                </a:ext>
              </a:extLst>
            </p:cNvPr>
            <p:cNvCxnSpPr>
              <a:cxnSpLocks/>
            </p:cNvCxnSpPr>
            <p:nvPr/>
          </p:nvCxnSpPr>
          <p:spPr>
            <a:xfrm>
              <a:off x="2622224" y="4063046"/>
              <a:ext cx="0" cy="64211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2602A437-FA50-0010-A838-3A33A31536C8}"/>
                </a:ext>
              </a:extLst>
            </p:cNvPr>
            <p:cNvSpPr txBox="1"/>
            <p:nvPr/>
          </p:nvSpPr>
          <p:spPr>
            <a:xfrm>
              <a:off x="1352803" y="4768634"/>
              <a:ext cx="2541270" cy="307777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Raleway" panose="020B0503030101060003" pitchFamily="34" charset="0"/>
                </a:rPr>
                <a:t>New </a:t>
              </a:r>
              <a:r>
                <a:rPr lang="en-US" sz="1400" b="1" dirty="0">
                  <a:solidFill>
                    <a:schemeClr val="bg1"/>
                  </a:solidFill>
                  <a:latin typeface="Raleway" panose="020B0503030101060003" pitchFamily="34" charset="0"/>
                </a:rPr>
                <a:t>STATUS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34421390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44F5DE-282A-B4F3-4FC7-EC4F399A4F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w: Chevron 6">
            <a:extLst>
              <a:ext uri="{FF2B5EF4-FFF2-40B4-BE49-F238E27FC236}">
                <a16:creationId xmlns:a16="http://schemas.microsoft.com/office/drawing/2014/main" id="{A890A3E0-AD28-0620-42F8-5457812670D7}"/>
              </a:ext>
            </a:extLst>
          </p:cNvPr>
          <p:cNvSpPr/>
          <p:nvPr/>
        </p:nvSpPr>
        <p:spPr>
          <a:xfrm>
            <a:off x="350093" y="258118"/>
            <a:ext cx="2272131" cy="877042"/>
          </a:xfrm>
          <a:prstGeom prst="chevron">
            <a:avLst>
              <a:gd name="adj" fmla="val 4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F3A11FE1-D22D-030D-97DA-648A0E1056AF}"/>
              </a:ext>
            </a:extLst>
          </p:cNvPr>
          <p:cNvGrpSpPr/>
          <p:nvPr/>
        </p:nvGrpSpPr>
        <p:grpSpPr>
          <a:xfrm>
            <a:off x="955995" y="477379"/>
            <a:ext cx="1918688" cy="877042"/>
            <a:chOff x="8396565" y="2070165"/>
            <a:chExt cx="1918688" cy="877042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51BC6D3A-7555-5C90-2E36-ADA5547A3538}"/>
                </a:ext>
              </a:extLst>
            </p:cNvPr>
            <p:cNvSpPr/>
            <p:nvPr/>
          </p:nvSpPr>
          <p:spPr>
            <a:xfrm>
              <a:off x="8396565" y="2070165"/>
              <a:ext cx="1918688" cy="87704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0" name="Rectangle: Rounded Corners 5">
              <a:extLst>
                <a:ext uri="{FF2B5EF4-FFF2-40B4-BE49-F238E27FC236}">
                  <a16:creationId xmlns:a16="http://schemas.microsoft.com/office/drawing/2014/main" id="{058B4740-AB4E-3EC8-B91C-EFD8C058545F}"/>
                </a:ext>
              </a:extLst>
            </p:cNvPr>
            <p:cNvSpPr txBox="1"/>
            <p:nvPr/>
          </p:nvSpPr>
          <p:spPr>
            <a:xfrm>
              <a:off x="8422253" y="2095853"/>
              <a:ext cx="1867312" cy="82566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3792" tIns="113792" rIns="113792" bIns="113792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PT" sz="1600" b="1" kern="1200" dirty="0"/>
                <a:t>EU Customs </a:t>
              </a:r>
              <a:r>
                <a:rPr lang="pt-PT" sz="1600" b="1" kern="1200" dirty="0" err="1"/>
                <a:t>Union</a:t>
              </a:r>
              <a:r>
                <a:rPr lang="pt-PT" sz="1600" b="1" kern="1200" dirty="0"/>
                <a:t> </a:t>
              </a:r>
              <a:r>
                <a:rPr lang="pt-PT" sz="1600" b="1" kern="1200" dirty="0" err="1"/>
                <a:t>Reform</a:t>
              </a:r>
              <a:endParaRPr lang="pt-PT" sz="1600" b="1" kern="1200" dirty="0"/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8F822E58-A118-B9B8-ABC1-7487331A0CFF}"/>
              </a:ext>
            </a:extLst>
          </p:cNvPr>
          <p:cNvSpPr txBox="1"/>
          <p:nvPr/>
        </p:nvSpPr>
        <p:spPr>
          <a:xfrm>
            <a:off x="1398873" y="1842523"/>
            <a:ext cx="2541270" cy="5232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Raleway" panose="020B0503030101060003" pitchFamily="34" charset="0"/>
              </a:rPr>
              <a:t>Pilar 1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778EA60-D3C9-8EAF-4C0B-422752B1F5C2}"/>
              </a:ext>
            </a:extLst>
          </p:cNvPr>
          <p:cNvGrpSpPr/>
          <p:nvPr/>
        </p:nvGrpSpPr>
        <p:grpSpPr>
          <a:xfrm>
            <a:off x="4737759" y="589599"/>
            <a:ext cx="6199693" cy="5476853"/>
            <a:chOff x="1447800" y="4696554"/>
            <a:chExt cx="2966585" cy="5185729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987FA48-7421-BE18-E427-46DB27D989F2}"/>
                </a:ext>
              </a:extLst>
            </p:cNvPr>
            <p:cNvSpPr txBox="1"/>
            <p:nvPr/>
          </p:nvSpPr>
          <p:spPr>
            <a:xfrm>
              <a:off x="1480685" y="5639378"/>
              <a:ext cx="2933700" cy="42429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150000"/>
                </a:lnSpc>
                <a:buFont typeface="Symbol" panose="05050102010706020507" pitchFamily="18" charset="2"/>
                <a:buChar char=""/>
              </a:pPr>
              <a:r>
                <a:rPr lang="en-US" sz="1600" u="sng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Traders AEO certified</a:t>
              </a:r>
              <a:r>
                <a:rPr lang="en-US" sz="1600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:</a:t>
              </a:r>
            </a:p>
            <a:p>
              <a:pPr marL="742950" lvl="1" indent="-285750">
                <a:lnSpc>
                  <a:spcPct val="150000"/>
                </a:lnSpc>
                <a:buFont typeface="Symbol" panose="05050102010706020507" pitchFamily="18" charset="2"/>
                <a:buChar char=""/>
              </a:pPr>
              <a:r>
                <a:rPr lang="en-US" sz="1600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Identify:</a:t>
              </a:r>
            </a:p>
            <a:p>
              <a:pPr marL="1200150" lvl="2" indent="-285750">
                <a:lnSpc>
                  <a:spcPct val="150000"/>
                </a:lnSpc>
                <a:buFont typeface="Symbol" panose="05050102010706020507" pitchFamily="18" charset="2"/>
                <a:buChar char=""/>
              </a:pPr>
              <a:r>
                <a:rPr lang="en-US" sz="1600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Gaps for the Trust and Check trader certification (systems and processes) </a:t>
              </a:r>
            </a:p>
            <a:p>
              <a:pPr marL="1200150" lvl="2" indent="-285750">
                <a:lnSpc>
                  <a:spcPct val="150000"/>
                </a:lnSpc>
                <a:buFont typeface="Symbol" panose="05050102010706020507" pitchFamily="18" charset="2"/>
                <a:buChar char=""/>
              </a:pPr>
              <a:r>
                <a:rPr lang="en-US" sz="1600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Impacts of loosing the AEO certification (AEO existing authorizations will be reassessed until 2037)</a:t>
              </a:r>
            </a:p>
            <a:p>
              <a:pPr marL="742950" lvl="1" indent="-285750">
                <a:lnSpc>
                  <a:spcPct val="150000"/>
                </a:lnSpc>
                <a:buFont typeface="Symbol" panose="05050102010706020507" pitchFamily="18" charset="2"/>
                <a:buChar char=""/>
              </a:pPr>
              <a:r>
                <a:rPr lang="en-US" sz="1600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Cost and benefit analysis of the Trust and Check certification scenario</a:t>
              </a:r>
            </a:p>
            <a:p>
              <a:pPr marL="742950" lvl="1" indent="-285750">
                <a:lnSpc>
                  <a:spcPct val="150000"/>
                </a:lnSpc>
                <a:buFont typeface="Symbol" panose="05050102010706020507" pitchFamily="18" charset="2"/>
                <a:buChar char=""/>
              </a:pPr>
              <a:r>
                <a:rPr lang="en-US" sz="1600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Roadmap establishment and preparation for Trust and Check certification (if the scenario to implement)</a:t>
              </a:r>
            </a:p>
            <a:p>
              <a:pPr lvl="1">
                <a:lnSpc>
                  <a:spcPct val="150000"/>
                </a:lnSpc>
              </a:pPr>
              <a:endParaRPr lang="en-US" sz="1600" dirty="0">
                <a:solidFill>
                  <a:schemeClr val="bg2">
                    <a:lumMod val="10000"/>
                  </a:schemeClr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1B3DD655-DA00-69C0-F117-6A6725422409}"/>
                </a:ext>
              </a:extLst>
            </p:cNvPr>
            <p:cNvSpPr txBox="1"/>
            <p:nvPr/>
          </p:nvSpPr>
          <p:spPr>
            <a:xfrm>
              <a:off x="1447800" y="4696554"/>
              <a:ext cx="2933700" cy="8281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b="1" u="sng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What will have  to be “considered and weighed” by businesses?</a:t>
              </a: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858423BA-8927-28DC-0EC5-6DF9114ACDF6}"/>
              </a:ext>
            </a:extLst>
          </p:cNvPr>
          <p:cNvGrpSpPr/>
          <p:nvPr/>
        </p:nvGrpSpPr>
        <p:grpSpPr>
          <a:xfrm>
            <a:off x="601257" y="1417890"/>
            <a:ext cx="4041933" cy="4022219"/>
            <a:chOff x="601257" y="1417890"/>
            <a:chExt cx="4041933" cy="4022219"/>
          </a:xfrm>
        </p:grpSpPr>
        <p:grpSp>
          <p:nvGrpSpPr>
            <p:cNvPr id="4" name="Agrupar 5">
              <a:extLst>
                <a:ext uri="{FF2B5EF4-FFF2-40B4-BE49-F238E27FC236}">
                  <a16:creationId xmlns:a16="http://schemas.microsoft.com/office/drawing/2014/main" id="{5B7B6173-4B43-6F8E-635D-ED10F4891B62}"/>
                </a:ext>
              </a:extLst>
            </p:cNvPr>
            <p:cNvGrpSpPr/>
            <p:nvPr/>
          </p:nvGrpSpPr>
          <p:grpSpPr>
            <a:xfrm>
              <a:off x="601257" y="1417890"/>
              <a:ext cx="4041933" cy="4022219"/>
              <a:chOff x="1028703" y="2183988"/>
              <a:chExt cx="3514725" cy="3497580"/>
            </a:xfrm>
          </p:grpSpPr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41857787-D938-88D0-ECD8-021A15E77B6C}"/>
                  </a:ext>
                </a:extLst>
              </p:cNvPr>
              <p:cNvSpPr/>
              <p:nvPr/>
            </p:nvSpPr>
            <p:spPr>
              <a:xfrm>
                <a:off x="1028703" y="2183988"/>
                <a:ext cx="3514725" cy="3497580"/>
              </a:xfrm>
              <a:prstGeom prst="ellipse">
                <a:avLst/>
              </a:prstGeom>
              <a:solidFill>
                <a:srgbClr val="025253">
                  <a:alpha val="8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7" name="Picture 16">
                <a:extLst>
                  <a:ext uri="{FF2B5EF4-FFF2-40B4-BE49-F238E27FC236}">
                    <a16:creationId xmlns:a16="http://schemas.microsoft.com/office/drawing/2014/main" id="{D0FE7A2E-8F70-31B9-2284-4D811025004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1953857" y="3233563"/>
                <a:ext cx="1664416" cy="1664415"/>
              </a:xfrm>
              <a:custGeom>
                <a:avLst/>
                <a:gdLst>
                  <a:gd name="connsiteX0" fmla="*/ 885825 w 1771651"/>
                  <a:gd name="connsiteY0" fmla="*/ 0 h 1771650"/>
                  <a:gd name="connsiteX1" fmla="*/ 1771651 w 1771651"/>
                  <a:gd name="connsiteY1" fmla="*/ 885825 h 1771650"/>
                  <a:gd name="connsiteX2" fmla="*/ 885825 w 1771651"/>
                  <a:gd name="connsiteY2" fmla="*/ 1771650 h 1771650"/>
                  <a:gd name="connsiteX3" fmla="*/ 0 w 1771651"/>
                  <a:gd name="connsiteY3" fmla="*/ 885825 h 1771650"/>
                  <a:gd name="connsiteX4" fmla="*/ 885825 w 1771651"/>
                  <a:gd name="connsiteY4" fmla="*/ 0 h 1771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71651" h="1771650">
                    <a:moveTo>
                      <a:pt x="885825" y="0"/>
                    </a:moveTo>
                    <a:cubicBezTo>
                      <a:pt x="1375054" y="0"/>
                      <a:pt x="1771651" y="396597"/>
                      <a:pt x="1771651" y="885825"/>
                    </a:cubicBezTo>
                    <a:cubicBezTo>
                      <a:pt x="1771651" y="1375054"/>
                      <a:pt x="1375054" y="1771650"/>
                      <a:pt x="885825" y="1771650"/>
                    </a:cubicBezTo>
                    <a:cubicBezTo>
                      <a:pt x="396597" y="1771650"/>
                      <a:pt x="0" y="1375054"/>
                      <a:pt x="0" y="885825"/>
                    </a:cubicBezTo>
                    <a:cubicBezTo>
                      <a:pt x="0" y="396597"/>
                      <a:pt x="396597" y="0"/>
                      <a:pt x="885825" y="0"/>
                    </a:cubicBezTo>
                    <a:close/>
                  </a:path>
                </a:pathLst>
              </a:custGeom>
            </p:spPr>
          </p:pic>
          <p:sp>
            <p:nvSpPr>
              <p:cNvPr id="22" name="CaixaDeTexto 2">
                <a:extLst>
                  <a:ext uri="{FF2B5EF4-FFF2-40B4-BE49-F238E27FC236}">
                    <a16:creationId xmlns:a16="http://schemas.microsoft.com/office/drawing/2014/main" id="{7E607D56-2B5A-6812-C9EE-21699E931202}"/>
                  </a:ext>
                </a:extLst>
              </p:cNvPr>
              <p:cNvSpPr txBox="1"/>
              <p:nvPr/>
            </p:nvSpPr>
            <p:spPr>
              <a:xfrm>
                <a:off x="2130266" y="3551657"/>
                <a:ext cx="1297858" cy="883185"/>
              </a:xfrm>
              <a:prstGeom prst="rect">
                <a:avLst/>
              </a:prstGeom>
              <a:noFill/>
            </p:spPr>
            <p:txBody>
              <a:bodyPr wrap="square" rtlCol="0" anchor="b">
                <a:spAutoFit/>
              </a:bodyPr>
              <a:lstStyle/>
              <a:p>
                <a:pPr algn="ctr"/>
                <a:r>
                  <a:rPr lang="pt-PT" sz="2000" b="1" dirty="0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Trust </a:t>
                </a:r>
                <a:r>
                  <a:rPr lang="pt-PT" sz="2000" b="1" dirty="0" err="1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and</a:t>
                </a:r>
                <a:r>
                  <a:rPr lang="pt-PT" sz="2000" b="1" dirty="0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 </a:t>
                </a:r>
                <a:r>
                  <a:rPr lang="pt-PT" sz="2000" b="1" dirty="0" err="1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Check</a:t>
                </a:r>
                <a:r>
                  <a:rPr lang="pt-PT" sz="2000" b="1" dirty="0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 </a:t>
                </a:r>
                <a:r>
                  <a:rPr lang="pt-PT" sz="2000" b="1" dirty="0" err="1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traders</a:t>
                </a:r>
                <a:endParaRPr lang="pt-PT" sz="2000" b="1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endParaRPr>
              </a:p>
            </p:txBody>
          </p:sp>
        </p:grpSp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10707F0D-2BCA-6AE2-2668-F6814260CBA5}"/>
                </a:ext>
              </a:extLst>
            </p:cNvPr>
            <p:cNvCxnSpPr>
              <a:cxnSpLocks/>
            </p:cNvCxnSpPr>
            <p:nvPr/>
          </p:nvCxnSpPr>
          <p:spPr>
            <a:xfrm>
              <a:off x="2622224" y="4063046"/>
              <a:ext cx="0" cy="64211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A704B6F8-0C08-EF43-FDF2-62F8D2977D8D}"/>
                </a:ext>
              </a:extLst>
            </p:cNvPr>
            <p:cNvSpPr txBox="1"/>
            <p:nvPr/>
          </p:nvSpPr>
          <p:spPr>
            <a:xfrm>
              <a:off x="1352803" y="4768634"/>
              <a:ext cx="2541270" cy="307777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Raleway" panose="020B0503030101060003" pitchFamily="34" charset="0"/>
                </a:rPr>
                <a:t>New </a:t>
              </a:r>
              <a:r>
                <a:rPr lang="en-US" sz="1400" b="1" dirty="0">
                  <a:solidFill>
                    <a:schemeClr val="bg1"/>
                  </a:solidFill>
                  <a:latin typeface="Raleway" panose="020B0503030101060003" pitchFamily="34" charset="0"/>
                </a:rPr>
                <a:t>STATUS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9431810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037238-90DE-43AF-BAE0-C19D78C451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6EB34037-10EE-7BAC-194F-D24E10C427F3}"/>
              </a:ext>
            </a:extLst>
          </p:cNvPr>
          <p:cNvSpPr txBox="1"/>
          <p:nvPr/>
        </p:nvSpPr>
        <p:spPr>
          <a:xfrm>
            <a:off x="1398873" y="1842523"/>
            <a:ext cx="2541270" cy="5232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Raleway" panose="020B0503030101060003" pitchFamily="34" charset="0"/>
              </a:rPr>
              <a:t>Pilar 1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C03E2BAF-BECF-26D3-4FA9-8810F035A8A8}"/>
              </a:ext>
            </a:extLst>
          </p:cNvPr>
          <p:cNvGrpSpPr/>
          <p:nvPr/>
        </p:nvGrpSpPr>
        <p:grpSpPr>
          <a:xfrm>
            <a:off x="584009" y="1842523"/>
            <a:ext cx="2829353" cy="2815553"/>
            <a:chOff x="601257" y="1417890"/>
            <a:chExt cx="4041933" cy="4022223"/>
          </a:xfrm>
        </p:grpSpPr>
        <p:grpSp>
          <p:nvGrpSpPr>
            <p:cNvPr id="4" name="Agrupar 5">
              <a:extLst>
                <a:ext uri="{FF2B5EF4-FFF2-40B4-BE49-F238E27FC236}">
                  <a16:creationId xmlns:a16="http://schemas.microsoft.com/office/drawing/2014/main" id="{484FF024-6112-310B-04CD-C96838681881}"/>
                </a:ext>
              </a:extLst>
            </p:cNvPr>
            <p:cNvGrpSpPr/>
            <p:nvPr/>
          </p:nvGrpSpPr>
          <p:grpSpPr>
            <a:xfrm>
              <a:off x="601257" y="1417890"/>
              <a:ext cx="4041933" cy="4022223"/>
              <a:chOff x="1028703" y="2183988"/>
              <a:chExt cx="3514725" cy="3497584"/>
            </a:xfrm>
          </p:grpSpPr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01C69E03-45A3-8689-A8D3-F52E07501EFF}"/>
                  </a:ext>
                </a:extLst>
              </p:cNvPr>
              <p:cNvSpPr/>
              <p:nvPr/>
            </p:nvSpPr>
            <p:spPr>
              <a:xfrm>
                <a:off x="1028703" y="2183988"/>
                <a:ext cx="3514725" cy="3497584"/>
              </a:xfrm>
              <a:prstGeom prst="ellipse">
                <a:avLst/>
              </a:prstGeom>
              <a:solidFill>
                <a:srgbClr val="025253">
                  <a:alpha val="8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7" name="Picture 16">
                <a:extLst>
                  <a:ext uri="{FF2B5EF4-FFF2-40B4-BE49-F238E27FC236}">
                    <a16:creationId xmlns:a16="http://schemas.microsoft.com/office/drawing/2014/main" id="{CA38C64F-D44E-9A28-A790-90F6B36FD3F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1953857" y="3233563"/>
                <a:ext cx="1664416" cy="1664415"/>
              </a:xfrm>
              <a:custGeom>
                <a:avLst/>
                <a:gdLst>
                  <a:gd name="connsiteX0" fmla="*/ 885825 w 1771651"/>
                  <a:gd name="connsiteY0" fmla="*/ 0 h 1771650"/>
                  <a:gd name="connsiteX1" fmla="*/ 1771651 w 1771651"/>
                  <a:gd name="connsiteY1" fmla="*/ 885825 h 1771650"/>
                  <a:gd name="connsiteX2" fmla="*/ 885825 w 1771651"/>
                  <a:gd name="connsiteY2" fmla="*/ 1771650 h 1771650"/>
                  <a:gd name="connsiteX3" fmla="*/ 0 w 1771651"/>
                  <a:gd name="connsiteY3" fmla="*/ 885825 h 1771650"/>
                  <a:gd name="connsiteX4" fmla="*/ 885825 w 1771651"/>
                  <a:gd name="connsiteY4" fmla="*/ 0 h 1771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71651" h="1771650">
                    <a:moveTo>
                      <a:pt x="885825" y="0"/>
                    </a:moveTo>
                    <a:cubicBezTo>
                      <a:pt x="1375054" y="0"/>
                      <a:pt x="1771651" y="396597"/>
                      <a:pt x="1771651" y="885825"/>
                    </a:cubicBezTo>
                    <a:cubicBezTo>
                      <a:pt x="1771651" y="1375054"/>
                      <a:pt x="1375054" y="1771650"/>
                      <a:pt x="885825" y="1771650"/>
                    </a:cubicBezTo>
                    <a:cubicBezTo>
                      <a:pt x="396597" y="1771650"/>
                      <a:pt x="0" y="1375054"/>
                      <a:pt x="0" y="885825"/>
                    </a:cubicBezTo>
                    <a:cubicBezTo>
                      <a:pt x="0" y="396597"/>
                      <a:pt x="396597" y="0"/>
                      <a:pt x="885825" y="0"/>
                    </a:cubicBezTo>
                    <a:close/>
                  </a:path>
                </a:pathLst>
              </a:custGeom>
            </p:spPr>
          </p:pic>
          <p:sp>
            <p:nvSpPr>
              <p:cNvPr id="22" name="CaixaDeTexto 2">
                <a:extLst>
                  <a:ext uri="{FF2B5EF4-FFF2-40B4-BE49-F238E27FC236}">
                    <a16:creationId xmlns:a16="http://schemas.microsoft.com/office/drawing/2014/main" id="{971869C2-780D-8A3C-F497-AC16119E035A}"/>
                  </a:ext>
                </a:extLst>
              </p:cNvPr>
              <p:cNvSpPr txBox="1"/>
              <p:nvPr/>
            </p:nvSpPr>
            <p:spPr>
              <a:xfrm>
                <a:off x="2134065" y="3512664"/>
                <a:ext cx="1297857" cy="745545"/>
              </a:xfrm>
              <a:prstGeom prst="rect">
                <a:avLst/>
              </a:prstGeom>
              <a:noFill/>
            </p:spPr>
            <p:txBody>
              <a:bodyPr wrap="square" rtlCol="0" anchor="b">
                <a:spAutoFit/>
              </a:bodyPr>
              <a:lstStyle/>
              <a:p>
                <a:pPr algn="ctr"/>
                <a:r>
                  <a:rPr lang="pt-PT" sz="1100" b="1" dirty="0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Trust </a:t>
                </a:r>
                <a:r>
                  <a:rPr lang="pt-PT" sz="1100" b="1" dirty="0" err="1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and</a:t>
                </a:r>
                <a:r>
                  <a:rPr lang="pt-PT" sz="1100" b="1" dirty="0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 </a:t>
                </a:r>
                <a:r>
                  <a:rPr lang="pt-PT" sz="1100" b="1" dirty="0" err="1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Check</a:t>
                </a:r>
                <a:r>
                  <a:rPr lang="pt-PT" sz="1100" b="1" dirty="0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 </a:t>
                </a:r>
                <a:r>
                  <a:rPr lang="pt-PT" sz="1100" b="1" dirty="0" err="1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traders</a:t>
                </a:r>
                <a:endParaRPr lang="pt-PT" sz="1100" b="1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endParaRPr>
              </a:p>
            </p:txBody>
          </p:sp>
        </p:grpSp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93BAD357-11DD-1F8B-3D8A-A8AEDBE2BC5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618690" y="3910852"/>
              <a:ext cx="3534" cy="857783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74B47AA-48BD-C0D0-43FE-50125BA4711D}"/>
                </a:ext>
              </a:extLst>
            </p:cNvPr>
            <p:cNvSpPr txBox="1"/>
            <p:nvPr/>
          </p:nvSpPr>
          <p:spPr>
            <a:xfrm>
              <a:off x="1352803" y="4804146"/>
              <a:ext cx="2541270" cy="373729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  <a:latin typeface="Raleway" panose="020B0503030101060003" pitchFamily="34" charset="0"/>
                </a:rPr>
                <a:t>New </a:t>
              </a:r>
              <a:r>
                <a:rPr lang="en-US" sz="1100" b="1" dirty="0">
                  <a:solidFill>
                    <a:schemeClr val="bg1"/>
                  </a:solidFill>
                  <a:latin typeface="Raleway" panose="020B0503030101060003" pitchFamily="34" charset="0"/>
                </a:rPr>
                <a:t>STATUS</a:t>
              </a:r>
            </a:p>
          </p:txBody>
        </p:sp>
      </p:grpSp>
      <p:graphicFrame>
        <p:nvGraphicFramePr>
          <p:cNvPr id="16" name="Diagram 15">
            <a:extLst>
              <a:ext uri="{FF2B5EF4-FFF2-40B4-BE49-F238E27FC236}">
                <a16:creationId xmlns:a16="http://schemas.microsoft.com/office/drawing/2014/main" id="{3BDDCF2B-7958-CE31-4D19-87981831BE0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22044416"/>
              </p:ext>
            </p:extLst>
          </p:nvPr>
        </p:nvGraphicFramePr>
        <p:xfrm>
          <a:off x="2953183" y="525368"/>
          <a:ext cx="8654808" cy="56012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CC950F7B-4C4E-D281-4F0F-14C298953364}"/>
              </a:ext>
            </a:extLst>
          </p:cNvPr>
          <p:cNvSpPr txBox="1"/>
          <p:nvPr/>
        </p:nvSpPr>
        <p:spPr>
          <a:xfrm>
            <a:off x="7830105" y="5226428"/>
            <a:ext cx="3340821" cy="83099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sz="1600" b="1" i="1" dirty="0">
                <a:solidFill>
                  <a:schemeClr val="bg2">
                    <a:lumMod val="10000"/>
                  </a:schemeClr>
                </a:solidFill>
                <a:latin typeface="Raleway" panose="020B0503030101060003" pitchFamily="34" charset="0"/>
              </a:rPr>
              <a:t>Where does the balance lie? That is for each trader to assess and decide…</a:t>
            </a:r>
          </a:p>
        </p:txBody>
      </p:sp>
    </p:spTree>
    <p:extLst>
      <p:ext uri="{BB962C8B-B14F-4D97-AF65-F5344CB8AC3E}">
        <p14:creationId xmlns:p14="http://schemas.microsoft.com/office/powerpoint/2010/main" val="1887034911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3">
            <a:extLst>
              <a:ext uri="{FF2B5EF4-FFF2-40B4-BE49-F238E27FC236}">
                <a16:creationId xmlns:a16="http://schemas.microsoft.com/office/drawing/2014/main" id="{36FC8E2C-E237-4E86-B734-7A8F2AD844D8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D856E102-5BD6-4CBA-B116-2A3FC5A82171}"/>
              </a:ext>
            </a:extLst>
          </p:cNvPr>
          <p:cNvSpPr/>
          <p:nvPr/>
        </p:nvSpPr>
        <p:spPr>
          <a:xfrm>
            <a:off x="-2" y="0"/>
            <a:ext cx="12192000" cy="6858000"/>
          </a:xfrm>
          <a:prstGeom prst="rect">
            <a:avLst/>
          </a:prstGeom>
          <a:solidFill>
            <a:schemeClr val="accent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12">
            <a:extLst>
              <a:ext uri="{FF2B5EF4-FFF2-40B4-BE49-F238E27FC236}">
                <a16:creationId xmlns:a16="http://schemas.microsoft.com/office/drawing/2014/main" id="{EB76E641-D956-4B27-9F4A-F9F332A1BA30}"/>
              </a:ext>
            </a:extLst>
          </p:cNvPr>
          <p:cNvSpPr txBox="1"/>
          <p:nvPr/>
        </p:nvSpPr>
        <p:spPr>
          <a:xfrm>
            <a:off x="2834149" y="3998029"/>
            <a:ext cx="6238567" cy="193899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Raleway" panose="020B05030301010600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Gabriela Sousa</a:t>
            </a:r>
          </a:p>
          <a:p>
            <a:pPr algn="ctr"/>
            <a:endParaRPr lang="en-US" sz="2000" dirty="0">
              <a:solidFill>
                <a:schemeClr val="bg1"/>
              </a:solidFill>
              <a:latin typeface="Raleway" panose="020B0503030101060003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pt-PT" sz="1400" dirty="0">
                <a:solidFill>
                  <a:schemeClr val="bg1"/>
                </a:solidFill>
                <a:latin typeface="Raleway" panose="020B0503030101060003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www.linkedin.com/in/gabrielalsousa</a:t>
            </a:r>
            <a:endParaRPr lang="pt-PT" sz="1400" dirty="0">
              <a:solidFill>
                <a:schemeClr val="bg1"/>
              </a:solidFill>
              <a:latin typeface="Raleway" panose="020B0503030101060003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pt-PT" sz="1400" dirty="0">
                <a:solidFill>
                  <a:schemeClr val="bg1"/>
                </a:solidFill>
                <a:latin typeface="Raleway" panose="020B0503030101060003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4"/>
              </a:rPr>
              <a:t>https://gabrielasousa.eu</a:t>
            </a:r>
            <a:endParaRPr lang="pt-PT" sz="1400" dirty="0">
              <a:solidFill>
                <a:schemeClr val="bg1"/>
              </a:solidFill>
              <a:latin typeface="Raleway" panose="020B0503030101060003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endParaRPr lang="pt-PT" sz="1400" dirty="0">
              <a:solidFill>
                <a:schemeClr val="bg1"/>
              </a:solidFill>
              <a:latin typeface="Raleway" panose="020B0503030101060003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endParaRPr lang="pt-PT" sz="2000" dirty="0">
              <a:solidFill>
                <a:schemeClr val="bg1"/>
              </a:solidFill>
              <a:latin typeface="Raleway" panose="020B0503030101060003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endParaRPr lang="en-US" sz="2000" dirty="0">
              <a:solidFill>
                <a:schemeClr val="bg1"/>
              </a:solidFill>
              <a:latin typeface="Raleway" panose="020B0503030101060003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70224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88546B9-04D1-428E-9606-895EE7DB3A01}"/>
              </a:ext>
            </a:extLst>
          </p:cNvPr>
          <p:cNvSpPr/>
          <p:nvPr/>
        </p:nvSpPr>
        <p:spPr>
          <a:xfrm>
            <a:off x="-20758" y="0"/>
            <a:ext cx="12192000" cy="1095153"/>
          </a:xfrm>
          <a:prstGeom prst="rect">
            <a:avLst/>
          </a:prstGeom>
          <a:solidFill>
            <a:schemeClr val="accent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627528-30E0-4B23-97D3-17BD8D08432D}"/>
              </a:ext>
            </a:extLst>
          </p:cNvPr>
          <p:cNvSpPr txBox="1"/>
          <p:nvPr/>
        </p:nvSpPr>
        <p:spPr>
          <a:xfrm>
            <a:off x="-61756" y="292393"/>
            <a:ext cx="11390155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b="1" i="1" dirty="0">
                <a:solidFill>
                  <a:schemeClr val="accent3"/>
                </a:solidFill>
                <a:latin typeface="Raleway" panose="020B0503030101060003" pitchFamily="34" charset="0"/>
              </a:rPr>
              <a:t>UCC Reform -  New Paradigm on the EU Customs Union</a:t>
            </a:r>
            <a:endParaRPr lang="en-US" sz="2800" b="1" dirty="0">
              <a:solidFill>
                <a:schemeClr val="accent3"/>
              </a:solidFill>
              <a:latin typeface="Raleway" panose="020B0503030101060003" pitchFamily="34" charset="0"/>
            </a:endParaRPr>
          </a:p>
          <a:p>
            <a:endParaRPr lang="en-US" sz="2800" b="1" dirty="0">
              <a:solidFill>
                <a:schemeClr val="accent3"/>
              </a:solidFill>
              <a:latin typeface="Raleway" panose="020B05030301010600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3F32AA6-BB78-7C83-8E05-A9AD5C2BD39E}"/>
              </a:ext>
            </a:extLst>
          </p:cNvPr>
          <p:cNvSpPr txBox="1"/>
          <p:nvPr/>
        </p:nvSpPr>
        <p:spPr>
          <a:xfrm>
            <a:off x="510362" y="1538893"/>
            <a:ext cx="10706986" cy="805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>
              <a:lnSpc>
                <a:spcPct val="107000"/>
              </a:lnSpc>
              <a:spcAft>
                <a:spcPts val="800"/>
              </a:spcAft>
            </a:pPr>
            <a:endParaRPr lang="pt-PT" kern="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lnSpc>
                <a:spcPct val="107000"/>
              </a:lnSpc>
              <a:spcAft>
                <a:spcPts val="800"/>
              </a:spcAft>
            </a:pPr>
            <a:endParaRPr lang="pt-PT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40394341-5C34-A8D1-C89F-129A90E23B4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590503"/>
              </p:ext>
            </p:extLst>
          </p:nvPr>
        </p:nvGraphicFramePr>
        <p:xfrm>
          <a:off x="897267" y="1767495"/>
          <a:ext cx="10320081" cy="4798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9C93959-FC95-AEE9-7D8F-71AF3178D67A}"/>
              </a:ext>
            </a:extLst>
          </p:cNvPr>
          <p:cNvSpPr txBox="1"/>
          <p:nvPr/>
        </p:nvSpPr>
        <p:spPr>
          <a:xfrm>
            <a:off x="6767082" y="4939889"/>
            <a:ext cx="1924493" cy="738664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pt-PT" sz="1400" dirty="0">
                <a:solidFill>
                  <a:srgbClr val="6A6A6A"/>
                </a:solidFill>
                <a:latin typeface="Raleway" panose="020B0503030101060003" pitchFamily="34" charset="0"/>
              </a:rPr>
              <a:t>Substantive </a:t>
            </a:r>
            <a:r>
              <a:rPr lang="pt-PT" sz="1400" dirty="0" err="1">
                <a:solidFill>
                  <a:srgbClr val="6A6A6A"/>
                </a:solidFill>
                <a:latin typeface="Raleway" panose="020B0503030101060003" pitchFamily="34" charset="0"/>
              </a:rPr>
              <a:t>Provisions</a:t>
            </a:r>
            <a:r>
              <a:rPr lang="pt-PT" sz="1400" dirty="0">
                <a:solidFill>
                  <a:srgbClr val="6A6A6A"/>
                </a:solidFill>
                <a:latin typeface="Raleway" panose="020B0503030101060003" pitchFamily="34" charset="0"/>
              </a:rPr>
              <a:t> </a:t>
            </a:r>
            <a:r>
              <a:rPr lang="pt-PT" sz="1400" dirty="0" err="1">
                <a:solidFill>
                  <a:srgbClr val="6A6A6A"/>
                </a:solidFill>
                <a:latin typeface="Raleway" panose="020B0503030101060003" pitchFamily="34" charset="0"/>
              </a:rPr>
              <a:t>of</a:t>
            </a:r>
            <a:r>
              <a:rPr lang="pt-PT" sz="1400" dirty="0">
                <a:solidFill>
                  <a:srgbClr val="6A6A6A"/>
                </a:solidFill>
                <a:latin typeface="Raleway" panose="020B0503030101060003" pitchFamily="34" charset="0"/>
              </a:rPr>
              <a:t> UCC </a:t>
            </a:r>
            <a:r>
              <a:rPr lang="pt-PT" sz="1400" dirty="0" err="1">
                <a:solidFill>
                  <a:srgbClr val="6A6A6A"/>
                </a:solidFill>
                <a:latin typeface="Raleway" panose="020B0503030101060003" pitchFamily="34" charset="0"/>
              </a:rPr>
              <a:t>became</a:t>
            </a:r>
            <a:r>
              <a:rPr lang="pt-PT" sz="1400" dirty="0">
                <a:solidFill>
                  <a:srgbClr val="6A6A6A"/>
                </a:solidFill>
                <a:latin typeface="Raleway" panose="020B0503030101060003" pitchFamily="34" charset="0"/>
              </a:rPr>
              <a:t> </a:t>
            </a:r>
            <a:r>
              <a:rPr lang="pt-PT" sz="1400" dirty="0" err="1">
                <a:solidFill>
                  <a:srgbClr val="6A6A6A"/>
                </a:solidFill>
                <a:latin typeface="Raleway" panose="020B0503030101060003" pitchFamily="34" charset="0"/>
              </a:rPr>
              <a:t>applicable</a:t>
            </a:r>
            <a:endParaRPr lang="pt-PT" sz="1400" dirty="0">
              <a:solidFill>
                <a:srgbClr val="6A6A6A"/>
              </a:solidFill>
              <a:latin typeface="Raleway" panose="020B0503030101060003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E6B13D-04CF-5B51-777E-D8154947F18B}"/>
              </a:ext>
            </a:extLst>
          </p:cNvPr>
          <p:cNvSpPr txBox="1"/>
          <p:nvPr/>
        </p:nvSpPr>
        <p:spPr>
          <a:xfrm>
            <a:off x="1575934" y="4939889"/>
            <a:ext cx="1924493" cy="738664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pt-PT" sz="1400" b="1" dirty="0" err="1">
                <a:solidFill>
                  <a:srgbClr val="6A6A6A"/>
                </a:solidFill>
                <a:latin typeface="Raleway" panose="020B0503030101060003" pitchFamily="34" charset="0"/>
              </a:rPr>
              <a:t>International</a:t>
            </a:r>
            <a:r>
              <a:rPr lang="pt-PT" sz="1400" b="1" dirty="0">
                <a:solidFill>
                  <a:srgbClr val="6A6A6A"/>
                </a:solidFill>
                <a:latin typeface="Raleway" panose="020B0503030101060003" pitchFamily="34" charset="0"/>
              </a:rPr>
              <a:t> </a:t>
            </a:r>
            <a:r>
              <a:rPr lang="pt-PT" sz="1400" b="1" dirty="0" err="1">
                <a:solidFill>
                  <a:srgbClr val="6A6A6A"/>
                </a:solidFill>
                <a:latin typeface="Raleway" panose="020B0503030101060003" pitchFamily="34" charset="0"/>
              </a:rPr>
              <a:t>Trade</a:t>
            </a:r>
            <a:r>
              <a:rPr lang="pt-PT" sz="1400" b="1" dirty="0">
                <a:solidFill>
                  <a:srgbClr val="6A6A6A"/>
                </a:solidFill>
                <a:latin typeface="Raleway" panose="020B0503030101060003" pitchFamily="34" charset="0"/>
              </a:rPr>
              <a:t> </a:t>
            </a:r>
            <a:r>
              <a:rPr lang="pt-PT" sz="1400" b="1" dirty="0" err="1">
                <a:solidFill>
                  <a:srgbClr val="6A6A6A"/>
                </a:solidFill>
                <a:latin typeface="Raleway" panose="020B0503030101060003" pitchFamily="34" charset="0"/>
              </a:rPr>
              <a:t>Facilitation</a:t>
            </a:r>
            <a:r>
              <a:rPr lang="pt-PT" sz="1400" b="1" dirty="0">
                <a:solidFill>
                  <a:srgbClr val="6A6A6A"/>
                </a:solidFill>
                <a:latin typeface="Raleway" panose="020B0503030101060003" pitchFamily="34" charset="0"/>
              </a:rPr>
              <a:t> </a:t>
            </a:r>
            <a:r>
              <a:rPr lang="pt-PT" sz="1400" dirty="0">
                <a:solidFill>
                  <a:srgbClr val="6A6A6A"/>
                </a:solidFill>
                <a:latin typeface="Raleway" panose="020B0503030101060003" pitchFamily="34" charset="0"/>
              </a:rPr>
              <a:t>(Intra EU </a:t>
            </a:r>
            <a:r>
              <a:rPr lang="pt-PT" sz="1400" dirty="0" err="1">
                <a:solidFill>
                  <a:srgbClr val="6A6A6A"/>
                </a:solidFill>
                <a:latin typeface="Raleway" panose="020B0503030101060003" pitchFamily="34" charset="0"/>
              </a:rPr>
              <a:t>level</a:t>
            </a:r>
            <a:r>
              <a:rPr lang="pt-PT" sz="1400" dirty="0">
                <a:solidFill>
                  <a:srgbClr val="6A6A6A"/>
                </a:solidFill>
                <a:latin typeface="Raleway" panose="020B0503030101060003" pitchFamily="34" charset="0"/>
              </a:rPr>
              <a:t> + </a:t>
            </a:r>
            <a:r>
              <a:rPr lang="pt-PT" sz="1400" dirty="0" err="1">
                <a:solidFill>
                  <a:srgbClr val="6A6A6A"/>
                </a:solidFill>
                <a:latin typeface="Raleway" panose="020B0503030101060003" pitchFamily="34" charset="0"/>
              </a:rPr>
              <a:t>Worldwide</a:t>
            </a:r>
            <a:r>
              <a:rPr lang="pt-PT" sz="1400" dirty="0">
                <a:solidFill>
                  <a:srgbClr val="6A6A6A"/>
                </a:solidFill>
                <a:latin typeface="Raleway" panose="020B0503030101060003" pitchFamily="34" charset="0"/>
              </a:rPr>
              <a:t>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3F7C065-EEF4-17A3-7A51-3CBD331F5338}"/>
              </a:ext>
            </a:extLst>
          </p:cNvPr>
          <p:cNvCxnSpPr>
            <a:cxnSpLocks/>
          </p:cNvCxnSpPr>
          <p:nvPr/>
        </p:nvCxnSpPr>
        <p:spPr>
          <a:xfrm>
            <a:off x="463546" y="3412083"/>
            <a:ext cx="11110138" cy="0"/>
          </a:xfrm>
          <a:prstGeom prst="line">
            <a:avLst/>
          </a:prstGeom>
          <a:ln w="28575">
            <a:solidFill>
              <a:srgbClr val="F0BD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FFC76CCC-5420-A330-6ED7-95219CCFCEFE}"/>
              </a:ext>
            </a:extLst>
          </p:cNvPr>
          <p:cNvSpPr txBox="1"/>
          <p:nvPr/>
        </p:nvSpPr>
        <p:spPr>
          <a:xfrm>
            <a:off x="463546" y="1438212"/>
            <a:ext cx="2208633" cy="5232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pt-PT" sz="1400" dirty="0" err="1">
                <a:solidFill>
                  <a:schemeClr val="bg1">
                    <a:lumMod val="50000"/>
                  </a:schemeClr>
                </a:solidFill>
                <a:latin typeface="Raleway" panose="020B0503030101060003" pitchFamily="34" charset="0"/>
              </a:rPr>
              <a:t>Increase</a:t>
            </a:r>
            <a:r>
              <a:rPr lang="pt-PT" sz="1400" dirty="0">
                <a:solidFill>
                  <a:schemeClr val="bg1">
                    <a:lumMod val="50000"/>
                  </a:schemeClr>
                </a:solidFill>
                <a:latin typeface="Raleway" panose="020B0503030101060003" pitchFamily="34" charset="0"/>
              </a:rPr>
              <a:t> in </a:t>
            </a:r>
            <a:r>
              <a:rPr lang="pt-PT" sz="1400" dirty="0" err="1">
                <a:solidFill>
                  <a:schemeClr val="bg1">
                    <a:lumMod val="50000"/>
                  </a:schemeClr>
                </a:solidFill>
                <a:latin typeface="Raleway" panose="020B0503030101060003" pitchFamily="34" charset="0"/>
              </a:rPr>
              <a:t>the</a:t>
            </a:r>
            <a:r>
              <a:rPr lang="pt-PT" sz="1400" dirty="0">
                <a:solidFill>
                  <a:schemeClr val="bg1">
                    <a:lumMod val="50000"/>
                  </a:schemeClr>
                </a:solidFill>
                <a:latin typeface="Raleway" panose="020B0503030101060003" pitchFamily="34" charset="0"/>
              </a:rPr>
              <a:t> EU Standards + </a:t>
            </a:r>
            <a:r>
              <a:rPr lang="pt-PT" sz="1400" dirty="0" err="1">
                <a:solidFill>
                  <a:schemeClr val="bg1">
                    <a:lumMod val="50000"/>
                  </a:schemeClr>
                </a:solidFill>
                <a:latin typeface="Raleway" panose="020B0503030101060003" pitchFamily="34" charset="0"/>
              </a:rPr>
              <a:t>Complexity</a:t>
            </a:r>
            <a:endParaRPr lang="pt-PT" sz="1400" dirty="0">
              <a:solidFill>
                <a:schemeClr val="bg1">
                  <a:lumMod val="50000"/>
                </a:schemeClr>
              </a:solidFill>
              <a:latin typeface="Raleway" panose="020B0503030101060003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48AD324-AEF2-C073-BE7F-CDD34A7EF1A9}"/>
              </a:ext>
            </a:extLst>
          </p:cNvPr>
          <p:cNvSpPr txBox="1"/>
          <p:nvPr/>
        </p:nvSpPr>
        <p:spPr>
          <a:xfrm>
            <a:off x="2115058" y="2469598"/>
            <a:ext cx="1955800" cy="30777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pt-PT" sz="1400" dirty="0" err="1">
                <a:solidFill>
                  <a:schemeClr val="bg1">
                    <a:lumMod val="50000"/>
                  </a:schemeClr>
                </a:solidFill>
                <a:latin typeface="Raleway" panose="020B0503030101060003" pitchFamily="34" charset="0"/>
              </a:rPr>
              <a:t>Geopolitical</a:t>
            </a:r>
            <a:r>
              <a:rPr lang="pt-PT" sz="1400" dirty="0">
                <a:solidFill>
                  <a:schemeClr val="bg1">
                    <a:lumMod val="50000"/>
                  </a:schemeClr>
                </a:solidFill>
                <a:latin typeface="Raleway" panose="020B0503030101060003" pitchFamily="34" charset="0"/>
              </a:rPr>
              <a:t> </a:t>
            </a:r>
            <a:r>
              <a:rPr lang="pt-PT" sz="1400" dirty="0" err="1">
                <a:solidFill>
                  <a:schemeClr val="bg1">
                    <a:lumMod val="50000"/>
                  </a:schemeClr>
                </a:solidFill>
                <a:latin typeface="Raleway" panose="020B0503030101060003" pitchFamily="34" charset="0"/>
              </a:rPr>
              <a:t>Changes</a:t>
            </a:r>
            <a:endParaRPr lang="pt-PT" sz="1400" dirty="0">
              <a:solidFill>
                <a:schemeClr val="bg1">
                  <a:lumMod val="50000"/>
                </a:schemeClr>
              </a:solidFill>
              <a:latin typeface="Raleway" panose="020B0503030101060003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47CE9C2-EC53-3B7B-7FA7-5F44B46278F6}"/>
              </a:ext>
            </a:extLst>
          </p:cNvPr>
          <p:cNvSpPr txBox="1"/>
          <p:nvPr/>
        </p:nvSpPr>
        <p:spPr>
          <a:xfrm>
            <a:off x="4241309" y="1451986"/>
            <a:ext cx="1955800" cy="5232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pt-PT" sz="1400" dirty="0" err="1">
                <a:solidFill>
                  <a:schemeClr val="bg1">
                    <a:lumMod val="50000"/>
                  </a:schemeClr>
                </a:solidFill>
                <a:latin typeface="Raleway" panose="020B0503030101060003" pitchFamily="34" charset="0"/>
              </a:rPr>
              <a:t>Environmental</a:t>
            </a:r>
            <a:r>
              <a:rPr lang="pt-PT" sz="1400" dirty="0">
                <a:solidFill>
                  <a:schemeClr val="bg1">
                    <a:lumMod val="50000"/>
                  </a:schemeClr>
                </a:solidFill>
                <a:latin typeface="Raleway" panose="020B0503030101060003" pitchFamily="34" charset="0"/>
              </a:rPr>
              <a:t> </a:t>
            </a:r>
            <a:r>
              <a:rPr lang="pt-PT" sz="1400" dirty="0" err="1">
                <a:solidFill>
                  <a:schemeClr val="bg1">
                    <a:lumMod val="50000"/>
                  </a:schemeClr>
                </a:solidFill>
                <a:latin typeface="Raleway" panose="020B0503030101060003" pitchFamily="34" charset="0"/>
              </a:rPr>
              <a:t>Protection</a:t>
            </a:r>
            <a:endParaRPr lang="pt-PT" sz="1400" dirty="0">
              <a:solidFill>
                <a:schemeClr val="bg1">
                  <a:lumMod val="50000"/>
                </a:schemeClr>
              </a:solidFill>
              <a:latin typeface="Raleway" panose="020B0503030101060003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A6C6099-B1BD-E97A-4592-50241C394E5C}"/>
              </a:ext>
            </a:extLst>
          </p:cNvPr>
          <p:cNvSpPr txBox="1"/>
          <p:nvPr/>
        </p:nvSpPr>
        <p:spPr>
          <a:xfrm>
            <a:off x="6050907" y="2354737"/>
            <a:ext cx="1955800" cy="5232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pt-PT" sz="1400" dirty="0">
                <a:solidFill>
                  <a:schemeClr val="bg1">
                    <a:lumMod val="50000"/>
                  </a:schemeClr>
                </a:solidFill>
                <a:latin typeface="Raleway" panose="020B0503030101060003" pitchFamily="34" charset="0"/>
              </a:rPr>
              <a:t>EU </a:t>
            </a:r>
            <a:r>
              <a:rPr lang="pt-PT" sz="1400" dirty="0" err="1">
                <a:solidFill>
                  <a:schemeClr val="bg1">
                    <a:lumMod val="50000"/>
                  </a:schemeClr>
                </a:solidFill>
                <a:latin typeface="Raleway" panose="020B0503030101060003" pitchFamily="34" charset="0"/>
              </a:rPr>
              <a:t>Sanctions</a:t>
            </a:r>
            <a:r>
              <a:rPr lang="pt-PT" sz="1400" dirty="0">
                <a:solidFill>
                  <a:schemeClr val="bg1">
                    <a:lumMod val="50000"/>
                  </a:schemeClr>
                </a:solidFill>
                <a:latin typeface="Raleway" panose="020B0503030101060003" pitchFamily="34" charset="0"/>
              </a:rPr>
              <a:t> </a:t>
            </a:r>
            <a:r>
              <a:rPr lang="pt-PT" sz="1400" dirty="0" err="1">
                <a:solidFill>
                  <a:schemeClr val="bg1">
                    <a:lumMod val="50000"/>
                  </a:schemeClr>
                </a:solidFill>
                <a:latin typeface="Raleway" panose="020B0503030101060003" pitchFamily="34" charset="0"/>
              </a:rPr>
              <a:t>and</a:t>
            </a:r>
            <a:r>
              <a:rPr lang="pt-PT" sz="1400" dirty="0">
                <a:solidFill>
                  <a:schemeClr val="bg1">
                    <a:lumMod val="50000"/>
                  </a:schemeClr>
                </a:solidFill>
                <a:latin typeface="Raleway" panose="020B0503030101060003" pitchFamily="34" charset="0"/>
              </a:rPr>
              <a:t> </a:t>
            </a:r>
            <a:r>
              <a:rPr lang="pt-PT" sz="1400" dirty="0" err="1">
                <a:solidFill>
                  <a:schemeClr val="bg1">
                    <a:lumMod val="50000"/>
                  </a:schemeClr>
                </a:solidFill>
                <a:latin typeface="Raleway" panose="020B0503030101060003" pitchFamily="34" charset="0"/>
              </a:rPr>
              <a:t>Prohibitions</a:t>
            </a:r>
            <a:endParaRPr lang="pt-PT" sz="1400" dirty="0">
              <a:solidFill>
                <a:schemeClr val="bg1">
                  <a:lumMod val="50000"/>
                </a:schemeClr>
              </a:solidFill>
              <a:latin typeface="Raleway" panose="020B0503030101060003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7CBE158-AE96-0DD8-DA71-6F43944211CA}"/>
              </a:ext>
            </a:extLst>
          </p:cNvPr>
          <p:cNvSpPr txBox="1"/>
          <p:nvPr/>
        </p:nvSpPr>
        <p:spPr>
          <a:xfrm>
            <a:off x="9617884" y="2462326"/>
            <a:ext cx="1955800" cy="30777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pt-PT" sz="1400" dirty="0">
                <a:solidFill>
                  <a:schemeClr val="bg1">
                    <a:lumMod val="50000"/>
                  </a:schemeClr>
                </a:solidFill>
                <a:latin typeface="Raleway" panose="020B0503030101060003" pitchFamily="34" charset="0"/>
              </a:rPr>
              <a:t>E-Commerce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0C6B2B6-AFA8-F60D-1D91-3F7511EEEC8B}"/>
              </a:ext>
            </a:extLst>
          </p:cNvPr>
          <p:cNvSpPr txBox="1"/>
          <p:nvPr/>
        </p:nvSpPr>
        <p:spPr>
          <a:xfrm>
            <a:off x="8113943" y="1451986"/>
            <a:ext cx="1955800" cy="5232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pt-PT" sz="1400" dirty="0" err="1">
                <a:solidFill>
                  <a:schemeClr val="bg1">
                    <a:lumMod val="50000"/>
                  </a:schemeClr>
                </a:solidFill>
                <a:latin typeface="Raleway" panose="020B0503030101060003" pitchFamily="34" charset="0"/>
              </a:rPr>
              <a:t>Unfair</a:t>
            </a:r>
            <a:r>
              <a:rPr lang="pt-PT" sz="1400" dirty="0">
                <a:solidFill>
                  <a:schemeClr val="bg1">
                    <a:lumMod val="50000"/>
                  </a:schemeClr>
                </a:solidFill>
                <a:latin typeface="Raleway" panose="020B0503030101060003" pitchFamily="34" charset="0"/>
              </a:rPr>
              <a:t> </a:t>
            </a:r>
            <a:r>
              <a:rPr lang="pt-PT" sz="1400" dirty="0" err="1">
                <a:solidFill>
                  <a:schemeClr val="bg1">
                    <a:lumMod val="50000"/>
                  </a:schemeClr>
                </a:solidFill>
                <a:latin typeface="Raleway" panose="020B0503030101060003" pitchFamily="34" charset="0"/>
              </a:rPr>
              <a:t>Competition</a:t>
            </a:r>
            <a:r>
              <a:rPr lang="pt-PT" sz="1400" dirty="0">
                <a:solidFill>
                  <a:schemeClr val="bg1">
                    <a:lumMod val="50000"/>
                  </a:schemeClr>
                </a:solidFill>
                <a:latin typeface="Raleway" panose="020B0503030101060003" pitchFamily="34" charset="0"/>
              </a:rPr>
              <a:t> (</a:t>
            </a:r>
            <a:r>
              <a:rPr lang="pt-PT" sz="1400" dirty="0" err="1">
                <a:solidFill>
                  <a:schemeClr val="bg1">
                    <a:lumMod val="50000"/>
                  </a:schemeClr>
                </a:solidFill>
                <a:latin typeface="Raleway" panose="020B0503030101060003" pitchFamily="34" charset="0"/>
              </a:rPr>
              <a:t>Non-EU</a:t>
            </a:r>
            <a:r>
              <a:rPr lang="pt-PT" sz="1400" dirty="0">
                <a:solidFill>
                  <a:schemeClr val="bg1">
                    <a:lumMod val="50000"/>
                  </a:schemeClr>
                </a:solidFill>
                <a:latin typeface="Raleway" panose="020B0503030101060003" pitchFamily="34" charset="0"/>
              </a:rPr>
              <a:t> </a:t>
            </a:r>
            <a:r>
              <a:rPr lang="pt-PT" sz="1400" dirty="0" err="1">
                <a:solidFill>
                  <a:schemeClr val="bg1">
                    <a:lumMod val="50000"/>
                  </a:schemeClr>
                </a:solidFill>
                <a:latin typeface="Raleway" panose="020B0503030101060003" pitchFamily="34" charset="0"/>
              </a:rPr>
              <a:t>Traders</a:t>
            </a:r>
            <a:r>
              <a:rPr lang="pt-PT" sz="1400" dirty="0">
                <a:solidFill>
                  <a:schemeClr val="bg1">
                    <a:lumMod val="50000"/>
                  </a:schemeClr>
                </a:solidFill>
                <a:latin typeface="Raleway" panose="020B0503030101060003" pitchFamily="34" charset="0"/>
              </a:rPr>
              <a:t>)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695647-C267-CA29-E5C8-AC823B6CA422}"/>
              </a:ext>
            </a:extLst>
          </p:cNvPr>
          <p:cNvSpPr txBox="1"/>
          <p:nvPr/>
        </p:nvSpPr>
        <p:spPr>
          <a:xfrm>
            <a:off x="4241309" y="4939889"/>
            <a:ext cx="1924493" cy="738664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pt-PT" sz="1400" dirty="0" err="1">
                <a:solidFill>
                  <a:srgbClr val="6A6A6A"/>
                </a:solidFill>
                <a:latin typeface="Raleway" panose="020B0503030101060003" pitchFamily="34" charset="0"/>
              </a:rPr>
              <a:t>Entered</a:t>
            </a:r>
            <a:r>
              <a:rPr lang="pt-PT" sz="1400" dirty="0">
                <a:solidFill>
                  <a:srgbClr val="6A6A6A"/>
                </a:solidFill>
                <a:latin typeface="Raleway" panose="020B0503030101060003" pitchFamily="34" charset="0"/>
              </a:rPr>
              <a:t> </a:t>
            </a:r>
            <a:r>
              <a:rPr lang="pt-PT" sz="1400" dirty="0" err="1">
                <a:solidFill>
                  <a:srgbClr val="6A6A6A"/>
                </a:solidFill>
                <a:latin typeface="Raleway" panose="020B0503030101060003" pitchFamily="34" charset="0"/>
              </a:rPr>
              <a:t>into</a:t>
            </a:r>
            <a:r>
              <a:rPr lang="pt-PT" sz="1400" dirty="0">
                <a:solidFill>
                  <a:srgbClr val="6A6A6A"/>
                </a:solidFill>
                <a:latin typeface="Raleway" panose="020B0503030101060003" pitchFamily="34" charset="0"/>
              </a:rPr>
              <a:t> force in 1992 </a:t>
            </a:r>
            <a:r>
              <a:rPr lang="pt-PT" sz="1400" dirty="0" err="1">
                <a:solidFill>
                  <a:srgbClr val="6A6A6A"/>
                </a:solidFill>
                <a:latin typeface="Raleway" panose="020B0503030101060003" pitchFamily="34" charset="0"/>
              </a:rPr>
              <a:t>and</a:t>
            </a:r>
            <a:r>
              <a:rPr lang="pt-PT" sz="1400" dirty="0">
                <a:solidFill>
                  <a:srgbClr val="6A6A6A"/>
                </a:solidFill>
                <a:latin typeface="Raleway" panose="020B0503030101060003" pitchFamily="34" charset="0"/>
              </a:rPr>
              <a:t> </a:t>
            </a:r>
            <a:r>
              <a:rPr lang="pt-PT" sz="1400" dirty="0" err="1">
                <a:solidFill>
                  <a:srgbClr val="6A6A6A"/>
                </a:solidFill>
                <a:latin typeface="Raleway" panose="020B0503030101060003" pitchFamily="34" charset="0"/>
              </a:rPr>
              <a:t>applicable</a:t>
            </a:r>
            <a:r>
              <a:rPr lang="pt-PT" sz="1400" dirty="0">
                <a:solidFill>
                  <a:srgbClr val="6A6A6A"/>
                </a:solidFill>
                <a:latin typeface="Raleway" panose="020B0503030101060003" pitchFamily="34" charset="0"/>
              </a:rPr>
              <a:t> </a:t>
            </a:r>
            <a:r>
              <a:rPr lang="pt-PT" sz="1400" dirty="0" err="1">
                <a:solidFill>
                  <a:srgbClr val="6A6A6A"/>
                </a:solidFill>
                <a:latin typeface="Raleway" panose="020B0503030101060003" pitchFamily="34" charset="0"/>
              </a:rPr>
              <a:t>since</a:t>
            </a:r>
            <a:r>
              <a:rPr lang="pt-PT" sz="1400" dirty="0">
                <a:solidFill>
                  <a:srgbClr val="6A6A6A"/>
                </a:solidFill>
                <a:latin typeface="Raleway" panose="020B0503030101060003" pitchFamily="34" charset="0"/>
              </a:rPr>
              <a:t> 1994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CEC886E-2D6B-FF2A-508F-E46A2319D2E5}"/>
              </a:ext>
            </a:extLst>
          </p:cNvPr>
          <p:cNvSpPr txBox="1"/>
          <p:nvPr/>
        </p:nvSpPr>
        <p:spPr>
          <a:xfrm>
            <a:off x="9292855" y="4939889"/>
            <a:ext cx="1924493" cy="95410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pt-PT" sz="1400" b="1" dirty="0" err="1">
                <a:solidFill>
                  <a:srgbClr val="6A6A6A"/>
                </a:solidFill>
                <a:latin typeface="Raleway" panose="020B0503030101060003" pitchFamily="34" charset="0"/>
              </a:rPr>
              <a:t>International</a:t>
            </a:r>
            <a:r>
              <a:rPr lang="pt-PT" sz="1400" b="1" dirty="0">
                <a:solidFill>
                  <a:srgbClr val="6A6A6A"/>
                </a:solidFill>
                <a:latin typeface="Raleway" panose="020B0503030101060003" pitchFamily="34" charset="0"/>
              </a:rPr>
              <a:t> </a:t>
            </a:r>
            <a:r>
              <a:rPr lang="pt-PT" sz="1400" b="1" dirty="0" err="1">
                <a:solidFill>
                  <a:srgbClr val="6A6A6A"/>
                </a:solidFill>
                <a:latin typeface="Raleway" panose="020B0503030101060003" pitchFamily="34" charset="0"/>
              </a:rPr>
              <a:t>Trade</a:t>
            </a:r>
            <a:r>
              <a:rPr lang="pt-PT" sz="1400" b="1" dirty="0">
                <a:solidFill>
                  <a:srgbClr val="6A6A6A"/>
                </a:solidFill>
                <a:latin typeface="Raleway" panose="020B0503030101060003" pitchFamily="34" charset="0"/>
              </a:rPr>
              <a:t> </a:t>
            </a:r>
            <a:r>
              <a:rPr lang="pt-PT" sz="1400" b="1" dirty="0" err="1">
                <a:solidFill>
                  <a:srgbClr val="6A6A6A"/>
                </a:solidFill>
                <a:latin typeface="Raleway" panose="020B0503030101060003" pitchFamily="34" charset="0"/>
              </a:rPr>
              <a:t>Facilitation</a:t>
            </a:r>
            <a:r>
              <a:rPr lang="pt-PT" sz="1400" b="1" dirty="0">
                <a:solidFill>
                  <a:srgbClr val="6A6A6A"/>
                </a:solidFill>
                <a:latin typeface="Raleway" panose="020B0503030101060003" pitchFamily="34" charset="0"/>
              </a:rPr>
              <a:t> </a:t>
            </a:r>
            <a:r>
              <a:rPr lang="pt-PT" sz="1400" dirty="0">
                <a:solidFill>
                  <a:srgbClr val="6A6A6A"/>
                </a:solidFill>
                <a:latin typeface="Raleway" panose="020B0503030101060003" pitchFamily="34" charset="0"/>
              </a:rPr>
              <a:t>+ “</a:t>
            </a:r>
            <a:r>
              <a:rPr lang="pt-PT" sz="1400" dirty="0" err="1">
                <a:solidFill>
                  <a:srgbClr val="6A6A6A"/>
                </a:solidFill>
                <a:latin typeface="Raleway" panose="020B0503030101060003" pitchFamily="34" charset="0"/>
              </a:rPr>
              <a:t>Smarter</a:t>
            </a:r>
            <a:r>
              <a:rPr lang="pt-PT" sz="1400" dirty="0">
                <a:solidFill>
                  <a:srgbClr val="6A6A6A"/>
                </a:solidFill>
                <a:latin typeface="Raleway" panose="020B0503030101060003" pitchFamily="34" charset="0"/>
              </a:rPr>
              <a:t>” Customs </a:t>
            </a:r>
            <a:r>
              <a:rPr lang="pt-PT" sz="1400" dirty="0" err="1">
                <a:solidFill>
                  <a:srgbClr val="6A6A6A"/>
                </a:solidFill>
                <a:latin typeface="Raleway" panose="020B0503030101060003" pitchFamily="34" charset="0"/>
              </a:rPr>
              <a:t>Risk</a:t>
            </a:r>
            <a:r>
              <a:rPr lang="pt-PT" sz="1400" dirty="0">
                <a:solidFill>
                  <a:srgbClr val="6A6A6A"/>
                </a:solidFill>
                <a:latin typeface="Raleway" panose="020B0503030101060003" pitchFamily="34" charset="0"/>
              </a:rPr>
              <a:t> Management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E0A77A4-913F-A5B4-299A-0E04EE33067D}"/>
              </a:ext>
            </a:extLst>
          </p:cNvPr>
          <p:cNvSpPr txBox="1"/>
          <p:nvPr/>
        </p:nvSpPr>
        <p:spPr>
          <a:xfrm>
            <a:off x="2938448" y="3032277"/>
            <a:ext cx="6153395" cy="338554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GB" sz="1600" i="1" dirty="0">
                <a:solidFill>
                  <a:schemeClr val="bg1">
                    <a:lumMod val="50000"/>
                  </a:schemeClr>
                </a:solidFill>
                <a:latin typeface="Raleway" panose="020B0503030101060003" pitchFamily="34" charset="0"/>
              </a:rPr>
              <a:t>Fast Changing World….</a:t>
            </a:r>
          </a:p>
        </p:txBody>
      </p:sp>
    </p:spTree>
    <p:extLst>
      <p:ext uri="{BB962C8B-B14F-4D97-AF65-F5344CB8AC3E}">
        <p14:creationId xmlns:p14="http://schemas.microsoft.com/office/powerpoint/2010/main" val="32651634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1E9E27-9649-6240-6F6F-32DF6A89C8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Agrupar 5">
            <a:extLst>
              <a:ext uri="{FF2B5EF4-FFF2-40B4-BE49-F238E27FC236}">
                <a16:creationId xmlns:a16="http://schemas.microsoft.com/office/drawing/2014/main" id="{878F6809-EC0E-E92F-85A0-285B618FD011}"/>
              </a:ext>
            </a:extLst>
          </p:cNvPr>
          <p:cNvGrpSpPr/>
          <p:nvPr/>
        </p:nvGrpSpPr>
        <p:grpSpPr>
          <a:xfrm>
            <a:off x="3591439" y="643265"/>
            <a:ext cx="5320691" cy="5875364"/>
            <a:chOff x="1028703" y="1460088"/>
            <a:chExt cx="4626688" cy="5109012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B8B3F3F9-0DCF-1AC1-6D7F-792C8E8C41BB}"/>
                </a:ext>
              </a:extLst>
            </p:cNvPr>
            <p:cNvSpPr/>
            <p:nvPr/>
          </p:nvSpPr>
          <p:spPr>
            <a:xfrm>
              <a:off x="1028703" y="2183988"/>
              <a:ext cx="3514725" cy="3497580"/>
            </a:xfrm>
            <a:prstGeom prst="ellipse">
              <a:avLst/>
            </a:prstGeom>
            <a:solidFill>
              <a:srgbClr val="025253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7CA2EBC1-5966-4C78-08C4-4E21234043A4}"/>
                </a:ext>
              </a:extLst>
            </p:cNvPr>
            <p:cNvSpPr txBox="1"/>
            <p:nvPr/>
          </p:nvSpPr>
          <p:spPr>
            <a:xfrm>
              <a:off x="1508486" y="3714126"/>
              <a:ext cx="2209800" cy="454974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Raleway" panose="020B0503030101060003" pitchFamily="34" charset="0"/>
                </a:rPr>
                <a:t>Three </a:t>
              </a:r>
              <a:r>
                <a:rPr lang="en-US" sz="2800" dirty="0" err="1">
                  <a:solidFill>
                    <a:schemeClr val="bg1"/>
                  </a:solidFill>
                  <a:latin typeface="Raleway" panose="020B0503030101060003" pitchFamily="34" charset="0"/>
                </a:rPr>
                <a:t>Pilars</a:t>
              </a:r>
              <a:endParaRPr lang="en-US" sz="28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pic>
          <p:nvPicPr>
            <p:cNvPr id="31" name="Picture 30">
              <a:extLst>
                <a:ext uri="{FF2B5EF4-FFF2-40B4-BE49-F238E27FC236}">
                  <a16:creationId xmlns:a16="http://schemas.microsoft.com/office/drawing/2014/main" id="{2B19E3E5-6051-2EE8-8E1F-B61AA3DEA79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3438527" y="1460088"/>
              <a:ext cx="1664416" cy="1664415"/>
            </a:xfrm>
            <a:custGeom>
              <a:avLst/>
              <a:gdLst>
                <a:gd name="connsiteX0" fmla="*/ 885825 w 1771651"/>
                <a:gd name="connsiteY0" fmla="*/ 0 h 1771650"/>
                <a:gd name="connsiteX1" fmla="*/ 1771651 w 1771651"/>
                <a:gd name="connsiteY1" fmla="*/ 885825 h 1771650"/>
                <a:gd name="connsiteX2" fmla="*/ 885825 w 1771651"/>
                <a:gd name="connsiteY2" fmla="*/ 1771650 h 1771650"/>
                <a:gd name="connsiteX3" fmla="*/ 0 w 1771651"/>
                <a:gd name="connsiteY3" fmla="*/ 885825 h 1771650"/>
                <a:gd name="connsiteX4" fmla="*/ 885825 w 1771651"/>
                <a:gd name="connsiteY4" fmla="*/ 0 h 1771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71651" h="1771650">
                  <a:moveTo>
                    <a:pt x="885825" y="0"/>
                  </a:moveTo>
                  <a:cubicBezTo>
                    <a:pt x="1375054" y="0"/>
                    <a:pt x="1771651" y="396597"/>
                    <a:pt x="1771651" y="885825"/>
                  </a:cubicBezTo>
                  <a:cubicBezTo>
                    <a:pt x="1771651" y="1375054"/>
                    <a:pt x="1375054" y="1771650"/>
                    <a:pt x="885825" y="1771650"/>
                  </a:cubicBezTo>
                  <a:cubicBezTo>
                    <a:pt x="396597" y="1771650"/>
                    <a:pt x="0" y="1375054"/>
                    <a:pt x="0" y="885825"/>
                  </a:cubicBezTo>
                  <a:cubicBezTo>
                    <a:pt x="0" y="396597"/>
                    <a:pt x="396597" y="0"/>
                    <a:pt x="885825" y="0"/>
                  </a:cubicBezTo>
                  <a:close/>
                </a:path>
              </a:pathLst>
            </a:custGeom>
          </p:spPr>
        </p:pic>
        <p:pic>
          <p:nvPicPr>
            <p:cNvPr id="30" name="Picture 30">
              <a:extLst>
                <a:ext uri="{FF2B5EF4-FFF2-40B4-BE49-F238E27FC236}">
                  <a16:creationId xmlns:a16="http://schemas.microsoft.com/office/drawing/2014/main" id="{F56E4A60-3E88-26EF-4846-4BD46CE1BE9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3990975" y="3159215"/>
              <a:ext cx="1664416" cy="1664415"/>
            </a:xfrm>
            <a:custGeom>
              <a:avLst/>
              <a:gdLst>
                <a:gd name="connsiteX0" fmla="*/ 885825 w 1771651"/>
                <a:gd name="connsiteY0" fmla="*/ 0 h 1771650"/>
                <a:gd name="connsiteX1" fmla="*/ 1771651 w 1771651"/>
                <a:gd name="connsiteY1" fmla="*/ 885825 h 1771650"/>
                <a:gd name="connsiteX2" fmla="*/ 885825 w 1771651"/>
                <a:gd name="connsiteY2" fmla="*/ 1771650 h 1771650"/>
                <a:gd name="connsiteX3" fmla="*/ 0 w 1771651"/>
                <a:gd name="connsiteY3" fmla="*/ 885825 h 1771650"/>
                <a:gd name="connsiteX4" fmla="*/ 885825 w 1771651"/>
                <a:gd name="connsiteY4" fmla="*/ 0 h 1771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71651" h="1771650">
                  <a:moveTo>
                    <a:pt x="885825" y="0"/>
                  </a:moveTo>
                  <a:cubicBezTo>
                    <a:pt x="1375054" y="0"/>
                    <a:pt x="1771651" y="396597"/>
                    <a:pt x="1771651" y="885825"/>
                  </a:cubicBezTo>
                  <a:cubicBezTo>
                    <a:pt x="1771651" y="1375054"/>
                    <a:pt x="1375054" y="1771650"/>
                    <a:pt x="885825" y="1771650"/>
                  </a:cubicBezTo>
                  <a:cubicBezTo>
                    <a:pt x="396597" y="1771650"/>
                    <a:pt x="0" y="1375054"/>
                    <a:pt x="0" y="885825"/>
                  </a:cubicBezTo>
                  <a:cubicBezTo>
                    <a:pt x="0" y="396597"/>
                    <a:pt x="396597" y="0"/>
                    <a:pt x="885825" y="0"/>
                  </a:cubicBezTo>
                  <a:close/>
                </a:path>
              </a:pathLst>
            </a:custGeom>
          </p:spPr>
        </p:pic>
        <p:pic>
          <p:nvPicPr>
            <p:cNvPr id="32" name="Picture 30">
              <a:extLst>
                <a:ext uri="{FF2B5EF4-FFF2-40B4-BE49-F238E27FC236}">
                  <a16:creationId xmlns:a16="http://schemas.microsoft.com/office/drawing/2014/main" id="{E7E4140F-7AA9-57A3-FDA7-E8DC25108B4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3438527" y="4904685"/>
              <a:ext cx="1664416" cy="1664415"/>
            </a:xfrm>
            <a:custGeom>
              <a:avLst/>
              <a:gdLst>
                <a:gd name="connsiteX0" fmla="*/ 885825 w 1771651"/>
                <a:gd name="connsiteY0" fmla="*/ 0 h 1771650"/>
                <a:gd name="connsiteX1" fmla="*/ 1771651 w 1771651"/>
                <a:gd name="connsiteY1" fmla="*/ 885825 h 1771650"/>
                <a:gd name="connsiteX2" fmla="*/ 885825 w 1771651"/>
                <a:gd name="connsiteY2" fmla="*/ 1771650 h 1771650"/>
                <a:gd name="connsiteX3" fmla="*/ 0 w 1771651"/>
                <a:gd name="connsiteY3" fmla="*/ 885825 h 1771650"/>
                <a:gd name="connsiteX4" fmla="*/ 885825 w 1771651"/>
                <a:gd name="connsiteY4" fmla="*/ 0 h 1771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71651" h="1771650">
                  <a:moveTo>
                    <a:pt x="885825" y="0"/>
                  </a:moveTo>
                  <a:cubicBezTo>
                    <a:pt x="1375054" y="0"/>
                    <a:pt x="1771651" y="396597"/>
                    <a:pt x="1771651" y="885825"/>
                  </a:cubicBezTo>
                  <a:cubicBezTo>
                    <a:pt x="1771651" y="1375054"/>
                    <a:pt x="1375054" y="1771650"/>
                    <a:pt x="885825" y="1771650"/>
                  </a:cubicBezTo>
                  <a:cubicBezTo>
                    <a:pt x="396597" y="1771650"/>
                    <a:pt x="0" y="1375054"/>
                    <a:pt x="0" y="885825"/>
                  </a:cubicBezTo>
                  <a:cubicBezTo>
                    <a:pt x="0" y="396597"/>
                    <a:pt x="396597" y="0"/>
                    <a:pt x="885825" y="0"/>
                  </a:cubicBezTo>
                  <a:close/>
                </a:path>
              </a:pathLst>
            </a:custGeom>
          </p:spPr>
        </p:pic>
        <p:sp>
          <p:nvSpPr>
            <p:cNvPr id="3" name="CaixaDeTexto 2">
              <a:extLst>
                <a:ext uri="{FF2B5EF4-FFF2-40B4-BE49-F238E27FC236}">
                  <a16:creationId xmlns:a16="http://schemas.microsoft.com/office/drawing/2014/main" id="{0D8AED95-9815-9EEB-4A45-EF4B220034F7}"/>
                </a:ext>
              </a:extLst>
            </p:cNvPr>
            <p:cNvSpPr txBox="1"/>
            <p:nvPr/>
          </p:nvSpPr>
          <p:spPr>
            <a:xfrm>
              <a:off x="3621805" y="1861974"/>
              <a:ext cx="1297858" cy="829658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pPr algn="ctr"/>
              <a:r>
                <a:rPr lang="pt-PT" sz="1400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New </a:t>
              </a:r>
              <a:r>
                <a:rPr lang="pt-PT" sz="1400" b="1" dirty="0" err="1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Partnership</a:t>
              </a:r>
              <a:r>
                <a:rPr lang="pt-PT" sz="1400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 </a:t>
              </a:r>
              <a:r>
                <a:rPr lang="pt-PT" sz="1400" b="1" dirty="0" err="1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with</a:t>
              </a:r>
              <a:r>
                <a:rPr lang="pt-PT" sz="1400" b="1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 Businesses</a:t>
              </a:r>
            </a:p>
          </p:txBody>
        </p:sp>
        <p:sp>
          <p:nvSpPr>
            <p:cNvPr id="36" name="CaixaDeTexto 35">
              <a:extLst>
                <a:ext uri="{FF2B5EF4-FFF2-40B4-BE49-F238E27FC236}">
                  <a16:creationId xmlns:a16="http://schemas.microsoft.com/office/drawing/2014/main" id="{63DDF4C5-D40A-D9B7-45BD-E6784CCA70F2}"/>
                </a:ext>
              </a:extLst>
            </p:cNvPr>
            <p:cNvSpPr txBox="1"/>
            <p:nvPr/>
          </p:nvSpPr>
          <p:spPr>
            <a:xfrm>
              <a:off x="4076627" y="3276549"/>
              <a:ext cx="1493117" cy="954107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pPr algn="ctr"/>
              <a:r>
                <a:rPr lang="pt-PT" sz="1400" b="1" dirty="0" err="1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Smarter</a:t>
              </a:r>
              <a:r>
                <a:rPr lang="pt-PT" sz="1400" b="1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 </a:t>
              </a:r>
              <a:r>
                <a:rPr lang="pt-PT" sz="1400" dirty="0" err="1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Approach</a:t>
              </a:r>
              <a:r>
                <a:rPr lang="pt-PT" sz="1400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 to </a:t>
              </a:r>
              <a:r>
                <a:rPr lang="pt-PT" sz="1400" b="1" dirty="0" err="1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Customs</a:t>
              </a:r>
              <a:r>
                <a:rPr lang="pt-PT" sz="1400" b="1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 </a:t>
              </a:r>
              <a:r>
                <a:rPr lang="pt-PT" sz="1400" b="1" dirty="0" err="1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Checks</a:t>
              </a:r>
              <a:endParaRPr lang="pt-PT" sz="1400" b="1" u="sng" dirty="0">
                <a:solidFill>
                  <a:schemeClr val="bg2">
                    <a:lumMod val="10000"/>
                  </a:schemeClr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37" name="CaixaDeTexto 36">
              <a:extLst>
                <a:ext uri="{FF2B5EF4-FFF2-40B4-BE49-F238E27FC236}">
                  <a16:creationId xmlns:a16="http://schemas.microsoft.com/office/drawing/2014/main" id="{0239F1D4-3B40-8649-3FF8-7DBD2147CF83}"/>
                </a:ext>
              </a:extLst>
            </p:cNvPr>
            <p:cNvSpPr txBox="1"/>
            <p:nvPr/>
          </p:nvSpPr>
          <p:spPr>
            <a:xfrm>
              <a:off x="3438527" y="5291587"/>
              <a:ext cx="1664415" cy="738664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pPr algn="ctr"/>
              <a:r>
                <a:rPr lang="pt-PT" sz="1400" u="sng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More </a:t>
              </a:r>
              <a:r>
                <a:rPr lang="pt-PT" sz="1400" b="1" u="sng" dirty="0" err="1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Modern</a:t>
              </a:r>
              <a:r>
                <a:rPr lang="pt-PT" sz="1400" b="1" u="sng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 </a:t>
              </a:r>
              <a:r>
                <a:rPr lang="pt-PT" sz="1400" b="1" u="sng" dirty="0" err="1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Approach</a:t>
              </a:r>
              <a:r>
                <a:rPr lang="pt-PT" sz="1400" b="1" u="sng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 to E-Commerce</a:t>
              </a:r>
            </a:p>
          </p:txBody>
        </p:sp>
      </p:grpSp>
      <p:sp>
        <p:nvSpPr>
          <p:cNvPr id="2" name="Arrow: Chevron 1">
            <a:extLst>
              <a:ext uri="{FF2B5EF4-FFF2-40B4-BE49-F238E27FC236}">
                <a16:creationId xmlns:a16="http://schemas.microsoft.com/office/drawing/2014/main" id="{9E9A2EE6-7234-5A9D-A45E-89D29692F896}"/>
              </a:ext>
            </a:extLst>
          </p:cNvPr>
          <p:cNvSpPr/>
          <p:nvPr/>
        </p:nvSpPr>
        <p:spPr>
          <a:xfrm>
            <a:off x="634179" y="741329"/>
            <a:ext cx="2272131" cy="877042"/>
          </a:xfrm>
          <a:prstGeom prst="chevron">
            <a:avLst>
              <a:gd name="adj" fmla="val 4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31D7F92-C91F-5C30-E4DD-4340A3CFB99B}"/>
              </a:ext>
            </a:extLst>
          </p:cNvPr>
          <p:cNvGrpSpPr/>
          <p:nvPr/>
        </p:nvGrpSpPr>
        <p:grpSpPr>
          <a:xfrm>
            <a:off x="1240081" y="960590"/>
            <a:ext cx="1918688" cy="877042"/>
            <a:chOff x="8396565" y="2070165"/>
            <a:chExt cx="1918688" cy="877042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2847A419-6C2A-CC30-FCA9-4A28325A2002}"/>
                </a:ext>
              </a:extLst>
            </p:cNvPr>
            <p:cNvSpPr/>
            <p:nvPr/>
          </p:nvSpPr>
          <p:spPr>
            <a:xfrm>
              <a:off x="8396565" y="2070165"/>
              <a:ext cx="1918688" cy="87704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7" name="Rectangle: Rounded Corners 5">
              <a:extLst>
                <a:ext uri="{FF2B5EF4-FFF2-40B4-BE49-F238E27FC236}">
                  <a16:creationId xmlns:a16="http://schemas.microsoft.com/office/drawing/2014/main" id="{178F1ECC-7E5E-4F5B-D5A7-0B8CE5FF3786}"/>
                </a:ext>
              </a:extLst>
            </p:cNvPr>
            <p:cNvSpPr txBox="1"/>
            <p:nvPr/>
          </p:nvSpPr>
          <p:spPr>
            <a:xfrm>
              <a:off x="8422253" y="2095853"/>
              <a:ext cx="1867312" cy="82566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3792" tIns="113792" rIns="113792" bIns="113792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PT" sz="1600" b="1" kern="1200" dirty="0"/>
                <a:t> 2023 </a:t>
              </a:r>
            </a:p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PT" sz="1600" b="1" kern="1200" dirty="0"/>
                <a:t>EU Customs </a:t>
              </a:r>
              <a:r>
                <a:rPr lang="pt-PT" sz="1600" b="1" kern="1200" dirty="0" err="1"/>
                <a:t>Union</a:t>
              </a:r>
              <a:r>
                <a:rPr lang="pt-PT" sz="1600" b="1" kern="1200" dirty="0"/>
                <a:t> </a:t>
              </a:r>
              <a:r>
                <a:rPr lang="pt-PT" sz="1600" b="1" kern="1200" dirty="0" err="1"/>
                <a:t>Reform</a:t>
              </a:r>
              <a:r>
                <a:rPr lang="pt-PT" sz="1600" b="1" kern="1200" dirty="0"/>
                <a:t> (</a:t>
              </a:r>
              <a:r>
                <a:rPr lang="pt-PT" sz="1600" b="1" kern="1200" dirty="0" err="1"/>
                <a:t>Proposals</a:t>
              </a:r>
              <a:r>
                <a:rPr lang="pt-PT" sz="1600" b="1" kern="1200" dirty="0"/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20014277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CB9FBF-C507-22C4-7145-E24AF7F37F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F72AF326-F28A-9AF3-FD6A-367493C7D95C}"/>
              </a:ext>
            </a:extLst>
          </p:cNvPr>
          <p:cNvGrpSpPr/>
          <p:nvPr/>
        </p:nvGrpSpPr>
        <p:grpSpPr>
          <a:xfrm>
            <a:off x="4376878" y="585802"/>
            <a:ext cx="7140937" cy="6770120"/>
            <a:chOff x="1454591" y="4898302"/>
            <a:chExt cx="2959793" cy="3983471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C7736D3-D52F-4BEE-DCCC-A88BF807B6BF}"/>
                </a:ext>
              </a:extLst>
            </p:cNvPr>
            <p:cNvSpPr txBox="1"/>
            <p:nvPr/>
          </p:nvSpPr>
          <p:spPr>
            <a:xfrm>
              <a:off x="1454591" y="5484551"/>
              <a:ext cx="2933700" cy="33972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lnSpc>
                  <a:spcPct val="150000"/>
                </a:lnSpc>
                <a:buFontTx/>
                <a:buChar char="-"/>
              </a:pPr>
              <a:r>
                <a:rPr lang="en-US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Positive discrimination of the traders qualified as “</a:t>
              </a:r>
              <a:r>
                <a:rPr lang="en-US" b="1" i="1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most trusted and transparent</a:t>
              </a:r>
              <a:r>
                <a:rPr lang="en-US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” – the ones:</a:t>
              </a:r>
            </a:p>
            <a:p>
              <a:pPr>
                <a:lnSpc>
                  <a:spcPct val="150000"/>
                </a:lnSpc>
              </a:pPr>
              <a:endParaRPr lang="en-US" dirty="0">
                <a:solidFill>
                  <a:schemeClr val="bg2">
                    <a:lumMod val="10000"/>
                  </a:schemeClr>
                </a:solidFill>
                <a:latin typeface="Raleway" panose="020B0503030101060003" pitchFamily="34" charset="0"/>
              </a:endParaRPr>
            </a:p>
            <a:p>
              <a:pPr marL="628650" lvl="1" indent="-171450">
                <a:lnSpc>
                  <a:spcPct val="150000"/>
                </a:lnSpc>
                <a:buFontTx/>
                <a:buChar char="-"/>
              </a:pPr>
              <a:r>
                <a:rPr lang="en-US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 Granting real-time information to the customs authorities on their records of compliance and movement of goods</a:t>
              </a:r>
            </a:p>
            <a:p>
              <a:pPr marL="628650" lvl="1" indent="-171450">
                <a:lnSpc>
                  <a:spcPct val="150000"/>
                </a:lnSpc>
                <a:buFontTx/>
                <a:buChar char="-"/>
              </a:pPr>
              <a:endParaRPr lang="en-US" dirty="0">
                <a:solidFill>
                  <a:schemeClr val="bg2">
                    <a:lumMod val="10000"/>
                  </a:schemeClr>
                </a:solidFill>
                <a:latin typeface="Raleway" panose="020B0503030101060003" pitchFamily="34" charset="0"/>
              </a:endParaRPr>
            </a:p>
            <a:p>
              <a:pPr marL="628650" lvl="1" indent="-171450">
                <a:lnSpc>
                  <a:spcPct val="150000"/>
                </a:lnSpc>
                <a:buFontTx/>
                <a:buChar char="-"/>
              </a:pPr>
              <a:r>
                <a:rPr lang="en-US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With robust and reliable internal controls systems </a:t>
              </a:r>
            </a:p>
            <a:p>
              <a:pPr marL="171450" indent="-171450">
                <a:lnSpc>
                  <a:spcPct val="150000"/>
                </a:lnSpc>
                <a:buFontTx/>
                <a:buChar char="-"/>
              </a:pPr>
              <a:endParaRPr lang="en-US" dirty="0">
                <a:solidFill>
                  <a:schemeClr val="bg2">
                    <a:lumMod val="10000"/>
                  </a:schemeClr>
                </a:solidFill>
                <a:latin typeface="Raleway" panose="020B0503030101060003" pitchFamily="34" charset="0"/>
              </a:endParaRPr>
            </a:p>
            <a:p>
              <a:pPr marL="171450" indent="-171450">
                <a:lnSpc>
                  <a:spcPct val="150000"/>
                </a:lnSpc>
                <a:buFontTx/>
                <a:buChar char="-"/>
              </a:pPr>
              <a:r>
                <a:rPr lang="en-US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But, will it be, in practice, accessible to all the “trustable and compliant” traders, including the SME (more than 90% of the companies in the EU….)?</a:t>
              </a:r>
            </a:p>
            <a:p>
              <a:pPr>
                <a:lnSpc>
                  <a:spcPct val="150000"/>
                </a:lnSpc>
              </a:pPr>
              <a:endParaRPr lang="en-US" sz="1600" dirty="0">
                <a:solidFill>
                  <a:schemeClr val="bg2">
                    <a:lumMod val="10000"/>
                  </a:schemeClr>
                </a:solidFill>
                <a:latin typeface="Raleway" panose="020B0503030101060003" pitchFamily="34" charset="0"/>
              </a:endParaRPr>
            </a:p>
            <a:p>
              <a:pPr>
                <a:lnSpc>
                  <a:spcPct val="150000"/>
                </a:lnSpc>
              </a:pPr>
              <a:endParaRPr lang="en-US" sz="1600" dirty="0">
                <a:solidFill>
                  <a:schemeClr val="bg2">
                    <a:lumMod val="10000"/>
                  </a:schemeClr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F5BED7AB-67C0-67B9-98FF-DE38CEB8FD01}"/>
                </a:ext>
              </a:extLst>
            </p:cNvPr>
            <p:cNvSpPr txBox="1"/>
            <p:nvPr/>
          </p:nvSpPr>
          <p:spPr>
            <a:xfrm>
              <a:off x="1480684" y="4898302"/>
              <a:ext cx="2933700" cy="16001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b="1" u="sng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Additional level of Partnership between traders and customs authorities</a:t>
              </a:r>
            </a:p>
            <a:p>
              <a:pPr algn="ctr">
                <a:lnSpc>
                  <a:spcPct val="150000"/>
                </a:lnSpc>
              </a:pPr>
              <a:endParaRPr lang="en-US" b="1" u="sng" dirty="0">
                <a:solidFill>
                  <a:schemeClr val="bg2">
                    <a:lumMod val="10000"/>
                  </a:schemeClr>
                </a:solidFill>
                <a:latin typeface="Raleway" panose="020B0503030101060003" pitchFamily="34" charset="0"/>
              </a:endParaRPr>
            </a:p>
            <a:p>
              <a:pPr algn="ctr">
                <a:lnSpc>
                  <a:spcPct val="150000"/>
                </a:lnSpc>
              </a:pPr>
              <a:endParaRPr lang="en-US" b="1" u="sng" dirty="0">
                <a:solidFill>
                  <a:schemeClr val="bg2">
                    <a:lumMod val="10000"/>
                  </a:schemeClr>
                </a:solidFill>
                <a:latin typeface="Raleway" panose="020B0503030101060003" pitchFamily="34" charset="0"/>
              </a:endParaRPr>
            </a:p>
            <a:p>
              <a:pPr algn="ctr">
                <a:lnSpc>
                  <a:spcPct val="150000"/>
                </a:lnSpc>
              </a:pPr>
              <a:endParaRPr lang="en-US" b="1" u="sng" dirty="0">
                <a:solidFill>
                  <a:schemeClr val="bg2">
                    <a:lumMod val="10000"/>
                  </a:schemeClr>
                </a:solidFill>
                <a:latin typeface="Raleway" panose="020B0503030101060003" pitchFamily="34" charset="0"/>
              </a:endParaRPr>
            </a:p>
          </p:txBody>
        </p:sp>
      </p:grpSp>
      <p:sp>
        <p:nvSpPr>
          <p:cNvPr id="7" name="Arrow: Chevron 6">
            <a:extLst>
              <a:ext uri="{FF2B5EF4-FFF2-40B4-BE49-F238E27FC236}">
                <a16:creationId xmlns:a16="http://schemas.microsoft.com/office/drawing/2014/main" id="{61625944-FD62-5F18-5871-C505FAFBBDDD}"/>
              </a:ext>
            </a:extLst>
          </p:cNvPr>
          <p:cNvSpPr/>
          <p:nvPr/>
        </p:nvSpPr>
        <p:spPr>
          <a:xfrm>
            <a:off x="350093" y="258118"/>
            <a:ext cx="2272131" cy="877042"/>
          </a:xfrm>
          <a:prstGeom prst="chevron">
            <a:avLst>
              <a:gd name="adj" fmla="val 4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9E5E970E-7415-EE07-9D60-D5A4A7DEAC95}"/>
              </a:ext>
            </a:extLst>
          </p:cNvPr>
          <p:cNvGrpSpPr/>
          <p:nvPr/>
        </p:nvGrpSpPr>
        <p:grpSpPr>
          <a:xfrm>
            <a:off x="955995" y="477379"/>
            <a:ext cx="1918688" cy="877042"/>
            <a:chOff x="8396565" y="2070165"/>
            <a:chExt cx="1918688" cy="877042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428668CD-A017-F1FE-8F7C-58B18FD3B0DB}"/>
                </a:ext>
              </a:extLst>
            </p:cNvPr>
            <p:cNvSpPr/>
            <p:nvPr/>
          </p:nvSpPr>
          <p:spPr>
            <a:xfrm>
              <a:off x="8396565" y="2070165"/>
              <a:ext cx="1918688" cy="87704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0" name="Rectangle: Rounded Corners 5">
              <a:extLst>
                <a:ext uri="{FF2B5EF4-FFF2-40B4-BE49-F238E27FC236}">
                  <a16:creationId xmlns:a16="http://schemas.microsoft.com/office/drawing/2014/main" id="{CC1D5523-D5FF-47AB-43F4-20CFE86B5F46}"/>
                </a:ext>
              </a:extLst>
            </p:cNvPr>
            <p:cNvSpPr txBox="1"/>
            <p:nvPr/>
          </p:nvSpPr>
          <p:spPr>
            <a:xfrm>
              <a:off x="8422253" y="2095853"/>
              <a:ext cx="1867312" cy="82566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3792" tIns="113792" rIns="113792" bIns="113792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PT" sz="1600" b="1" kern="1200" dirty="0"/>
                <a:t>EU Customs </a:t>
              </a:r>
              <a:r>
                <a:rPr lang="pt-PT" sz="1600" b="1" kern="1200" dirty="0" err="1"/>
                <a:t>Union</a:t>
              </a:r>
              <a:r>
                <a:rPr lang="pt-PT" sz="1600" b="1" kern="1200" dirty="0"/>
                <a:t> </a:t>
              </a:r>
              <a:r>
                <a:rPr lang="pt-PT" sz="1600" b="1" kern="1200" dirty="0" err="1"/>
                <a:t>Reform</a:t>
              </a:r>
              <a:endParaRPr lang="pt-PT" sz="1600" b="1" kern="1200" dirty="0"/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10AAFE93-27AA-903A-6F29-F20AE854D9F9}"/>
              </a:ext>
            </a:extLst>
          </p:cNvPr>
          <p:cNvSpPr txBox="1"/>
          <p:nvPr/>
        </p:nvSpPr>
        <p:spPr>
          <a:xfrm>
            <a:off x="1398873" y="1943788"/>
            <a:ext cx="2541270" cy="5232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Raleway" panose="020B0503030101060003" pitchFamily="34" charset="0"/>
              </a:rPr>
              <a:t>New </a:t>
            </a:r>
            <a:r>
              <a:rPr lang="en-US" sz="1400" b="1" dirty="0">
                <a:solidFill>
                  <a:schemeClr val="bg1"/>
                </a:solidFill>
                <a:latin typeface="Raleway" panose="020B0503030101060003" pitchFamily="34" charset="0"/>
              </a:rPr>
              <a:t>Partnership</a:t>
            </a:r>
            <a:r>
              <a:rPr lang="en-US" sz="1400" dirty="0">
                <a:solidFill>
                  <a:schemeClr val="bg1"/>
                </a:solidFill>
                <a:latin typeface="Raleway" panose="020B0503030101060003" pitchFamily="34" charset="0"/>
              </a:rPr>
              <a:t> with </a:t>
            </a:r>
            <a:r>
              <a:rPr lang="en-US" sz="1400" b="1" dirty="0">
                <a:solidFill>
                  <a:schemeClr val="bg1"/>
                </a:solidFill>
                <a:latin typeface="Raleway" panose="020B0503030101060003" pitchFamily="34" charset="0"/>
              </a:rPr>
              <a:t>Businesses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24474AE-0AF1-00BF-3CBF-6AF9F76F79AB}"/>
              </a:ext>
            </a:extLst>
          </p:cNvPr>
          <p:cNvGrpSpPr/>
          <p:nvPr/>
        </p:nvGrpSpPr>
        <p:grpSpPr>
          <a:xfrm>
            <a:off x="281661" y="1573682"/>
            <a:ext cx="4041933" cy="4022219"/>
            <a:chOff x="601257" y="1417890"/>
            <a:chExt cx="4041933" cy="4022219"/>
          </a:xfrm>
        </p:grpSpPr>
        <p:grpSp>
          <p:nvGrpSpPr>
            <p:cNvPr id="6" name="Agrupar 5">
              <a:extLst>
                <a:ext uri="{FF2B5EF4-FFF2-40B4-BE49-F238E27FC236}">
                  <a16:creationId xmlns:a16="http://schemas.microsoft.com/office/drawing/2014/main" id="{79FAF419-532C-F614-A8C3-31D8F15FFEAD}"/>
                </a:ext>
              </a:extLst>
            </p:cNvPr>
            <p:cNvGrpSpPr/>
            <p:nvPr/>
          </p:nvGrpSpPr>
          <p:grpSpPr>
            <a:xfrm>
              <a:off x="601257" y="1417890"/>
              <a:ext cx="4041933" cy="4022219"/>
              <a:chOff x="1028703" y="2183988"/>
              <a:chExt cx="3514725" cy="3497580"/>
            </a:xfrm>
          </p:grpSpPr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125CDC4B-B81B-85A5-8386-A0392392A6A1}"/>
                  </a:ext>
                </a:extLst>
              </p:cNvPr>
              <p:cNvSpPr/>
              <p:nvPr/>
            </p:nvSpPr>
            <p:spPr>
              <a:xfrm>
                <a:off x="1028703" y="2183988"/>
                <a:ext cx="3514725" cy="3497580"/>
              </a:xfrm>
              <a:prstGeom prst="ellipse">
                <a:avLst/>
              </a:prstGeom>
              <a:solidFill>
                <a:srgbClr val="025253">
                  <a:alpha val="8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31" name="Picture 30">
                <a:extLst>
                  <a:ext uri="{FF2B5EF4-FFF2-40B4-BE49-F238E27FC236}">
                    <a16:creationId xmlns:a16="http://schemas.microsoft.com/office/drawing/2014/main" id="{BDDE5562-1592-9DD5-CDB1-EAFF16EEF22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1953857" y="3233563"/>
                <a:ext cx="1664416" cy="1664415"/>
              </a:xfrm>
              <a:custGeom>
                <a:avLst/>
                <a:gdLst>
                  <a:gd name="connsiteX0" fmla="*/ 885825 w 1771651"/>
                  <a:gd name="connsiteY0" fmla="*/ 0 h 1771650"/>
                  <a:gd name="connsiteX1" fmla="*/ 1771651 w 1771651"/>
                  <a:gd name="connsiteY1" fmla="*/ 885825 h 1771650"/>
                  <a:gd name="connsiteX2" fmla="*/ 885825 w 1771651"/>
                  <a:gd name="connsiteY2" fmla="*/ 1771650 h 1771650"/>
                  <a:gd name="connsiteX3" fmla="*/ 0 w 1771651"/>
                  <a:gd name="connsiteY3" fmla="*/ 885825 h 1771650"/>
                  <a:gd name="connsiteX4" fmla="*/ 885825 w 1771651"/>
                  <a:gd name="connsiteY4" fmla="*/ 0 h 1771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71651" h="1771650">
                    <a:moveTo>
                      <a:pt x="885825" y="0"/>
                    </a:moveTo>
                    <a:cubicBezTo>
                      <a:pt x="1375054" y="0"/>
                      <a:pt x="1771651" y="396597"/>
                      <a:pt x="1771651" y="885825"/>
                    </a:cubicBezTo>
                    <a:cubicBezTo>
                      <a:pt x="1771651" y="1375054"/>
                      <a:pt x="1375054" y="1771650"/>
                      <a:pt x="885825" y="1771650"/>
                    </a:cubicBezTo>
                    <a:cubicBezTo>
                      <a:pt x="396597" y="1771650"/>
                      <a:pt x="0" y="1375054"/>
                      <a:pt x="0" y="885825"/>
                    </a:cubicBezTo>
                    <a:cubicBezTo>
                      <a:pt x="0" y="396597"/>
                      <a:pt x="396597" y="0"/>
                      <a:pt x="885825" y="0"/>
                    </a:cubicBezTo>
                    <a:close/>
                  </a:path>
                </a:pathLst>
              </a:custGeom>
            </p:spPr>
          </p:pic>
          <p:sp>
            <p:nvSpPr>
              <p:cNvPr id="3" name="CaixaDeTexto 2">
                <a:extLst>
                  <a:ext uri="{FF2B5EF4-FFF2-40B4-BE49-F238E27FC236}">
                    <a16:creationId xmlns:a16="http://schemas.microsoft.com/office/drawing/2014/main" id="{FD3C8911-6593-B705-9754-A7FFE7F83A38}"/>
                  </a:ext>
                </a:extLst>
              </p:cNvPr>
              <p:cNvSpPr txBox="1"/>
              <p:nvPr/>
            </p:nvSpPr>
            <p:spPr>
              <a:xfrm>
                <a:off x="2130266" y="3551657"/>
                <a:ext cx="1297858" cy="883185"/>
              </a:xfrm>
              <a:prstGeom prst="rect">
                <a:avLst/>
              </a:prstGeom>
              <a:noFill/>
            </p:spPr>
            <p:txBody>
              <a:bodyPr wrap="square" rtlCol="0" anchor="b">
                <a:spAutoFit/>
              </a:bodyPr>
              <a:lstStyle/>
              <a:p>
                <a:pPr algn="ctr"/>
                <a:r>
                  <a:rPr lang="pt-PT" sz="2000" b="1" dirty="0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Trust </a:t>
                </a:r>
                <a:r>
                  <a:rPr lang="pt-PT" sz="2000" b="1" dirty="0" err="1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and</a:t>
                </a:r>
                <a:r>
                  <a:rPr lang="pt-PT" sz="2000" b="1" dirty="0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 </a:t>
                </a:r>
                <a:r>
                  <a:rPr lang="pt-PT" sz="2000" b="1" dirty="0" err="1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Check</a:t>
                </a:r>
                <a:r>
                  <a:rPr lang="pt-PT" sz="2000" b="1" dirty="0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 </a:t>
                </a:r>
                <a:r>
                  <a:rPr lang="pt-PT" sz="2000" b="1" dirty="0" err="1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traders</a:t>
                </a:r>
                <a:endParaRPr lang="pt-PT" sz="2000" b="1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endParaRPr>
              </a:p>
            </p:txBody>
          </p:sp>
        </p:grp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62121A08-CADB-FF08-8E04-5A6F50C6542F}"/>
                </a:ext>
              </a:extLst>
            </p:cNvPr>
            <p:cNvCxnSpPr>
              <a:cxnSpLocks/>
            </p:cNvCxnSpPr>
            <p:nvPr/>
          </p:nvCxnSpPr>
          <p:spPr>
            <a:xfrm>
              <a:off x="2622224" y="4063046"/>
              <a:ext cx="0" cy="64211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E2F012A1-CF98-5FDA-C132-5365BEE54A4C}"/>
                </a:ext>
              </a:extLst>
            </p:cNvPr>
            <p:cNvSpPr txBox="1"/>
            <p:nvPr/>
          </p:nvSpPr>
          <p:spPr>
            <a:xfrm>
              <a:off x="1352803" y="4768634"/>
              <a:ext cx="2541270" cy="307777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Raleway" panose="020B0503030101060003" pitchFamily="34" charset="0"/>
                </a:rPr>
                <a:t>New </a:t>
              </a:r>
              <a:r>
                <a:rPr lang="en-US" sz="1400" b="1" dirty="0">
                  <a:solidFill>
                    <a:schemeClr val="bg1"/>
                  </a:solidFill>
                  <a:latin typeface="Raleway" panose="020B0503030101060003" pitchFamily="34" charset="0"/>
                </a:rPr>
                <a:t>STATUS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37364217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54CB70-5139-2836-BD53-CE6D118855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w: Chevron 6">
            <a:extLst>
              <a:ext uri="{FF2B5EF4-FFF2-40B4-BE49-F238E27FC236}">
                <a16:creationId xmlns:a16="http://schemas.microsoft.com/office/drawing/2014/main" id="{A3C3628A-C2A8-4816-4D1C-21084040E86F}"/>
              </a:ext>
            </a:extLst>
          </p:cNvPr>
          <p:cNvSpPr/>
          <p:nvPr/>
        </p:nvSpPr>
        <p:spPr>
          <a:xfrm>
            <a:off x="350093" y="258118"/>
            <a:ext cx="2272131" cy="877042"/>
          </a:xfrm>
          <a:prstGeom prst="chevron">
            <a:avLst>
              <a:gd name="adj" fmla="val 4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5AE3BEEE-D9A5-D6F0-696A-ACFB09708C8E}"/>
              </a:ext>
            </a:extLst>
          </p:cNvPr>
          <p:cNvGrpSpPr/>
          <p:nvPr/>
        </p:nvGrpSpPr>
        <p:grpSpPr>
          <a:xfrm>
            <a:off x="955995" y="477379"/>
            <a:ext cx="1918688" cy="877042"/>
            <a:chOff x="8396565" y="2070165"/>
            <a:chExt cx="1918688" cy="877042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FF102619-4068-429D-23C9-3934513BA92B}"/>
                </a:ext>
              </a:extLst>
            </p:cNvPr>
            <p:cNvSpPr/>
            <p:nvPr/>
          </p:nvSpPr>
          <p:spPr>
            <a:xfrm>
              <a:off x="8396565" y="2070165"/>
              <a:ext cx="1918688" cy="87704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0" name="Rectangle: Rounded Corners 5">
              <a:extLst>
                <a:ext uri="{FF2B5EF4-FFF2-40B4-BE49-F238E27FC236}">
                  <a16:creationId xmlns:a16="http://schemas.microsoft.com/office/drawing/2014/main" id="{D61813F1-971A-C4AF-F1A4-89D639D144D1}"/>
                </a:ext>
              </a:extLst>
            </p:cNvPr>
            <p:cNvSpPr txBox="1"/>
            <p:nvPr/>
          </p:nvSpPr>
          <p:spPr>
            <a:xfrm>
              <a:off x="8422253" y="2095853"/>
              <a:ext cx="1867312" cy="82566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3792" tIns="113792" rIns="113792" bIns="113792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PT" sz="1600" b="1" kern="1200" dirty="0"/>
                <a:t>EU Customs </a:t>
              </a:r>
              <a:r>
                <a:rPr lang="pt-PT" sz="1600" b="1" kern="1200" dirty="0" err="1"/>
                <a:t>Union</a:t>
              </a:r>
              <a:r>
                <a:rPr lang="pt-PT" sz="1600" b="1" kern="1200" dirty="0"/>
                <a:t> </a:t>
              </a:r>
              <a:r>
                <a:rPr lang="pt-PT" sz="1600" b="1" kern="1200" dirty="0" err="1"/>
                <a:t>Reform</a:t>
              </a:r>
              <a:endParaRPr lang="pt-PT" sz="1600" b="1" kern="1200" dirty="0"/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F9D5E0FD-34CC-D6DD-611D-9870A3019767}"/>
              </a:ext>
            </a:extLst>
          </p:cNvPr>
          <p:cNvSpPr txBox="1"/>
          <p:nvPr/>
        </p:nvSpPr>
        <p:spPr>
          <a:xfrm>
            <a:off x="1398873" y="1842523"/>
            <a:ext cx="2541270" cy="5232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Raleway" panose="020B0503030101060003" pitchFamily="34" charset="0"/>
              </a:rPr>
              <a:t>Pilar 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2835EA6-30CF-A20D-D74C-B9693148F2C2}"/>
              </a:ext>
            </a:extLst>
          </p:cNvPr>
          <p:cNvSpPr txBox="1"/>
          <p:nvPr/>
        </p:nvSpPr>
        <p:spPr>
          <a:xfrm>
            <a:off x="4643191" y="696639"/>
            <a:ext cx="7261764" cy="58144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sz="1600" dirty="0">
              <a:solidFill>
                <a:schemeClr val="bg2">
                  <a:lumMod val="10000"/>
                </a:schemeClr>
              </a:solidFill>
              <a:latin typeface="Raleway" panose="020B0503030101060003" pitchFamily="34" charset="0"/>
            </a:endParaRP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Raleway" panose="020B0503030101060003" pitchFamily="34" charset="0"/>
              </a:rPr>
              <a:t>Progressive </a:t>
            </a:r>
            <a:r>
              <a:rPr lang="en-US" b="1" dirty="0">
                <a:solidFill>
                  <a:schemeClr val="bg2">
                    <a:lumMod val="10000"/>
                  </a:schemeClr>
                </a:solidFill>
                <a:latin typeface="Raleway" panose="020B0503030101060003" pitchFamily="34" charset="0"/>
              </a:rPr>
              <a:t>change of paradigm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Raleway" panose="020B0503030101060003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endParaRPr lang="en-US" dirty="0">
              <a:solidFill>
                <a:schemeClr val="bg2">
                  <a:lumMod val="10000"/>
                </a:schemeClr>
              </a:solidFill>
              <a:latin typeface="Raleway" panose="020B0503030101060003" pitchFamily="34" charset="0"/>
            </a:endParaRPr>
          </a:p>
          <a:p>
            <a:pPr marL="742950" lvl="1" indent="-285750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Raleway" panose="020B0503030101060003" pitchFamily="34" charset="0"/>
              </a:rPr>
              <a:t>From customs declarations and goods release by the customs authorities to “self- release” by the importers/exporters</a:t>
            </a:r>
          </a:p>
          <a:p>
            <a:pPr lvl="1">
              <a:lnSpc>
                <a:spcPct val="150000"/>
              </a:lnSpc>
            </a:pPr>
            <a:endParaRPr lang="en-US" dirty="0">
              <a:solidFill>
                <a:schemeClr val="bg2">
                  <a:lumMod val="10000"/>
                </a:schemeClr>
              </a:solidFill>
              <a:latin typeface="Raleway" panose="020B0503030101060003" pitchFamily="34" charset="0"/>
            </a:endParaRPr>
          </a:p>
          <a:p>
            <a:pPr marL="742950" lvl="1" indent="-285750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Raleway" panose="020B0503030101060003" pitchFamily="34" charset="0"/>
              </a:rPr>
              <a:t>F</a:t>
            </a:r>
            <a:r>
              <a:rPr lang="en-GB" dirty="0">
                <a:solidFill>
                  <a:schemeClr val="bg2">
                    <a:lumMod val="10000"/>
                  </a:schemeClr>
                </a:solidFill>
                <a:latin typeface="Raleway" panose="020B0503030101060003" pitchFamily="34" charset="0"/>
              </a:rPr>
              <a:t>rom a “declaration-based to a “data-led system:</a:t>
            </a:r>
          </a:p>
          <a:p>
            <a:pPr marL="742950" lvl="1" indent="-285750">
              <a:lnSpc>
                <a:spcPct val="150000"/>
              </a:lnSpc>
              <a:buFont typeface="Symbol" panose="05050102010706020507" pitchFamily="18" charset="2"/>
              <a:buChar char="-"/>
            </a:pPr>
            <a:endParaRPr lang="en-GB" dirty="0">
              <a:solidFill>
                <a:schemeClr val="bg2">
                  <a:lumMod val="10000"/>
                </a:schemeClr>
              </a:solidFill>
              <a:latin typeface="Raleway" panose="020B0503030101060003" pitchFamily="34" charset="0"/>
            </a:endParaRPr>
          </a:p>
          <a:p>
            <a:pPr marL="1200150" lvl="2" indent="-285750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en-GB" dirty="0">
                <a:solidFill>
                  <a:schemeClr val="bg2">
                    <a:lumMod val="10000"/>
                  </a:schemeClr>
                </a:solidFill>
                <a:latin typeface="Raleway" panose="020B0503030101060003" pitchFamily="34" charset="0"/>
              </a:rPr>
              <a:t>EU Customs Data Hub: of voluntary use by economic operators as per 2023 but targeted as of mandatory use by the end of 2037</a:t>
            </a:r>
          </a:p>
          <a:p>
            <a:pPr marL="742950" lvl="1" indent="-285750">
              <a:lnSpc>
                <a:spcPct val="150000"/>
              </a:lnSpc>
              <a:buFont typeface="Symbol" panose="05050102010706020507" pitchFamily="18" charset="2"/>
              <a:buChar char="-"/>
            </a:pPr>
            <a:endParaRPr lang="en-GB" dirty="0">
              <a:solidFill>
                <a:schemeClr val="bg2">
                  <a:lumMod val="10000"/>
                </a:schemeClr>
              </a:solidFill>
              <a:latin typeface="Raleway" panose="020B0503030101060003" pitchFamily="34" charset="0"/>
            </a:endParaRPr>
          </a:p>
          <a:p>
            <a:pPr marL="742950" lvl="1" indent="-285750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en-GB" dirty="0">
                <a:solidFill>
                  <a:schemeClr val="bg2">
                    <a:lumMod val="10000"/>
                  </a:schemeClr>
                </a:solidFill>
                <a:latin typeface="Raleway" panose="020B0503030101060003" pitchFamily="34" charset="0"/>
              </a:rPr>
              <a:t>Reduction of paperwork and formalities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2ABBCDE-5A1F-54C5-CEC4-2713C3E2F5DD}"/>
              </a:ext>
            </a:extLst>
          </p:cNvPr>
          <p:cNvGrpSpPr/>
          <p:nvPr/>
        </p:nvGrpSpPr>
        <p:grpSpPr>
          <a:xfrm>
            <a:off x="363079" y="1643950"/>
            <a:ext cx="4041933" cy="4022219"/>
            <a:chOff x="601257" y="1417890"/>
            <a:chExt cx="4041933" cy="4022219"/>
          </a:xfrm>
        </p:grpSpPr>
        <p:grpSp>
          <p:nvGrpSpPr>
            <p:cNvPr id="3" name="Agrupar 5">
              <a:extLst>
                <a:ext uri="{FF2B5EF4-FFF2-40B4-BE49-F238E27FC236}">
                  <a16:creationId xmlns:a16="http://schemas.microsoft.com/office/drawing/2014/main" id="{866527AA-CC8D-9A4D-731E-8B07AC2A637F}"/>
                </a:ext>
              </a:extLst>
            </p:cNvPr>
            <p:cNvGrpSpPr/>
            <p:nvPr/>
          </p:nvGrpSpPr>
          <p:grpSpPr>
            <a:xfrm>
              <a:off x="601257" y="1417890"/>
              <a:ext cx="4041933" cy="4022219"/>
              <a:chOff x="1028703" y="2183988"/>
              <a:chExt cx="3514725" cy="3497580"/>
            </a:xfrm>
          </p:grpSpPr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66DA7915-DB1C-B7A7-9C33-68F419D36723}"/>
                  </a:ext>
                </a:extLst>
              </p:cNvPr>
              <p:cNvSpPr/>
              <p:nvPr/>
            </p:nvSpPr>
            <p:spPr>
              <a:xfrm>
                <a:off x="1028703" y="2183988"/>
                <a:ext cx="3514725" cy="3497580"/>
              </a:xfrm>
              <a:prstGeom prst="ellipse">
                <a:avLst/>
              </a:prstGeom>
              <a:solidFill>
                <a:srgbClr val="025253">
                  <a:alpha val="8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7" name="Picture 16">
                <a:extLst>
                  <a:ext uri="{FF2B5EF4-FFF2-40B4-BE49-F238E27FC236}">
                    <a16:creationId xmlns:a16="http://schemas.microsoft.com/office/drawing/2014/main" id="{A19F5BCC-9D55-F11D-9E98-01ECB0E7175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1953857" y="3233563"/>
                <a:ext cx="1664416" cy="1664415"/>
              </a:xfrm>
              <a:custGeom>
                <a:avLst/>
                <a:gdLst>
                  <a:gd name="connsiteX0" fmla="*/ 885825 w 1771651"/>
                  <a:gd name="connsiteY0" fmla="*/ 0 h 1771650"/>
                  <a:gd name="connsiteX1" fmla="*/ 1771651 w 1771651"/>
                  <a:gd name="connsiteY1" fmla="*/ 885825 h 1771650"/>
                  <a:gd name="connsiteX2" fmla="*/ 885825 w 1771651"/>
                  <a:gd name="connsiteY2" fmla="*/ 1771650 h 1771650"/>
                  <a:gd name="connsiteX3" fmla="*/ 0 w 1771651"/>
                  <a:gd name="connsiteY3" fmla="*/ 885825 h 1771650"/>
                  <a:gd name="connsiteX4" fmla="*/ 885825 w 1771651"/>
                  <a:gd name="connsiteY4" fmla="*/ 0 h 1771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71651" h="1771650">
                    <a:moveTo>
                      <a:pt x="885825" y="0"/>
                    </a:moveTo>
                    <a:cubicBezTo>
                      <a:pt x="1375054" y="0"/>
                      <a:pt x="1771651" y="396597"/>
                      <a:pt x="1771651" y="885825"/>
                    </a:cubicBezTo>
                    <a:cubicBezTo>
                      <a:pt x="1771651" y="1375054"/>
                      <a:pt x="1375054" y="1771650"/>
                      <a:pt x="885825" y="1771650"/>
                    </a:cubicBezTo>
                    <a:cubicBezTo>
                      <a:pt x="396597" y="1771650"/>
                      <a:pt x="0" y="1375054"/>
                      <a:pt x="0" y="885825"/>
                    </a:cubicBezTo>
                    <a:cubicBezTo>
                      <a:pt x="0" y="396597"/>
                      <a:pt x="396597" y="0"/>
                      <a:pt x="885825" y="0"/>
                    </a:cubicBezTo>
                    <a:close/>
                  </a:path>
                </a:pathLst>
              </a:custGeom>
            </p:spPr>
          </p:pic>
          <p:sp>
            <p:nvSpPr>
              <p:cNvPr id="22" name="CaixaDeTexto 2">
                <a:extLst>
                  <a:ext uri="{FF2B5EF4-FFF2-40B4-BE49-F238E27FC236}">
                    <a16:creationId xmlns:a16="http://schemas.microsoft.com/office/drawing/2014/main" id="{E4FEC2B9-6103-3AD7-E080-47E4F0BF35A0}"/>
                  </a:ext>
                </a:extLst>
              </p:cNvPr>
              <p:cNvSpPr txBox="1"/>
              <p:nvPr/>
            </p:nvSpPr>
            <p:spPr>
              <a:xfrm>
                <a:off x="2130266" y="3551657"/>
                <a:ext cx="1297858" cy="883185"/>
              </a:xfrm>
              <a:prstGeom prst="rect">
                <a:avLst/>
              </a:prstGeom>
              <a:noFill/>
            </p:spPr>
            <p:txBody>
              <a:bodyPr wrap="square" rtlCol="0" anchor="b">
                <a:spAutoFit/>
              </a:bodyPr>
              <a:lstStyle/>
              <a:p>
                <a:pPr algn="ctr"/>
                <a:r>
                  <a:rPr lang="pt-PT" sz="2000" b="1" dirty="0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Trust </a:t>
                </a:r>
                <a:r>
                  <a:rPr lang="pt-PT" sz="2000" b="1" dirty="0" err="1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and</a:t>
                </a:r>
                <a:r>
                  <a:rPr lang="pt-PT" sz="2000" b="1" dirty="0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 </a:t>
                </a:r>
                <a:r>
                  <a:rPr lang="pt-PT" sz="2000" b="1" dirty="0" err="1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Check</a:t>
                </a:r>
                <a:r>
                  <a:rPr lang="pt-PT" sz="2000" b="1" dirty="0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 </a:t>
                </a:r>
                <a:r>
                  <a:rPr lang="pt-PT" sz="2000" b="1" dirty="0" err="1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traders</a:t>
                </a:r>
                <a:endParaRPr lang="pt-PT" sz="2000" b="1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endParaRPr>
              </a:p>
            </p:txBody>
          </p:sp>
        </p:grpSp>
        <p:cxnSp>
          <p:nvCxnSpPr>
            <p:cNvPr id="4" name="Straight Arrow Connector 3">
              <a:extLst>
                <a:ext uri="{FF2B5EF4-FFF2-40B4-BE49-F238E27FC236}">
                  <a16:creationId xmlns:a16="http://schemas.microsoft.com/office/drawing/2014/main" id="{6A800C9C-2027-8085-E08D-1AE485D91789}"/>
                </a:ext>
              </a:extLst>
            </p:cNvPr>
            <p:cNvCxnSpPr>
              <a:cxnSpLocks/>
            </p:cNvCxnSpPr>
            <p:nvPr/>
          </p:nvCxnSpPr>
          <p:spPr>
            <a:xfrm>
              <a:off x="2622224" y="4063046"/>
              <a:ext cx="0" cy="64211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D11EBDD5-1D95-65CC-5D80-6E2E172577AA}"/>
                </a:ext>
              </a:extLst>
            </p:cNvPr>
            <p:cNvSpPr txBox="1"/>
            <p:nvPr/>
          </p:nvSpPr>
          <p:spPr>
            <a:xfrm>
              <a:off x="1352803" y="4768634"/>
              <a:ext cx="2541270" cy="307777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Raleway" panose="020B0503030101060003" pitchFamily="34" charset="0"/>
                </a:rPr>
                <a:t>New </a:t>
              </a:r>
              <a:r>
                <a:rPr lang="en-US" sz="1400" b="1" dirty="0">
                  <a:solidFill>
                    <a:schemeClr val="bg1"/>
                  </a:solidFill>
                  <a:latin typeface="Raleway" panose="020B0503030101060003" pitchFamily="34" charset="0"/>
                </a:rPr>
                <a:t>STATUS</a:t>
              </a:r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BF907EC0-1899-2E15-5BA6-13FA15F7B669}"/>
              </a:ext>
            </a:extLst>
          </p:cNvPr>
          <p:cNvSpPr txBox="1"/>
          <p:nvPr/>
        </p:nvSpPr>
        <p:spPr>
          <a:xfrm>
            <a:off x="4024586" y="310438"/>
            <a:ext cx="7185731" cy="923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b="1" u="sng" dirty="0">
                <a:solidFill>
                  <a:schemeClr val="bg2">
                    <a:lumMod val="10000"/>
                  </a:schemeClr>
                </a:solidFill>
                <a:latin typeface="Raleway" panose="020B0503030101060003" pitchFamily="34" charset="0"/>
              </a:rPr>
              <a:t>What will be (potentially) better for businesses?</a:t>
            </a:r>
          </a:p>
        </p:txBody>
      </p:sp>
    </p:spTree>
    <p:extLst>
      <p:ext uri="{BB962C8B-B14F-4D97-AF65-F5344CB8AC3E}">
        <p14:creationId xmlns:p14="http://schemas.microsoft.com/office/powerpoint/2010/main" val="2570242936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BF1EB-5177-F0C3-287F-ECE83DBB5C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w: Chevron 6">
            <a:extLst>
              <a:ext uri="{FF2B5EF4-FFF2-40B4-BE49-F238E27FC236}">
                <a16:creationId xmlns:a16="http://schemas.microsoft.com/office/drawing/2014/main" id="{D4CB07FC-4673-D704-496A-3B9BCA0B2638}"/>
              </a:ext>
            </a:extLst>
          </p:cNvPr>
          <p:cNvSpPr/>
          <p:nvPr/>
        </p:nvSpPr>
        <p:spPr>
          <a:xfrm>
            <a:off x="350093" y="258118"/>
            <a:ext cx="2272131" cy="877042"/>
          </a:xfrm>
          <a:prstGeom prst="chevron">
            <a:avLst>
              <a:gd name="adj" fmla="val 4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CF320C5-764A-C044-A67D-A57AD4FA8E6B}"/>
              </a:ext>
            </a:extLst>
          </p:cNvPr>
          <p:cNvGrpSpPr/>
          <p:nvPr/>
        </p:nvGrpSpPr>
        <p:grpSpPr>
          <a:xfrm>
            <a:off x="955995" y="477379"/>
            <a:ext cx="1918688" cy="877042"/>
            <a:chOff x="8396565" y="2070165"/>
            <a:chExt cx="1918688" cy="877042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028E229B-F021-CDA6-C5C0-0C70E9328535}"/>
                </a:ext>
              </a:extLst>
            </p:cNvPr>
            <p:cNvSpPr/>
            <p:nvPr/>
          </p:nvSpPr>
          <p:spPr>
            <a:xfrm>
              <a:off x="8396565" y="2070165"/>
              <a:ext cx="1918688" cy="87704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0" name="Rectangle: Rounded Corners 5">
              <a:extLst>
                <a:ext uri="{FF2B5EF4-FFF2-40B4-BE49-F238E27FC236}">
                  <a16:creationId xmlns:a16="http://schemas.microsoft.com/office/drawing/2014/main" id="{58C70045-18A2-B65C-A0B9-B76BDF6EBA95}"/>
                </a:ext>
              </a:extLst>
            </p:cNvPr>
            <p:cNvSpPr txBox="1"/>
            <p:nvPr/>
          </p:nvSpPr>
          <p:spPr>
            <a:xfrm>
              <a:off x="8422253" y="2095853"/>
              <a:ext cx="1867312" cy="82566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3792" tIns="113792" rIns="113792" bIns="113792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PT" sz="1600" b="1" kern="1200" dirty="0"/>
                <a:t>EU Customs </a:t>
              </a:r>
              <a:r>
                <a:rPr lang="pt-PT" sz="1600" b="1" kern="1200" dirty="0" err="1"/>
                <a:t>Union</a:t>
              </a:r>
              <a:r>
                <a:rPr lang="pt-PT" sz="1600" b="1" kern="1200" dirty="0"/>
                <a:t> </a:t>
              </a:r>
              <a:r>
                <a:rPr lang="pt-PT" sz="1600" b="1" kern="1200" dirty="0" err="1"/>
                <a:t>Reform</a:t>
              </a:r>
              <a:endParaRPr lang="pt-PT" sz="1600" b="1" kern="1200" dirty="0"/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CB99F267-304E-4F92-74F5-67BD342B3843}"/>
              </a:ext>
            </a:extLst>
          </p:cNvPr>
          <p:cNvSpPr txBox="1"/>
          <p:nvPr/>
        </p:nvSpPr>
        <p:spPr>
          <a:xfrm>
            <a:off x="1398873" y="1842523"/>
            <a:ext cx="2541270" cy="5232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Raleway" panose="020B0503030101060003" pitchFamily="34" charset="0"/>
              </a:rPr>
              <a:t>Pilar 1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79855D5-FE86-E1E0-A1DE-D98C82466CDB}"/>
              </a:ext>
            </a:extLst>
          </p:cNvPr>
          <p:cNvGrpSpPr/>
          <p:nvPr/>
        </p:nvGrpSpPr>
        <p:grpSpPr>
          <a:xfrm>
            <a:off x="4285138" y="812715"/>
            <a:ext cx="7634945" cy="6456973"/>
            <a:chOff x="1434759" y="5123661"/>
            <a:chExt cx="2985542" cy="6113751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3046E3D-4012-33EC-7DA3-51A55DE957B2}"/>
                </a:ext>
              </a:extLst>
            </p:cNvPr>
            <p:cNvSpPr txBox="1"/>
            <p:nvPr/>
          </p:nvSpPr>
          <p:spPr>
            <a:xfrm>
              <a:off x="1486601" y="5377145"/>
              <a:ext cx="2933700" cy="58602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endParaRPr lang="en-US" sz="1600" dirty="0">
                <a:solidFill>
                  <a:schemeClr val="bg2">
                    <a:lumMod val="10000"/>
                  </a:schemeClr>
                </a:solidFill>
                <a:latin typeface="Raleway" panose="020B0503030101060003" pitchFamily="34" charset="0"/>
              </a:endParaRPr>
            </a:p>
            <a:p>
              <a:pPr>
                <a:lnSpc>
                  <a:spcPct val="150000"/>
                </a:lnSpc>
              </a:pPr>
              <a:r>
                <a:rPr lang="en-US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“</a:t>
              </a:r>
              <a:r>
                <a:rPr lang="en-US" b="1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Trust and Check</a:t>
              </a:r>
              <a:r>
                <a:rPr lang="en-US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” traders transparency criteria will allow additional privileges:</a:t>
              </a:r>
            </a:p>
            <a:p>
              <a:pPr>
                <a:lnSpc>
                  <a:spcPct val="150000"/>
                </a:lnSpc>
              </a:pPr>
              <a:endParaRPr lang="en-US" dirty="0">
                <a:solidFill>
                  <a:schemeClr val="bg2">
                    <a:lumMod val="10000"/>
                  </a:schemeClr>
                </a:solidFill>
                <a:latin typeface="Raleway" panose="020B0503030101060003" pitchFamily="34" charset="0"/>
              </a:endParaRPr>
            </a:p>
            <a:p>
              <a:pPr marL="628650" lvl="1" indent="-171450">
                <a:lnSpc>
                  <a:spcPct val="150000"/>
                </a:lnSpc>
                <a:buFontTx/>
                <a:buChar char="-"/>
              </a:pPr>
              <a:r>
                <a:rPr lang="en-US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Possibility of releasing the goods without active intervention from the customs authorities (release on behalf)</a:t>
              </a:r>
            </a:p>
            <a:p>
              <a:pPr marL="628650" lvl="1" indent="-171450">
                <a:lnSpc>
                  <a:spcPct val="150000"/>
                </a:lnSpc>
                <a:buFontTx/>
                <a:buChar char="-"/>
              </a:pPr>
              <a:r>
                <a:rPr lang="en-US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Defer payment of the customs debt</a:t>
              </a:r>
            </a:p>
            <a:p>
              <a:pPr marL="628650" lvl="1" indent="-171450">
                <a:lnSpc>
                  <a:spcPct val="150000"/>
                </a:lnSpc>
                <a:buFontTx/>
                <a:buChar char="-"/>
              </a:pPr>
              <a:r>
                <a:rPr lang="en-US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Avoid transit formalities (replaced by “customs supervision”)</a:t>
              </a:r>
            </a:p>
            <a:p>
              <a:pPr marL="628650" lvl="1" indent="-171450">
                <a:lnSpc>
                  <a:spcPct val="150000"/>
                </a:lnSpc>
                <a:buFontTx/>
                <a:buChar char="-"/>
              </a:pPr>
              <a:r>
                <a:rPr lang="en-US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Possible to comply with the customs obligations with the customs authorities of the Member State of establishment, independently the EU Member State of entrance/exit of the goods in/from the EU.</a:t>
              </a:r>
            </a:p>
            <a:p>
              <a:pPr lvl="1">
                <a:lnSpc>
                  <a:spcPct val="150000"/>
                </a:lnSpc>
              </a:pPr>
              <a:endParaRPr lang="en-US" dirty="0">
                <a:solidFill>
                  <a:schemeClr val="bg2">
                    <a:lumMod val="10000"/>
                  </a:schemeClr>
                </a:solidFill>
                <a:latin typeface="Raleway" panose="020B0503030101060003" pitchFamily="34" charset="0"/>
              </a:endParaRPr>
            </a:p>
            <a:p>
              <a:pPr lvl="1">
                <a:lnSpc>
                  <a:spcPct val="150000"/>
                </a:lnSpc>
              </a:pPr>
              <a:endParaRPr lang="en-US" dirty="0">
                <a:solidFill>
                  <a:schemeClr val="bg2">
                    <a:lumMod val="10000"/>
                  </a:schemeClr>
                </a:solidFill>
                <a:latin typeface="Raleway" panose="020B0503030101060003" pitchFamily="34" charset="0"/>
              </a:endParaRPr>
            </a:p>
            <a:p>
              <a:pPr>
                <a:lnSpc>
                  <a:spcPct val="150000"/>
                </a:lnSpc>
              </a:pPr>
              <a:endParaRPr lang="en-US" sz="1600" dirty="0">
                <a:solidFill>
                  <a:schemeClr val="bg2">
                    <a:lumMod val="10000"/>
                  </a:schemeClr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8C52F02-ABF0-E491-B5A9-3B313E6D38A8}"/>
                </a:ext>
              </a:extLst>
            </p:cNvPr>
            <p:cNvSpPr txBox="1"/>
            <p:nvPr/>
          </p:nvSpPr>
          <p:spPr>
            <a:xfrm>
              <a:off x="1434759" y="5123661"/>
              <a:ext cx="2933700" cy="874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b="1" u="sng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What will be (potentially) better for businesses?</a:t>
              </a: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2E09E45A-E71A-DD48-11C1-610B3DD3BBCE}"/>
              </a:ext>
            </a:extLst>
          </p:cNvPr>
          <p:cNvGrpSpPr/>
          <p:nvPr/>
        </p:nvGrpSpPr>
        <p:grpSpPr>
          <a:xfrm>
            <a:off x="350093" y="1606275"/>
            <a:ext cx="4041933" cy="4022219"/>
            <a:chOff x="601257" y="1417890"/>
            <a:chExt cx="4041933" cy="4022219"/>
          </a:xfrm>
        </p:grpSpPr>
        <p:grpSp>
          <p:nvGrpSpPr>
            <p:cNvPr id="3" name="Agrupar 5">
              <a:extLst>
                <a:ext uri="{FF2B5EF4-FFF2-40B4-BE49-F238E27FC236}">
                  <a16:creationId xmlns:a16="http://schemas.microsoft.com/office/drawing/2014/main" id="{6D7E16CD-3698-F8C0-76BE-D19830E4A745}"/>
                </a:ext>
              </a:extLst>
            </p:cNvPr>
            <p:cNvGrpSpPr/>
            <p:nvPr/>
          </p:nvGrpSpPr>
          <p:grpSpPr>
            <a:xfrm>
              <a:off x="601257" y="1417890"/>
              <a:ext cx="4041933" cy="4022219"/>
              <a:chOff x="1028703" y="2183988"/>
              <a:chExt cx="3514725" cy="3497580"/>
            </a:xfrm>
          </p:grpSpPr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4E4272D1-91E2-206C-8FC8-92661200DF01}"/>
                  </a:ext>
                </a:extLst>
              </p:cNvPr>
              <p:cNvSpPr/>
              <p:nvPr/>
            </p:nvSpPr>
            <p:spPr>
              <a:xfrm>
                <a:off x="1028703" y="2183988"/>
                <a:ext cx="3514725" cy="3497580"/>
              </a:xfrm>
              <a:prstGeom prst="ellipse">
                <a:avLst/>
              </a:prstGeom>
              <a:solidFill>
                <a:srgbClr val="025253">
                  <a:alpha val="8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7" name="Picture 16">
                <a:extLst>
                  <a:ext uri="{FF2B5EF4-FFF2-40B4-BE49-F238E27FC236}">
                    <a16:creationId xmlns:a16="http://schemas.microsoft.com/office/drawing/2014/main" id="{749D0A59-6CEE-C084-DF13-2380A61B13B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1953857" y="3233563"/>
                <a:ext cx="1664416" cy="1664415"/>
              </a:xfrm>
              <a:custGeom>
                <a:avLst/>
                <a:gdLst>
                  <a:gd name="connsiteX0" fmla="*/ 885825 w 1771651"/>
                  <a:gd name="connsiteY0" fmla="*/ 0 h 1771650"/>
                  <a:gd name="connsiteX1" fmla="*/ 1771651 w 1771651"/>
                  <a:gd name="connsiteY1" fmla="*/ 885825 h 1771650"/>
                  <a:gd name="connsiteX2" fmla="*/ 885825 w 1771651"/>
                  <a:gd name="connsiteY2" fmla="*/ 1771650 h 1771650"/>
                  <a:gd name="connsiteX3" fmla="*/ 0 w 1771651"/>
                  <a:gd name="connsiteY3" fmla="*/ 885825 h 1771650"/>
                  <a:gd name="connsiteX4" fmla="*/ 885825 w 1771651"/>
                  <a:gd name="connsiteY4" fmla="*/ 0 h 1771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71651" h="1771650">
                    <a:moveTo>
                      <a:pt x="885825" y="0"/>
                    </a:moveTo>
                    <a:cubicBezTo>
                      <a:pt x="1375054" y="0"/>
                      <a:pt x="1771651" y="396597"/>
                      <a:pt x="1771651" y="885825"/>
                    </a:cubicBezTo>
                    <a:cubicBezTo>
                      <a:pt x="1771651" y="1375054"/>
                      <a:pt x="1375054" y="1771650"/>
                      <a:pt x="885825" y="1771650"/>
                    </a:cubicBezTo>
                    <a:cubicBezTo>
                      <a:pt x="396597" y="1771650"/>
                      <a:pt x="0" y="1375054"/>
                      <a:pt x="0" y="885825"/>
                    </a:cubicBezTo>
                    <a:cubicBezTo>
                      <a:pt x="0" y="396597"/>
                      <a:pt x="396597" y="0"/>
                      <a:pt x="885825" y="0"/>
                    </a:cubicBezTo>
                    <a:close/>
                  </a:path>
                </a:pathLst>
              </a:custGeom>
            </p:spPr>
          </p:pic>
          <p:sp>
            <p:nvSpPr>
              <p:cNvPr id="22" name="CaixaDeTexto 2">
                <a:extLst>
                  <a:ext uri="{FF2B5EF4-FFF2-40B4-BE49-F238E27FC236}">
                    <a16:creationId xmlns:a16="http://schemas.microsoft.com/office/drawing/2014/main" id="{2B45EB0B-A7CA-048D-5A19-D74227A154A5}"/>
                  </a:ext>
                </a:extLst>
              </p:cNvPr>
              <p:cNvSpPr txBox="1"/>
              <p:nvPr/>
            </p:nvSpPr>
            <p:spPr>
              <a:xfrm>
                <a:off x="2130266" y="3551657"/>
                <a:ext cx="1297858" cy="883185"/>
              </a:xfrm>
              <a:prstGeom prst="rect">
                <a:avLst/>
              </a:prstGeom>
              <a:noFill/>
            </p:spPr>
            <p:txBody>
              <a:bodyPr wrap="square" rtlCol="0" anchor="b">
                <a:spAutoFit/>
              </a:bodyPr>
              <a:lstStyle/>
              <a:p>
                <a:pPr algn="ctr"/>
                <a:r>
                  <a:rPr lang="pt-PT" sz="2000" b="1" dirty="0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Trust </a:t>
                </a:r>
                <a:r>
                  <a:rPr lang="pt-PT" sz="2000" b="1" dirty="0" err="1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and</a:t>
                </a:r>
                <a:r>
                  <a:rPr lang="pt-PT" sz="2000" b="1" dirty="0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 </a:t>
                </a:r>
                <a:r>
                  <a:rPr lang="pt-PT" sz="2000" b="1" dirty="0" err="1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Check</a:t>
                </a:r>
                <a:r>
                  <a:rPr lang="pt-PT" sz="2000" b="1" dirty="0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 </a:t>
                </a:r>
                <a:r>
                  <a:rPr lang="pt-PT" sz="2000" b="1" dirty="0" err="1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traders</a:t>
                </a:r>
                <a:endParaRPr lang="pt-PT" sz="2000" b="1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endParaRPr>
              </a:p>
            </p:txBody>
          </p:sp>
        </p:grpSp>
        <p:cxnSp>
          <p:nvCxnSpPr>
            <p:cNvPr id="4" name="Straight Arrow Connector 3">
              <a:extLst>
                <a:ext uri="{FF2B5EF4-FFF2-40B4-BE49-F238E27FC236}">
                  <a16:creationId xmlns:a16="http://schemas.microsoft.com/office/drawing/2014/main" id="{F5DAF16C-33DB-A03F-D312-BC32DA48BE31}"/>
                </a:ext>
              </a:extLst>
            </p:cNvPr>
            <p:cNvCxnSpPr>
              <a:cxnSpLocks/>
            </p:cNvCxnSpPr>
            <p:nvPr/>
          </p:nvCxnSpPr>
          <p:spPr>
            <a:xfrm>
              <a:off x="2622224" y="4063046"/>
              <a:ext cx="0" cy="64211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EBDD6AA9-53DA-76BA-D47D-417958630029}"/>
                </a:ext>
              </a:extLst>
            </p:cNvPr>
            <p:cNvSpPr txBox="1"/>
            <p:nvPr/>
          </p:nvSpPr>
          <p:spPr>
            <a:xfrm>
              <a:off x="1352803" y="4768634"/>
              <a:ext cx="2541270" cy="307777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Raleway" panose="020B0503030101060003" pitchFamily="34" charset="0"/>
                </a:rPr>
                <a:t>New </a:t>
              </a:r>
              <a:r>
                <a:rPr lang="en-US" sz="1400" b="1" dirty="0">
                  <a:solidFill>
                    <a:schemeClr val="bg1"/>
                  </a:solidFill>
                  <a:latin typeface="Raleway" panose="020B0503030101060003" pitchFamily="34" charset="0"/>
                </a:rPr>
                <a:t>STATUS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40609809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476BC0-6AC0-1E08-C2A8-3A2BB7A377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w: Chevron 6">
            <a:extLst>
              <a:ext uri="{FF2B5EF4-FFF2-40B4-BE49-F238E27FC236}">
                <a16:creationId xmlns:a16="http://schemas.microsoft.com/office/drawing/2014/main" id="{F279423D-689F-6BAB-47E8-FAE19F23D156}"/>
              </a:ext>
            </a:extLst>
          </p:cNvPr>
          <p:cNvSpPr/>
          <p:nvPr/>
        </p:nvSpPr>
        <p:spPr>
          <a:xfrm>
            <a:off x="350093" y="258118"/>
            <a:ext cx="2272131" cy="877042"/>
          </a:xfrm>
          <a:prstGeom prst="chevron">
            <a:avLst>
              <a:gd name="adj" fmla="val 4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284FD70-3BD9-3900-FE2D-9393E4A5AC24}"/>
              </a:ext>
            </a:extLst>
          </p:cNvPr>
          <p:cNvGrpSpPr/>
          <p:nvPr/>
        </p:nvGrpSpPr>
        <p:grpSpPr>
          <a:xfrm>
            <a:off x="955995" y="477379"/>
            <a:ext cx="1918688" cy="877042"/>
            <a:chOff x="8396565" y="2070165"/>
            <a:chExt cx="1918688" cy="877042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CC43B3E3-79D4-AC98-27FF-5F682C0AC3D4}"/>
                </a:ext>
              </a:extLst>
            </p:cNvPr>
            <p:cNvSpPr/>
            <p:nvPr/>
          </p:nvSpPr>
          <p:spPr>
            <a:xfrm>
              <a:off x="8396565" y="2070165"/>
              <a:ext cx="1918688" cy="87704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0" name="Rectangle: Rounded Corners 5">
              <a:extLst>
                <a:ext uri="{FF2B5EF4-FFF2-40B4-BE49-F238E27FC236}">
                  <a16:creationId xmlns:a16="http://schemas.microsoft.com/office/drawing/2014/main" id="{900FD8D0-CCCC-423C-5DEB-427307443640}"/>
                </a:ext>
              </a:extLst>
            </p:cNvPr>
            <p:cNvSpPr txBox="1"/>
            <p:nvPr/>
          </p:nvSpPr>
          <p:spPr>
            <a:xfrm>
              <a:off x="8422253" y="2095853"/>
              <a:ext cx="1867312" cy="82566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3792" tIns="113792" rIns="113792" bIns="113792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PT" sz="1600" b="1" kern="1200" dirty="0"/>
                <a:t>EU Customs </a:t>
              </a:r>
              <a:r>
                <a:rPr lang="pt-PT" sz="1600" b="1" kern="1200" dirty="0" err="1"/>
                <a:t>Union</a:t>
              </a:r>
              <a:r>
                <a:rPr lang="pt-PT" sz="1600" b="1" kern="1200" dirty="0"/>
                <a:t> </a:t>
              </a:r>
              <a:r>
                <a:rPr lang="pt-PT" sz="1600" b="1" kern="1200" dirty="0" err="1"/>
                <a:t>Reform</a:t>
              </a:r>
              <a:endParaRPr lang="pt-PT" sz="1600" b="1" kern="1200" dirty="0"/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200E6025-1947-02C7-D837-8D24219420A6}"/>
              </a:ext>
            </a:extLst>
          </p:cNvPr>
          <p:cNvSpPr txBox="1"/>
          <p:nvPr/>
        </p:nvSpPr>
        <p:spPr>
          <a:xfrm>
            <a:off x="1398873" y="1842523"/>
            <a:ext cx="2541270" cy="5232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Raleway" panose="020B0503030101060003" pitchFamily="34" charset="0"/>
              </a:rPr>
              <a:t>Pilar 1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3BCA6C2-245C-0F25-645B-62D5FE7125C9}"/>
              </a:ext>
            </a:extLst>
          </p:cNvPr>
          <p:cNvGrpSpPr/>
          <p:nvPr/>
        </p:nvGrpSpPr>
        <p:grpSpPr>
          <a:xfrm>
            <a:off x="4691689" y="329078"/>
            <a:ext cx="7049114" cy="6090227"/>
            <a:chOff x="1412072" y="5403533"/>
            <a:chExt cx="3002313" cy="5766499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656DC629-1A23-F970-FA9C-A1594EC6839F}"/>
                </a:ext>
              </a:extLst>
            </p:cNvPr>
            <p:cNvSpPr txBox="1"/>
            <p:nvPr/>
          </p:nvSpPr>
          <p:spPr>
            <a:xfrm>
              <a:off x="1480685" y="5620913"/>
              <a:ext cx="2933700" cy="55491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1">
                <a:lnSpc>
                  <a:spcPct val="150000"/>
                </a:lnSpc>
              </a:pPr>
              <a:endParaRPr lang="en-GB" dirty="0">
                <a:solidFill>
                  <a:schemeClr val="bg2">
                    <a:lumMod val="10000"/>
                  </a:schemeClr>
                </a:solidFill>
                <a:latin typeface="Raleway" panose="020B0503030101060003" pitchFamily="34" charset="0"/>
              </a:endParaRPr>
            </a:p>
            <a:p>
              <a:pPr marL="285750" indent="-285750">
                <a:lnSpc>
                  <a:spcPct val="150000"/>
                </a:lnSpc>
                <a:buFont typeface="Symbol" panose="05050102010706020507" pitchFamily="18" charset="2"/>
                <a:buChar char="-"/>
              </a:pPr>
              <a:r>
                <a:rPr lang="en-US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“Today” the decision to obtain </a:t>
              </a:r>
              <a:r>
                <a:rPr lang="en-US" b="1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Authorized Economic Operator</a:t>
              </a:r>
              <a:r>
                <a:rPr lang="en-US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 certification lies (more) with a “voluntary” cost- benefit analysis by traders </a:t>
              </a:r>
            </a:p>
            <a:p>
              <a:pPr>
                <a:lnSpc>
                  <a:spcPct val="150000"/>
                </a:lnSpc>
              </a:pPr>
              <a:endParaRPr lang="en-US" dirty="0">
                <a:solidFill>
                  <a:schemeClr val="bg2">
                    <a:lumMod val="10000"/>
                  </a:schemeClr>
                </a:solidFill>
                <a:latin typeface="Raleway" panose="020B0503030101060003" pitchFamily="34" charset="0"/>
              </a:endParaRPr>
            </a:p>
            <a:p>
              <a:pPr marL="285750" indent="-285750">
                <a:lnSpc>
                  <a:spcPct val="150000"/>
                </a:lnSpc>
                <a:buFont typeface="Symbol" panose="05050102010706020507" pitchFamily="18" charset="2"/>
                <a:buChar char="-"/>
              </a:pPr>
              <a:r>
                <a:rPr lang="en-US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The customs facilitations/simplifications resulting from the </a:t>
              </a:r>
              <a:r>
                <a:rPr lang="en-US" b="1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Authorized Economic Operator s</a:t>
              </a:r>
              <a:r>
                <a:rPr lang="en-US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tatus are not unanimously perceived and experienced by traders, particularly SMEs, as being worth the granting and maintenance costs </a:t>
              </a:r>
            </a:p>
            <a:p>
              <a:pPr>
                <a:lnSpc>
                  <a:spcPct val="150000"/>
                </a:lnSpc>
              </a:pPr>
              <a:endParaRPr lang="en-US" dirty="0">
                <a:solidFill>
                  <a:schemeClr val="bg2">
                    <a:lumMod val="10000"/>
                  </a:schemeClr>
                </a:solidFill>
                <a:latin typeface="Raleway" panose="020B0503030101060003" pitchFamily="34" charset="0"/>
              </a:endParaRPr>
            </a:p>
            <a:p>
              <a:pPr marL="285750" indent="-285750">
                <a:lnSpc>
                  <a:spcPct val="150000"/>
                </a:lnSpc>
                <a:buFont typeface="Symbol" panose="05050102010706020507" pitchFamily="18" charset="2"/>
                <a:buChar char="-"/>
              </a:pPr>
              <a:r>
                <a:rPr lang="en-US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The “costs and constraints” that a trader may face when not holding Trust and Check certification may potentially be higher (when compared with the AEO status)</a:t>
              </a:r>
            </a:p>
            <a:p>
              <a:pPr marL="285750" indent="-285750">
                <a:lnSpc>
                  <a:spcPct val="150000"/>
                </a:lnSpc>
                <a:buFont typeface="Symbol" panose="05050102010706020507" pitchFamily="18" charset="2"/>
                <a:buChar char="-"/>
              </a:pPr>
              <a:endParaRPr lang="en-US" dirty="0">
                <a:solidFill>
                  <a:schemeClr val="bg2">
                    <a:lumMod val="10000"/>
                  </a:schemeClr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5B7CA36E-1D56-D818-D89F-71DEF23DF0F7}"/>
                </a:ext>
              </a:extLst>
            </p:cNvPr>
            <p:cNvSpPr txBox="1"/>
            <p:nvPr/>
          </p:nvSpPr>
          <p:spPr>
            <a:xfrm>
              <a:off x="1412072" y="5403533"/>
              <a:ext cx="2933700" cy="4347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b="1" u="sng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What will be the “price” for businesses?</a:t>
              </a: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21608892-FAE2-A5DE-DBBD-94A8DB0E089A}"/>
              </a:ext>
            </a:extLst>
          </p:cNvPr>
          <p:cNvGrpSpPr/>
          <p:nvPr/>
        </p:nvGrpSpPr>
        <p:grpSpPr>
          <a:xfrm>
            <a:off x="601257" y="1417890"/>
            <a:ext cx="4041933" cy="4022219"/>
            <a:chOff x="601257" y="1417890"/>
            <a:chExt cx="4041933" cy="4022219"/>
          </a:xfrm>
        </p:grpSpPr>
        <p:grpSp>
          <p:nvGrpSpPr>
            <p:cNvPr id="3" name="Agrupar 5">
              <a:extLst>
                <a:ext uri="{FF2B5EF4-FFF2-40B4-BE49-F238E27FC236}">
                  <a16:creationId xmlns:a16="http://schemas.microsoft.com/office/drawing/2014/main" id="{4FFDFB0B-F03F-ADF3-1AE8-544C818E675D}"/>
                </a:ext>
              </a:extLst>
            </p:cNvPr>
            <p:cNvGrpSpPr/>
            <p:nvPr/>
          </p:nvGrpSpPr>
          <p:grpSpPr>
            <a:xfrm>
              <a:off x="601257" y="1417890"/>
              <a:ext cx="4041933" cy="4022219"/>
              <a:chOff x="1028703" y="2183988"/>
              <a:chExt cx="3514725" cy="3497580"/>
            </a:xfrm>
          </p:grpSpPr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7DA03054-E56A-8E96-9928-C47C4604E0BC}"/>
                  </a:ext>
                </a:extLst>
              </p:cNvPr>
              <p:cNvSpPr/>
              <p:nvPr/>
            </p:nvSpPr>
            <p:spPr>
              <a:xfrm>
                <a:off x="1028703" y="2183988"/>
                <a:ext cx="3514725" cy="3497580"/>
              </a:xfrm>
              <a:prstGeom prst="ellipse">
                <a:avLst/>
              </a:prstGeom>
              <a:solidFill>
                <a:srgbClr val="025253">
                  <a:alpha val="8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7" name="Picture 16">
                <a:extLst>
                  <a:ext uri="{FF2B5EF4-FFF2-40B4-BE49-F238E27FC236}">
                    <a16:creationId xmlns:a16="http://schemas.microsoft.com/office/drawing/2014/main" id="{A8793718-CB30-F657-D117-CED4406FBD8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1953857" y="3233563"/>
                <a:ext cx="1664416" cy="1664415"/>
              </a:xfrm>
              <a:custGeom>
                <a:avLst/>
                <a:gdLst>
                  <a:gd name="connsiteX0" fmla="*/ 885825 w 1771651"/>
                  <a:gd name="connsiteY0" fmla="*/ 0 h 1771650"/>
                  <a:gd name="connsiteX1" fmla="*/ 1771651 w 1771651"/>
                  <a:gd name="connsiteY1" fmla="*/ 885825 h 1771650"/>
                  <a:gd name="connsiteX2" fmla="*/ 885825 w 1771651"/>
                  <a:gd name="connsiteY2" fmla="*/ 1771650 h 1771650"/>
                  <a:gd name="connsiteX3" fmla="*/ 0 w 1771651"/>
                  <a:gd name="connsiteY3" fmla="*/ 885825 h 1771650"/>
                  <a:gd name="connsiteX4" fmla="*/ 885825 w 1771651"/>
                  <a:gd name="connsiteY4" fmla="*/ 0 h 1771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71651" h="1771650">
                    <a:moveTo>
                      <a:pt x="885825" y="0"/>
                    </a:moveTo>
                    <a:cubicBezTo>
                      <a:pt x="1375054" y="0"/>
                      <a:pt x="1771651" y="396597"/>
                      <a:pt x="1771651" y="885825"/>
                    </a:cubicBezTo>
                    <a:cubicBezTo>
                      <a:pt x="1771651" y="1375054"/>
                      <a:pt x="1375054" y="1771650"/>
                      <a:pt x="885825" y="1771650"/>
                    </a:cubicBezTo>
                    <a:cubicBezTo>
                      <a:pt x="396597" y="1771650"/>
                      <a:pt x="0" y="1375054"/>
                      <a:pt x="0" y="885825"/>
                    </a:cubicBezTo>
                    <a:cubicBezTo>
                      <a:pt x="0" y="396597"/>
                      <a:pt x="396597" y="0"/>
                      <a:pt x="885825" y="0"/>
                    </a:cubicBezTo>
                    <a:close/>
                  </a:path>
                </a:pathLst>
              </a:custGeom>
            </p:spPr>
          </p:pic>
          <p:sp>
            <p:nvSpPr>
              <p:cNvPr id="22" name="CaixaDeTexto 2">
                <a:extLst>
                  <a:ext uri="{FF2B5EF4-FFF2-40B4-BE49-F238E27FC236}">
                    <a16:creationId xmlns:a16="http://schemas.microsoft.com/office/drawing/2014/main" id="{F932C8EB-121C-F1D4-D818-5B7D043C55C8}"/>
                  </a:ext>
                </a:extLst>
              </p:cNvPr>
              <p:cNvSpPr txBox="1"/>
              <p:nvPr/>
            </p:nvSpPr>
            <p:spPr>
              <a:xfrm>
                <a:off x="2130266" y="3551657"/>
                <a:ext cx="1297858" cy="883185"/>
              </a:xfrm>
              <a:prstGeom prst="rect">
                <a:avLst/>
              </a:prstGeom>
              <a:noFill/>
            </p:spPr>
            <p:txBody>
              <a:bodyPr wrap="square" rtlCol="0" anchor="b">
                <a:spAutoFit/>
              </a:bodyPr>
              <a:lstStyle/>
              <a:p>
                <a:pPr algn="ctr"/>
                <a:r>
                  <a:rPr lang="pt-PT" sz="2000" b="1" dirty="0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Trust </a:t>
                </a:r>
                <a:r>
                  <a:rPr lang="pt-PT" sz="2000" b="1" dirty="0" err="1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and</a:t>
                </a:r>
                <a:r>
                  <a:rPr lang="pt-PT" sz="2000" b="1" dirty="0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 </a:t>
                </a:r>
                <a:r>
                  <a:rPr lang="pt-PT" sz="2000" b="1" dirty="0" err="1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Check</a:t>
                </a:r>
                <a:r>
                  <a:rPr lang="pt-PT" sz="2000" b="1" dirty="0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 </a:t>
                </a:r>
                <a:r>
                  <a:rPr lang="pt-PT" sz="2000" b="1" dirty="0" err="1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traders</a:t>
                </a:r>
                <a:endParaRPr lang="pt-PT" sz="2000" b="1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endParaRPr>
              </a:p>
            </p:txBody>
          </p:sp>
        </p:grpSp>
        <p:cxnSp>
          <p:nvCxnSpPr>
            <p:cNvPr id="4" name="Straight Arrow Connector 3">
              <a:extLst>
                <a:ext uri="{FF2B5EF4-FFF2-40B4-BE49-F238E27FC236}">
                  <a16:creationId xmlns:a16="http://schemas.microsoft.com/office/drawing/2014/main" id="{19F25D13-38AA-401F-93D0-1A41B30B1618}"/>
                </a:ext>
              </a:extLst>
            </p:cNvPr>
            <p:cNvCxnSpPr>
              <a:cxnSpLocks/>
            </p:cNvCxnSpPr>
            <p:nvPr/>
          </p:nvCxnSpPr>
          <p:spPr>
            <a:xfrm>
              <a:off x="2622224" y="4063046"/>
              <a:ext cx="0" cy="64211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2B4637A5-A03E-8092-2C34-482D46D979DB}"/>
                </a:ext>
              </a:extLst>
            </p:cNvPr>
            <p:cNvSpPr txBox="1"/>
            <p:nvPr/>
          </p:nvSpPr>
          <p:spPr>
            <a:xfrm>
              <a:off x="1352803" y="4768634"/>
              <a:ext cx="2541270" cy="307777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Raleway" panose="020B0503030101060003" pitchFamily="34" charset="0"/>
                </a:rPr>
                <a:t>New </a:t>
              </a:r>
              <a:r>
                <a:rPr lang="en-US" sz="1400" b="1" dirty="0">
                  <a:solidFill>
                    <a:schemeClr val="bg1"/>
                  </a:solidFill>
                  <a:latin typeface="Raleway" panose="020B0503030101060003" pitchFamily="34" charset="0"/>
                </a:rPr>
                <a:t>STATUS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52266629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465359-0AAF-CA75-3316-5BD32ABF13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w: Chevron 6">
            <a:extLst>
              <a:ext uri="{FF2B5EF4-FFF2-40B4-BE49-F238E27FC236}">
                <a16:creationId xmlns:a16="http://schemas.microsoft.com/office/drawing/2014/main" id="{25F60E2C-196A-EFF7-2CFD-6C5E106EE3C7}"/>
              </a:ext>
            </a:extLst>
          </p:cNvPr>
          <p:cNvSpPr/>
          <p:nvPr/>
        </p:nvSpPr>
        <p:spPr>
          <a:xfrm>
            <a:off x="350093" y="258118"/>
            <a:ext cx="2272131" cy="877042"/>
          </a:xfrm>
          <a:prstGeom prst="chevron">
            <a:avLst>
              <a:gd name="adj" fmla="val 4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EE24909-0075-085F-BCDA-9A09DFE8CB10}"/>
              </a:ext>
            </a:extLst>
          </p:cNvPr>
          <p:cNvGrpSpPr/>
          <p:nvPr/>
        </p:nvGrpSpPr>
        <p:grpSpPr>
          <a:xfrm>
            <a:off x="955995" y="477379"/>
            <a:ext cx="1918688" cy="877042"/>
            <a:chOff x="8396565" y="2070165"/>
            <a:chExt cx="1918688" cy="877042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AB68629B-E647-145B-79E4-724E1E72AF01}"/>
                </a:ext>
              </a:extLst>
            </p:cNvPr>
            <p:cNvSpPr/>
            <p:nvPr/>
          </p:nvSpPr>
          <p:spPr>
            <a:xfrm>
              <a:off x="8396565" y="2070165"/>
              <a:ext cx="1918688" cy="87704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0" name="Rectangle: Rounded Corners 5">
              <a:extLst>
                <a:ext uri="{FF2B5EF4-FFF2-40B4-BE49-F238E27FC236}">
                  <a16:creationId xmlns:a16="http://schemas.microsoft.com/office/drawing/2014/main" id="{E8C9CC09-1528-606B-1D9F-9903BE10AA26}"/>
                </a:ext>
              </a:extLst>
            </p:cNvPr>
            <p:cNvSpPr txBox="1"/>
            <p:nvPr/>
          </p:nvSpPr>
          <p:spPr>
            <a:xfrm>
              <a:off x="8422253" y="2095853"/>
              <a:ext cx="1867312" cy="82566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3792" tIns="113792" rIns="113792" bIns="113792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PT" sz="1600" b="1" kern="1200" dirty="0"/>
                <a:t>EU Customs </a:t>
              </a:r>
              <a:r>
                <a:rPr lang="pt-PT" sz="1600" b="1" kern="1200" dirty="0" err="1"/>
                <a:t>Union</a:t>
              </a:r>
              <a:r>
                <a:rPr lang="pt-PT" sz="1600" b="1" kern="1200" dirty="0"/>
                <a:t> </a:t>
              </a:r>
              <a:r>
                <a:rPr lang="pt-PT" sz="1600" b="1" kern="1200" dirty="0" err="1"/>
                <a:t>Reform</a:t>
              </a:r>
              <a:endParaRPr lang="pt-PT" sz="1600" b="1" kern="1200" dirty="0"/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3B895075-5DCE-A761-9CDE-08CE696BB501}"/>
              </a:ext>
            </a:extLst>
          </p:cNvPr>
          <p:cNvSpPr txBox="1"/>
          <p:nvPr/>
        </p:nvSpPr>
        <p:spPr>
          <a:xfrm>
            <a:off x="1398873" y="1842523"/>
            <a:ext cx="2541270" cy="5232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Raleway" panose="020B0503030101060003" pitchFamily="34" charset="0"/>
              </a:rPr>
              <a:t>Pilar 1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B88DC38-3182-F53D-FDB4-0C9B5F35F2CF}"/>
              </a:ext>
            </a:extLst>
          </p:cNvPr>
          <p:cNvGrpSpPr/>
          <p:nvPr/>
        </p:nvGrpSpPr>
        <p:grpSpPr>
          <a:xfrm>
            <a:off x="4846060" y="642484"/>
            <a:ext cx="6757856" cy="5302671"/>
            <a:chOff x="1447800" y="4696554"/>
            <a:chExt cx="2956063" cy="5020807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2B01AF08-F2D8-3419-4346-AD798599ADE0}"/>
                </a:ext>
              </a:extLst>
            </p:cNvPr>
            <p:cNvSpPr txBox="1"/>
            <p:nvPr/>
          </p:nvSpPr>
          <p:spPr>
            <a:xfrm>
              <a:off x="1470163" y="5430743"/>
              <a:ext cx="2933700" cy="42866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endParaRPr lang="en-US" sz="1600" dirty="0">
                <a:solidFill>
                  <a:schemeClr val="bg2">
                    <a:lumMod val="10000"/>
                  </a:schemeClr>
                </a:solidFill>
                <a:latin typeface="Raleway" panose="020B0503030101060003" pitchFamily="34" charset="0"/>
              </a:endParaRPr>
            </a:p>
            <a:p>
              <a:pPr marL="571500" lvl="1" indent="-285750">
                <a:lnSpc>
                  <a:spcPct val="150000"/>
                </a:lnSpc>
                <a:buFont typeface="Symbol" panose="05050102010706020507" pitchFamily="18" charset="2"/>
                <a:buChar char="-"/>
              </a:pPr>
              <a:r>
                <a:rPr lang="en-US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Trust and Check traders’ criteria and conditions build on the AEO criteria </a:t>
              </a:r>
              <a:r>
                <a:rPr lang="en-US" b="1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but</a:t>
              </a:r>
              <a:r>
                <a:rPr lang="en-US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 with additional requirements:</a:t>
              </a:r>
            </a:p>
            <a:p>
              <a:pPr marL="285750" lvl="1">
                <a:lnSpc>
                  <a:spcPct val="150000"/>
                </a:lnSpc>
              </a:pPr>
              <a:endParaRPr lang="en-US" dirty="0">
                <a:solidFill>
                  <a:schemeClr val="bg2">
                    <a:lumMod val="10000"/>
                  </a:schemeClr>
                </a:solidFill>
                <a:latin typeface="Raleway" panose="020B0503030101060003" pitchFamily="34" charset="0"/>
              </a:endParaRPr>
            </a:p>
            <a:p>
              <a:pPr marL="1028700" lvl="2" indent="-285750">
                <a:lnSpc>
                  <a:spcPct val="150000"/>
                </a:lnSpc>
                <a:buFont typeface="Symbol" panose="05050102010706020507" pitchFamily="18" charset="2"/>
                <a:buChar char="-"/>
              </a:pPr>
              <a:r>
                <a:rPr lang="en-US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IT/systems and interfaces </a:t>
              </a:r>
            </a:p>
            <a:p>
              <a:pPr marL="1028700" lvl="2" indent="-285750">
                <a:lnSpc>
                  <a:spcPct val="150000"/>
                </a:lnSpc>
                <a:buFont typeface="Symbol" panose="05050102010706020507" pitchFamily="18" charset="2"/>
                <a:buChar char="-"/>
              </a:pPr>
              <a:r>
                <a:rPr lang="en-US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Internal customs controls and procedures (resources required)</a:t>
              </a:r>
            </a:p>
            <a:p>
              <a:pPr lvl="2">
                <a:lnSpc>
                  <a:spcPct val="150000"/>
                </a:lnSpc>
              </a:pPr>
              <a:endParaRPr lang="en-US" dirty="0">
                <a:solidFill>
                  <a:schemeClr val="bg2">
                    <a:lumMod val="10000"/>
                  </a:schemeClr>
                </a:solidFill>
                <a:latin typeface="Raleway" panose="020B0503030101060003" pitchFamily="34" charset="0"/>
              </a:endParaRPr>
            </a:p>
            <a:p>
              <a:pPr marL="568325" lvl="1" indent="-284163">
                <a:lnSpc>
                  <a:spcPct val="150000"/>
                </a:lnSpc>
                <a:buFont typeface="Symbol" panose="05050102010706020507" pitchFamily="18" charset="2"/>
                <a:buChar char="-"/>
              </a:pPr>
              <a:r>
                <a:rPr lang="en-US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Traders with AEO certification will not become automatically Trust and Check traders.</a:t>
              </a:r>
            </a:p>
            <a:p>
              <a:pPr lvl="1">
                <a:lnSpc>
                  <a:spcPct val="150000"/>
                </a:lnSpc>
              </a:pPr>
              <a:endParaRPr lang="en-US" sz="1600" dirty="0">
                <a:solidFill>
                  <a:schemeClr val="bg2">
                    <a:lumMod val="10000"/>
                  </a:schemeClr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E9F70EDD-6A1D-D9E3-CC0B-D9DFF8169F3D}"/>
                </a:ext>
              </a:extLst>
            </p:cNvPr>
            <p:cNvSpPr txBox="1"/>
            <p:nvPr/>
          </p:nvSpPr>
          <p:spPr>
            <a:xfrm>
              <a:off x="1447800" y="4696554"/>
              <a:ext cx="2933700" cy="8281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b="1" u="sng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What will have  to be “considered and </a:t>
              </a:r>
              <a:r>
                <a:rPr lang="en-US" b="1" u="sng" dirty="0" err="1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wheighed</a:t>
              </a:r>
              <a:r>
                <a:rPr lang="en-US" b="1" u="sng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” by businesses?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31083672-27ED-7795-E422-65B1EE963C86}"/>
              </a:ext>
            </a:extLst>
          </p:cNvPr>
          <p:cNvGrpSpPr/>
          <p:nvPr/>
        </p:nvGrpSpPr>
        <p:grpSpPr>
          <a:xfrm>
            <a:off x="601257" y="1417890"/>
            <a:ext cx="4041933" cy="4022219"/>
            <a:chOff x="601257" y="1417890"/>
            <a:chExt cx="4041933" cy="4022219"/>
          </a:xfrm>
        </p:grpSpPr>
        <p:grpSp>
          <p:nvGrpSpPr>
            <p:cNvPr id="6" name="Agrupar 5">
              <a:extLst>
                <a:ext uri="{FF2B5EF4-FFF2-40B4-BE49-F238E27FC236}">
                  <a16:creationId xmlns:a16="http://schemas.microsoft.com/office/drawing/2014/main" id="{25BF81A9-9121-D13D-F7E6-75EA9B805D6B}"/>
                </a:ext>
              </a:extLst>
            </p:cNvPr>
            <p:cNvGrpSpPr/>
            <p:nvPr/>
          </p:nvGrpSpPr>
          <p:grpSpPr>
            <a:xfrm>
              <a:off x="601257" y="1417890"/>
              <a:ext cx="4041933" cy="4022219"/>
              <a:chOff x="1028703" y="2183988"/>
              <a:chExt cx="3514725" cy="3497580"/>
            </a:xfrm>
          </p:grpSpPr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91C057A9-9DDA-8144-93B7-13F84BAD5E48}"/>
                  </a:ext>
                </a:extLst>
              </p:cNvPr>
              <p:cNvSpPr/>
              <p:nvPr/>
            </p:nvSpPr>
            <p:spPr>
              <a:xfrm>
                <a:off x="1028703" y="2183988"/>
                <a:ext cx="3514725" cy="3497580"/>
              </a:xfrm>
              <a:prstGeom prst="ellipse">
                <a:avLst/>
              </a:prstGeom>
              <a:solidFill>
                <a:srgbClr val="025253">
                  <a:alpha val="8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7" name="Picture 16">
                <a:extLst>
                  <a:ext uri="{FF2B5EF4-FFF2-40B4-BE49-F238E27FC236}">
                    <a16:creationId xmlns:a16="http://schemas.microsoft.com/office/drawing/2014/main" id="{8FA1324C-0516-8F34-80C3-76C43E7D9BC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1953857" y="3233563"/>
                <a:ext cx="1664416" cy="1664415"/>
              </a:xfrm>
              <a:custGeom>
                <a:avLst/>
                <a:gdLst>
                  <a:gd name="connsiteX0" fmla="*/ 885825 w 1771651"/>
                  <a:gd name="connsiteY0" fmla="*/ 0 h 1771650"/>
                  <a:gd name="connsiteX1" fmla="*/ 1771651 w 1771651"/>
                  <a:gd name="connsiteY1" fmla="*/ 885825 h 1771650"/>
                  <a:gd name="connsiteX2" fmla="*/ 885825 w 1771651"/>
                  <a:gd name="connsiteY2" fmla="*/ 1771650 h 1771650"/>
                  <a:gd name="connsiteX3" fmla="*/ 0 w 1771651"/>
                  <a:gd name="connsiteY3" fmla="*/ 885825 h 1771650"/>
                  <a:gd name="connsiteX4" fmla="*/ 885825 w 1771651"/>
                  <a:gd name="connsiteY4" fmla="*/ 0 h 1771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71651" h="1771650">
                    <a:moveTo>
                      <a:pt x="885825" y="0"/>
                    </a:moveTo>
                    <a:cubicBezTo>
                      <a:pt x="1375054" y="0"/>
                      <a:pt x="1771651" y="396597"/>
                      <a:pt x="1771651" y="885825"/>
                    </a:cubicBezTo>
                    <a:cubicBezTo>
                      <a:pt x="1771651" y="1375054"/>
                      <a:pt x="1375054" y="1771650"/>
                      <a:pt x="885825" y="1771650"/>
                    </a:cubicBezTo>
                    <a:cubicBezTo>
                      <a:pt x="396597" y="1771650"/>
                      <a:pt x="0" y="1375054"/>
                      <a:pt x="0" y="885825"/>
                    </a:cubicBezTo>
                    <a:cubicBezTo>
                      <a:pt x="0" y="396597"/>
                      <a:pt x="396597" y="0"/>
                      <a:pt x="885825" y="0"/>
                    </a:cubicBezTo>
                    <a:close/>
                  </a:path>
                </a:pathLst>
              </a:custGeom>
            </p:spPr>
          </p:pic>
          <p:sp>
            <p:nvSpPr>
              <p:cNvPr id="22" name="CaixaDeTexto 2">
                <a:extLst>
                  <a:ext uri="{FF2B5EF4-FFF2-40B4-BE49-F238E27FC236}">
                    <a16:creationId xmlns:a16="http://schemas.microsoft.com/office/drawing/2014/main" id="{C170FC5D-4031-DB82-14BD-49A5AB60E3E1}"/>
                  </a:ext>
                </a:extLst>
              </p:cNvPr>
              <p:cNvSpPr txBox="1"/>
              <p:nvPr/>
            </p:nvSpPr>
            <p:spPr>
              <a:xfrm>
                <a:off x="2130266" y="3551657"/>
                <a:ext cx="1297858" cy="883185"/>
              </a:xfrm>
              <a:prstGeom prst="rect">
                <a:avLst/>
              </a:prstGeom>
              <a:noFill/>
            </p:spPr>
            <p:txBody>
              <a:bodyPr wrap="square" rtlCol="0" anchor="b">
                <a:spAutoFit/>
              </a:bodyPr>
              <a:lstStyle/>
              <a:p>
                <a:pPr algn="ctr"/>
                <a:r>
                  <a:rPr lang="pt-PT" sz="2000" b="1" dirty="0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Trust </a:t>
                </a:r>
                <a:r>
                  <a:rPr lang="pt-PT" sz="2000" b="1" dirty="0" err="1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and</a:t>
                </a:r>
                <a:r>
                  <a:rPr lang="pt-PT" sz="2000" b="1" dirty="0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 </a:t>
                </a:r>
                <a:r>
                  <a:rPr lang="pt-PT" sz="2000" b="1" dirty="0" err="1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Check</a:t>
                </a:r>
                <a:r>
                  <a:rPr lang="pt-PT" sz="2000" b="1" dirty="0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 </a:t>
                </a:r>
                <a:r>
                  <a:rPr lang="pt-PT" sz="2000" b="1" dirty="0" err="1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traders</a:t>
                </a:r>
                <a:endParaRPr lang="pt-PT" sz="2000" b="1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endParaRPr>
              </a:p>
            </p:txBody>
          </p:sp>
        </p:grp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EB556467-CE7B-6211-B358-B90E679484C3}"/>
                </a:ext>
              </a:extLst>
            </p:cNvPr>
            <p:cNvCxnSpPr>
              <a:cxnSpLocks/>
            </p:cNvCxnSpPr>
            <p:nvPr/>
          </p:nvCxnSpPr>
          <p:spPr>
            <a:xfrm>
              <a:off x="2622224" y="4063046"/>
              <a:ext cx="0" cy="64211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E20DB44E-4214-5A42-B379-29B7525C4570}"/>
                </a:ext>
              </a:extLst>
            </p:cNvPr>
            <p:cNvSpPr txBox="1"/>
            <p:nvPr/>
          </p:nvSpPr>
          <p:spPr>
            <a:xfrm>
              <a:off x="1352803" y="4768634"/>
              <a:ext cx="2541270" cy="307777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Raleway" panose="020B0503030101060003" pitchFamily="34" charset="0"/>
                </a:rPr>
                <a:t>New </a:t>
              </a:r>
              <a:r>
                <a:rPr lang="en-US" sz="1400" b="1" dirty="0">
                  <a:solidFill>
                    <a:schemeClr val="bg1"/>
                  </a:solidFill>
                  <a:latin typeface="Raleway" panose="020B0503030101060003" pitchFamily="34" charset="0"/>
                </a:rPr>
                <a:t>STATUS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70278532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8AF53C-4A06-F35D-9382-313B99B4B2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w: Chevron 6">
            <a:extLst>
              <a:ext uri="{FF2B5EF4-FFF2-40B4-BE49-F238E27FC236}">
                <a16:creationId xmlns:a16="http://schemas.microsoft.com/office/drawing/2014/main" id="{2A89BE92-B0BD-049C-4D07-E3E9A806D4E0}"/>
              </a:ext>
            </a:extLst>
          </p:cNvPr>
          <p:cNvSpPr/>
          <p:nvPr/>
        </p:nvSpPr>
        <p:spPr>
          <a:xfrm>
            <a:off x="350093" y="258118"/>
            <a:ext cx="2272131" cy="877042"/>
          </a:xfrm>
          <a:prstGeom prst="chevron">
            <a:avLst>
              <a:gd name="adj" fmla="val 4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D37FBADD-8DF1-AA55-CCC5-853B1BEFE2D1}"/>
              </a:ext>
            </a:extLst>
          </p:cNvPr>
          <p:cNvGrpSpPr/>
          <p:nvPr/>
        </p:nvGrpSpPr>
        <p:grpSpPr>
          <a:xfrm>
            <a:off x="955995" y="477379"/>
            <a:ext cx="1918688" cy="877042"/>
            <a:chOff x="8396565" y="2070165"/>
            <a:chExt cx="1918688" cy="877042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F9EE54DA-3609-0BFD-C9D3-9D2745C8EAA6}"/>
                </a:ext>
              </a:extLst>
            </p:cNvPr>
            <p:cNvSpPr/>
            <p:nvPr/>
          </p:nvSpPr>
          <p:spPr>
            <a:xfrm>
              <a:off x="8396565" y="2070165"/>
              <a:ext cx="1918688" cy="87704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0" name="Rectangle: Rounded Corners 5">
              <a:extLst>
                <a:ext uri="{FF2B5EF4-FFF2-40B4-BE49-F238E27FC236}">
                  <a16:creationId xmlns:a16="http://schemas.microsoft.com/office/drawing/2014/main" id="{AB37EA69-BD4F-2915-771E-276FE5C23905}"/>
                </a:ext>
              </a:extLst>
            </p:cNvPr>
            <p:cNvSpPr txBox="1"/>
            <p:nvPr/>
          </p:nvSpPr>
          <p:spPr>
            <a:xfrm>
              <a:off x="8422253" y="2095853"/>
              <a:ext cx="1867312" cy="82566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3792" tIns="113792" rIns="113792" bIns="113792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PT" sz="1600" b="1" kern="1200" dirty="0"/>
                <a:t>EU Customs </a:t>
              </a:r>
              <a:r>
                <a:rPr lang="pt-PT" sz="1600" b="1" kern="1200" dirty="0" err="1"/>
                <a:t>Union</a:t>
              </a:r>
              <a:r>
                <a:rPr lang="pt-PT" sz="1600" b="1" kern="1200" dirty="0"/>
                <a:t> </a:t>
              </a:r>
              <a:r>
                <a:rPr lang="pt-PT" sz="1600" b="1" kern="1200" dirty="0" err="1"/>
                <a:t>Reform</a:t>
              </a:r>
              <a:endParaRPr lang="pt-PT" sz="1600" b="1" kern="1200" dirty="0"/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833C6BB0-88FD-5ED6-A2C1-ECEE020D6E28}"/>
              </a:ext>
            </a:extLst>
          </p:cNvPr>
          <p:cNvSpPr txBox="1"/>
          <p:nvPr/>
        </p:nvSpPr>
        <p:spPr>
          <a:xfrm>
            <a:off x="1398873" y="1842523"/>
            <a:ext cx="2541270" cy="5232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Raleway" panose="020B0503030101060003" pitchFamily="34" charset="0"/>
              </a:rPr>
              <a:t>Pilar 1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D91A1F3E-457C-584A-0FFF-E23060225F22}"/>
              </a:ext>
            </a:extLst>
          </p:cNvPr>
          <p:cNvGrpSpPr/>
          <p:nvPr/>
        </p:nvGrpSpPr>
        <p:grpSpPr>
          <a:xfrm>
            <a:off x="4457238" y="642484"/>
            <a:ext cx="7274686" cy="6053696"/>
            <a:chOff x="1447800" y="4696554"/>
            <a:chExt cx="3078801" cy="5731910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0AC601A-D102-0FB4-36D7-8DE84B5FD37C}"/>
                </a:ext>
              </a:extLst>
            </p:cNvPr>
            <p:cNvSpPr txBox="1"/>
            <p:nvPr/>
          </p:nvSpPr>
          <p:spPr>
            <a:xfrm>
              <a:off x="1447800" y="5355022"/>
              <a:ext cx="3078801" cy="50734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endParaRPr lang="en-US" sz="1600" dirty="0">
                <a:solidFill>
                  <a:schemeClr val="bg2">
                    <a:lumMod val="10000"/>
                  </a:schemeClr>
                </a:solidFill>
                <a:latin typeface="Raleway" panose="020B0503030101060003" pitchFamily="34" charset="0"/>
              </a:endParaRPr>
            </a:p>
            <a:p>
              <a:pPr marL="630238" indent="-233363">
                <a:lnSpc>
                  <a:spcPct val="150000"/>
                </a:lnSpc>
                <a:buFont typeface="Symbol" panose="05050102010706020507" pitchFamily="18" charset="2"/>
                <a:buChar char="-"/>
              </a:pPr>
              <a:r>
                <a:rPr lang="en-US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Until 2037: AEO certifications and related “customs simplification authorizations” will be reviewed and revoked if their holders cannot be granted the Trust and Check status   </a:t>
              </a:r>
            </a:p>
            <a:p>
              <a:pPr marL="396875">
                <a:lnSpc>
                  <a:spcPct val="150000"/>
                </a:lnSpc>
              </a:pPr>
              <a:endParaRPr lang="en-US" dirty="0">
                <a:solidFill>
                  <a:schemeClr val="bg2">
                    <a:lumMod val="10000"/>
                  </a:schemeClr>
                </a:solidFill>
                <a:latin typeface="Raleway" panose="020B0503030101060003" pitchFamily="34" charset="0"/>
              </a:endParaRPr>
            </a:p>
            <a:p>
              <a:pPr marL="628650" indent="-171450">
                <a:lnSpc>
                  <a:spcPct val="150000"/>
                </a:lnSpc>
                <a:buFont typeface="Symbol" panose="05050102010706020507" pitchFamily="18" charset="2"/>
                <a:buChar char="-"/>
              </a:pPr>
              <a:r>
                <a:rPr lang="en-US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New standards (systems, processes, interaction with customs authorities, as well as real-time data sharing via the EU Customs Data Hub) will </a:t>
              </a:r>
              <a:r>
                <a:rPr lang="en-US" u="sng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directly</a:t>
              </a:r>
              <a:r>
                <a:rPr lang="en-US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 affect traders,</a:t>
              </a:r>
            </a:p>
            <a:p>
              <a:pPr marL="457200">
                <a:lnSpc>
                  <a:spcPct val="150000"/>
                </a:lnSpc>
              </a:pPr>
              <a:endParaRPr lang="en-US" dirty="0">
                <a:solidFill>
                  <a:schemeClr val="bg2">
                    <a:lumMod val="10000"/>
                  </a:schemeClr>
                </a:solidFill>
                <a:latin typeface="Raleway" panose="020B0503030101060003" pitchFamily="34" charset="0"/>
              </a:endParaRPr>
            </a:p>
            <a:p>
              <a:pPr marL="630238">
                <a:lnSpc>
                  <a:spcPct val="150000"/>
                </a:lnSpc>
              </a:pPr>
              <a:r>
                <a:rPr lang="en-US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Even those outsourcing the customs compliance obligations to external service providers)</a:t>
              </a:r>
            </a:p>
            <a:p>
              <a:pPr>
                <a:lnSpc>
                  <a:spcPct val="150000"/>
                </a:lnSpc>
              </a:pPr>
              <a:endParaRPr lang="en-US" dirty="0">
                <a:solidFill>
                  <a:schemeClr val="bg2">
                    <a:lumMod val="10000"/>
                  </a:schemeClr>
                </a:solidFill>
                <a:latin typeface="Raleway" panose="020B0503030101060003" pitchFamily="34" charset="0"/>
              </a:endParaRPr>
            </a:p>
            <a:p>
              <a:pPr lvl="1">
                <a:lnSpc>
                  <a:spcPct val="150000"/>
                </a:lnSpc>
              </a:pPr>
              <a:endParaRPr lang="en-US" sz="1600" dirty="0">
                <a:solidFill>
                  <a:schemeClr val="bg2">
                    <a:lumMod val="10000"/>
                  </a:schemeClr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79AE0E2-CDEB-F70C-DFCE-87611977DFB7}"/>
                </a:ext>
              </a:extLst>
            </p:cNvPr>
            <p:cNvSpPr txBox="1"/>
            <p:nvPr/>
          </p:nvSpPr>
          <p:spPr>
            <a:xfrm>
              <a:off x="1447800" y="4696554"/>
              <a:ext cx="2933700" cy="8281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b="1" u="sng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rPr>
                <a:t>What will have  to be “considered and weighed” by businesses?</a:t>
              </a: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17217586-C8B0-B788-C887-C001120E95C6}"/>
              </a:ext>
            </a:extLst>
          </p:cNvPr>
          <p:cNvGrpSpPr/>
          <p:nvPr/>
        </p:nvGrpSpPr>
        <p:grpSpPr>
          <a:xfrm>
            <a:off x="376730" y="1579642"/>
            <a:ext cx="4041933" cy="4022219"/>
            <a:chOff x="601257" y="1417890"/>
            <a:chExt cx="4041933" cy="4022219"/>
          </a:xfrm>
        </p:grpSpPr>
        <p:grpSp>
          <p:nvGrpSpPr>
            <p:cNvPr id="4" name="Agrupar 5">
              <a:extLst>
                <a:ext uri="{FF2B5EF4-FFF2-40B4-BE49-F238E27FC236}">
                  <a16:creationId xmlns:a16="http://schemas.microsoft.com/office/drawing/2014/main" id="{F2DDB2F6-982B-F009-077D-EA4DC621E4B9}"/>
                </a:ext>
              </a:extLst>
            </p:cNvPr>
            <p:cNvGrpSpPr/>
            <p:nvPr/>
          </p:nvGrpSpPr>
          <p:grpSpPr>
            <a:xfrm>
              <a:off x="601257" y="1417890"/>
              <a:ext cx="4041933" cy="4022219"/>
              <a:chOff x="1028703" y="2183988"/>
              <a:chExt cx="3514725" cy="3497580"/>
            </a:xfrm>
          </p:grpSpPr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8C1AB28B-F80F-BBC9-42A1-E11532DA9126}"/>
                  </a:ext>
                </a:extLst>
              </p:cNvPr>
              <p:cNvSpPr/>
              <p:nvPr/>
            </p:nvSpPr>
            <p:spPr>
              <a:xfrm>
                <a:off x="1028703" y="2183988"/>
                <a:ext cx="3514725" cy="3497580"/>
              </a:xfrm>
              <a:prstGeom prst="ellipse">
                <a:avLst/>
              </a:prstGeom>
              <a:solidFill>
                <a:srgbClr val="025253">
                  <a:alpha val="8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7" name="Picture 16">
                <a:extLst>
                  <a:ext uri="{FF2B5EF4-FFF2-40B4-BE49-F238E27FC236}">
                    <a16:creationId xmlns:a16="http://schemas.microsoft.com/office/drawing/2014/main" id="{DDF484FB-B846-B151-A670-7D6081294B8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1953857" y="3233563"/>
                <a:ext cx="1664416" cy="1664415"/>
              </a:xfrm>
              <a:custGeom>
                <a:avLst/>
                <a:gdLst>
                  <a:gd name="connsiteX0" fmla="*/ 885825 w 1771651"/>
                  <a:gd name="connsiteY0" fmla="*/ 0 h 1771650"/>
                  <a:gd name="connsiteX1" fmla="*/ 1771651 w 1771651"/>
                  <a:gd name="connsiteY1" fmla="*/ 885825 h 1771650"/>
                  <a:gd name="connsiteX2" fmla="*/ 885825 w 1771651"/>
                  <a:gd name="connsiteY2" fmla="*/ 1771650 h 1771650"/>
                  <a:gd name="connsiteX3" fmla="*/ 0 w 1771651"/>
                  <a:gd name="connsiteY3" fmla="*/ 885825 h 1771650"/>
                  <a:gd name="connsiteX4" fmla="*/ 885825 w 1771651"/>
                  <a:gd name="connsiteY4" fmla="*/ 0 h 1771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71651" h="1771650">
                    <a:moveTo>
                      <a:pt x="885825" y="0"/>
                    </a:moveTo>
                    <a:cubicBezTo>
                      <a:pt x="1375054" y="0"/>
                      <a:pt x="1771651" y="396597"/>
                      <a:pt x="1771651" y="885825"/>
                    </a:cubicBezTo>
                    <a:cubicBezTo>
                      <a:pt x="1771651" y="1375054"/>
                      <a:pt x="1375054" y="1771650"/>
                      <a:pt x="885825" y="1771650"/>
                    </a:cubicBezTo>
                    <a:cubicBezTo>
                      <a:pt x="396597" y="1771650"/>
                      <a:pt x="0" y="1375054"/>
                      <a:pt x="0" y="885825"/>
                    </a:cubicBezTo>
                    <a:cubicBezTo>
                      <a:pt x="0" y="396597"/>
                      <a:pt x="396597" y="0"/>
                      <a:pt x="885825" y="0"/>
                    </a:cubicBezTo>
                    <a:close/>
                  </a:path>
                </a:pathLst>
              </a:custGeom>
            </p:spPr>
          </p:pic>
          <p:sp>
            <p:nvSpPr>
              <p:cNvPr id="22" name="CaixaDeTexto 2">
                <a:extLst>
                  <a:ext uri="{FF2B5EF4-FFF2-40B4-BE49-F238E27FC236}">
                    <a16:creationId xmlns:a16="http://schemas.microsoft.com/office/drawing/2014/main" id="{6AD305EB-ECAE-425D-AD4C-CD56254EA400}"/>
                  </a:ext>
                </a:extLst>
              </p:cNvPr>
              <p:cNvSpPr txBox="1"/>
              <p:nvPr/>
            </p:nvSpPr>
            <p:spPr>
              <a:xfrm>
                <a:off x="2130266" y="3551657"/>
                <a:ext cx="1297858" cy="883185"/>
              </a:xfrm>
              <a:prstGeom prst="rect">
                <a:avLst/>
              </a:prstGeom>
              <a:noFill/>
            </p:spPr>
            <p:txBody>
              <a:bodyPr wrap="square" rtlCol="0" anchor="b">
                <a:spAutoFit/>
              </a:bodyPr>
              <a:lstStyle/>
              <a:p>
                <a:pPr algn="ctr"/>
                <a:r>
                  <a:rPr lang="pt-PT" sz="2000" b="1" dirty="0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Trust </a:t>
                </a:r>
                <a:r>
                  <a:rPr lang="pt-PT" sz="2000" b="1" dirty="0" err="1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and</a:t>
                </a:r>
                <a:r>
                  <a:rPr lang="pt-PT" sz="2000" b="1" dirty="0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 </a:t>
                </a:r>
                <a:r>
                  <a:rPr lang="pt-PT" sz="2000" b="1" dirty="0" err="1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Check</a:t>
                </a:r>
                <a:r>
                  <a:rPr lang="pt-PT" sz="2000" b="1" dirty="0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 </a:t>
                </a:r>
                <a:r>
                  <a:rPr lang="pt-PT" sz="2000" b="1" dirty="0" err="1">
                    <a:solidFill>
                      <a:schemeClr val="bg2">
                        <a:lumMod val="10000"/>
                      </a:schemeClr>
                    </a:solidFill>
                    <a:latin typeface="Raleway" panose="020B0503030101060003" pitchFamily="34" charset="0"/>
                  </a:rPr>
                  <a:t>traders</a:t>
                </a:r>
                <a:endParaRPr lang="pt-PT" sz="2000" b="1" dirty="0">
                  <a:solidFill>
                    <a:schemeClr val="bg2">
                      <a:lumMod val="10000"/>
                    </a:schemeClr>
                  </a:solidFill>
                  <a:latin typeface="Raleway" panose="020B0503030101060003" pitchFamily="34" charset="0"/>
                </a:endParaRPr>
              </a:p>
            </p:txBody>
          </p:sp>
        </p:grpSp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20B72EAC-3601-7471-227A-66CEDB43B968}"/>
                </a:ext>
              </a:extLst>
            </p:cNvPr>
            <p:cNvCxnSpPr>
              <a:cxnSpLocks/>
            </p:cNvCxnSpPr>
            <p:nvPr/>
          </p:nvCxnSpPr>
          <p:spPr>
            <a:xfrm>
              <a:off x="2622224" y="4063046"/>
              <a:ext cx="0" cy="64211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933F1C4E-9BDC-F055-F7DA-1F93442A9594}"/>
                </a:ext>
              </a:extLst>
            </p:cNvPr>
            <p:cNvSpPr txBox="1"/>
            <p:nvPr/>
          </p:nvSpPr>
          <p:spPr>
            <a:xfrm>
              <a:off x="1352803" y="4768634"/>
              <a:ext cx="2541270" cy="307777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Raleway" panose="020B0503030101060003" pitchFamily="34" charset="0"/>
                </a:rPr>
                <a:t>New </a:t>
              </a:r>
              <a:r>
                <a:rPr lang="en-US" sz="1400" b="1" dirty="0">
                  <a:solidFill>
                    <a:schemeClr val="bg1"/>
                  </a:solidFill>
                  <a:latin typeface="Raleway" panose="020B0503030101060003" pitchFamily="34" charset="0"/>
                </a:rPr>
                <a:t>STATUS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39859015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Cleaning Service">
      <a:dk1>
        <a:srgbClr val="6A6A6A"/>
      </a:dk1>
      <a:lt1>
        <a:sysClr val="window" lastClr="FFFFFF"/>
      </a:lt1>
      <a:dk2>
        <a:srgbClr val="848484"/>
      </a:dk2>
      <a:lt2>
        <a:srgbClr val="F2F2F2"/>
      </a:lt2>
      <a:accent1>
        <a:srgbClr val="085453"/>
      </a:accent1>
      <a:accent2>
        <a:srgbClr val="387677"/>
      </a:accent2>
      <a:accent3>
        <a:srgbClr val="F0BD3E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 anchor="b">
        <a:spAutoFit/>
      </a:bodyPr>
      <a:lstStyle>
        <a:defPPr algn="ctr">
          <a:defRPr sz="1400" dirty="0">
            <a:solidFill>
              <a:schemeClr val="bg1"/>
            </a:solidFill>
            <a:latin typeface="Raleway" panose="020B0503030101060003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7C327C2F086CE438581CF437D9DBC8A" ma:contentTypeVersion="18" ma:contentTypeDescription="Create a new document." ma:contentTypeScope="" ma:versionID="25b62dd180fdf9b369055207dc172c96">
  <xsd:schema xmlns:xsd="http://www.w3.org/2001/XMLSchema" xmlns:xs="http://www.w3.org/2001/XMLSchema" xmlns:p="http://schemas.microsoft.com/office/2006/metadata/properties" xmlns:ns3="98edb1c2-81d3-4105-a29a-28e3859b1d32" xmlns:ns4="034318cb-8cfd-472c-ad67-8f5796820cc3" targetNamespace="http://schemas.microsoft.com/office/2006/metadata/properties" ma:root="true" ma:fieldsID="e381fba3af55a5d807722b2411381833" ns3:_="" ns4:_="">
    <xsd:import namespace="98edb1c2-81d3-4105-a29a-28e3859b1d32"/>
    <xsd:import namespace="034318cb-8cfd-472c-ad67-8f5796820cc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edb1c2-81d3-4105-a29a-28e3859b1d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4318cb-8cfd-472c-ad67-8f5796820cc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8edb1c2-81d3-4105-a29a-28e3859b1d32" xsi:nil="true"/>
  </documentManagement>
</p:properties>
</file>

<file path=customXml/itemProps1.xml><?xml version="1.0" encoding="utf-8"?>
<ds:datastoreItem xmlns:ds="http://schemas.openxmlformats.org/officeDocument/2006/customXml" ds:itemID="{72E6E271-95C1-41D1-A8B8-DC077B066EA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68FFB5-CA58-4DCD-A52B-D14E715E2B9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8edb1c2-81d3-4105-a29a-28e3859b1d32"/>
    <ds:schemaRef ds:uri="034318cb-8cfd-472c-ad67-8f5796820cc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404AFA9-AA33-4B13-A28F-D15C5657E734}">
  <ds:schemaRefs>
    <ds:schemaRef ds:uri="034318cb-8cfd-472c-ad67-8f5796820cc3"/>
    <ds:schemaRef ds:uri="http://schemas.microsoft.com/office/2006/metadata/properties"/>
    <ds:schemaRef ds:uri="http://schemas.microsoft.com/office/2006/documentManagement/types"/>
    <ds:schemaRef ds:uri="98edb1c2-81d3-4105-a29a-28e3859b1d32"/>
    <ds:schemaRef ds:uri="http://schemas.openxmlformats.org/package/2006/metadata/core-properties"/>
    <ds:schemaRef ds:uri="http://purl.org/dc/elements/1.1/"/>
    <ds:schemaRef ds:uri="http://www.w3.org/XML/1998/namespace"/>
    <ds:schemaRef ds:uri="http://purl.org/dc/dcmitype/"/>
    <ds:schemaRef ds:uri="http://schemas.microsoft.com/office/infopath/2007/PartnerControl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22013</TotalTime>
  <Words>1136</Words>
  <Application>Microsoft Office PowerPoint</Application>
  <PresentationFormat>Widescreen</PresentationFormat>
  <Paragraphs>162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Raleway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SOUSA Gabriela</dc:creator>
  <cp:lastModifiedBy>Loureiro de Sousa, Gabriela</cp:lastModifiedBy>
  <cp:revision>146</cp:revision>
  <dcterms:created xsi:type="dcterms:W3CDTF">2021-03-06T17:59:19Z</dcterms:created>
  <dcterms:modified xsi:type="dcterms:W3CDTF">2025-08-26T13:11:08Z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6791f77-3d39-4d72-9277-ac879ec799ed_Enabled">
    <vt:lpwstr>true</vt:lpwstr>
  </property>
  <property fmtid="{D5CDD505-2E9C-101B-9397-08002B2CF9AE}" pid="3" name="MSIP_Label_36791f77-3d39-4d72-9277-ac879ec799ed_SetDate">
    <vt:lpwstr>2024-10-22T16:43:56Z</vt:lpwstr>
  </property>
  <property fmtid="{D5CDD505-2E9C-101B-9397-08002B2CF9AE}" pid="4" name="MSIP_Label_36791f77-3d39-4d72-9277-ac879ec799ed_Method">
    <vt:lpwstr>Standard</vt:lpwstr>
  </property>
  <property fmtid="{D5CDD505-2E9C-101B-9397-08002B2CF9AE}" pid="5" name="MSIP_Label_36791f77-3d39-4d72-9277-ac879ec799ed_Name">
    <vt:lpwstr>restricted-default</vt:lpwstr>
  </property>
  <property fmtid="{D5CDD505-2E9C-101B-9397-08002B2CF9AE}" pid="6" name="MSIP_Label_36791f77-3d39-4d72-9277-ac879ec799ed_SiteId">
    <vt:lpwstr>254ba93e-1f6f-48f3-90e6-e2766664b477</vt:lpwstr>
  </property>
  <property fmtid="{D5CDD505-2E9C-101B-9397-08002B2CF9AE}" pid="7" name="MSIP_Label_36791f77-3d39-4d72-9277-ac879ec799ed_ActionId">
    <vt:lpwstr>f962285b-63f0-478b-a433-e8bc0b8c9f6e</vt:lpwstr>
  </property>
  <property fmtid="{D5CDD505-2E9C-101B-9397-08002B2CF9AE}" pid="8" name="MSIP_Label_36791f77-3d39-4d72-9277-ac879ec799ed_ContentBits">
    <vt:lpwstr>0</vt:lpwstr>
  </property>
  <property fmtid="{D5CDD505-2E9C-101B-9397-08002B2CF9AE}" pid="9" name="ContentTypeId">
    <vt:lpwstr>0x010100C7C327C2F086CE438581CF437D9DBC8A</vt:lpwstr>
  </property>
</Properties>
</file>