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80" r:id="rId4"/>
    <p:sldId id="281" r:id="rId5"/>
    <p:sldId id="262" r:id="rId6"/>
    <p:sldId id="282" r:id="rId7"/>
    <p:sldId id="283" r:id="rId8"/>
    <p:sldId id="284" r:id="rId9"/>
    <p:sldId id="308" r:id="rId10"/>
    <p:sldId id="302" r:id="rId11"/>
    <p:sldId id="303" r:id="rId12"/>
    <p:sldId id="304" r:id="rId13"/>
    <p:sldId id="305" r:id="rId14"/>
    <p:sldId id="306" r:id="rId15"/>
    <p:sldId id="307" r:id="rId16"/>
    <p:sldId id="295" r:id="rId17"/>
    <p:sldId id="298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2B77-5E74-4BBF-90CD-CFDE408944E9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D7366-9788-4ED4-BDE2-81D9179456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48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9ED1-CE74-4C1D-A24D-8FB9BD9B1D5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63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9ED1-CE74-4C1D-A24D-8FB9BD9B1D5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8362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9ED1-CE74-4C1D-A24D-8FB9BD9B1D53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99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9ED1-CE74-4C1D-A24D-8FB9BD9B1D53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92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9ED1-CE74-4C1D-A24D-8FB9BD9B1D53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7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8" name="Google Shape;12528;g2766a49f493_0_24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9" name="Google Shape;12529;g2766a49f493_0_24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7">
          <a:extLst>
            <a:ext uri="{FF2B5EF4-FFF2-40B4-BE49-F238E27FC236}">
              <a16:creationId xmlns:a16="http://schemas.microsoft.com/office/drawing/2014/main" id="{EBB90746-EB41-7D4C-F47B-CCABDA9ED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8" name="Google Shape;12528;g2766a49f493_0_24689:notes">
            <a:extLst>
              <a:ext uri="{FF2B5EF4-FFF2-40B4-BE49-F238E27FC236}">
                <a16:creationId xmlns:a16="http://schemas.microsoft.com/office/drawing/2014/main" id="{F7594124-FD57-B93D-DF84-CD43C33962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9" name="Google Shape;12529;g2766a49f493_0_24689:notes">
            <a:extLst>
              <a:ext uri="{FF2B5EF4-FFF2-40B4-BE49-F238E27FC236}">
                <a16:creationId xmlns:a16="http://schemas.microsoft.com/office/drawing/2014/main" id="{8765BC46-0795-F9A4-BEEA-35A6D9E0A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57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766a49f493_0_1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766a49f493_0_11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766a49f493_0_1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2766a49f493_0_1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766a49f493_0_1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2766a49f493_0_1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014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9ED1-CE74-4C1D-A24D-8FB9BD9B1D5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01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1C9A5-4553-8AA6-5F2F-88119D4F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002C0B-2AB4-02AF-E6CB-F5253CCF6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1D414-DF36-4FB1-1452-41A6FF57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5B1378-8220-8F29-D001-81DBEED4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B68C49-43DB-A4C6-C48A-EAA1662F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79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8ED2C-B8BC-E8FC-4734-AE5C9CEC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DE1317-77DC-1036-D580-7D7489C5D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41AF1E-02DB-FC6A-3C2F-A8A670FF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72E7E-3538-B3CE-8A48-2FC58BD8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AB35A1-13A1-D5E5-4F17-9889F703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24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F1732F-79E3-B0E7-B75D-7BC52092F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72240F-7B34-9247-3C2F-91B88878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4CC384-CBFA-B290-7FA7-2FC196D6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02A19-EB15-603F-B722-9EE2C443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8E36D-2267-826D-9934-085267B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593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950967" y="4344267"/>
            <a:ext cx="10290000" cy="1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719333"/>
            <a:ext cx="3014000" cy="135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0" name="Google Shape;70;p3"/>
          <p:cNvGrpSpPr/>
          <p:nvPr/>
        </p:nvGrpSpPr>
        <p:grpSpPr>
          <a:xfrm>
            <a:off x="10680702" y="213957"/>
            <a:ext cx="1290125" cy="6300835"/>
            <a:chOff x="8010526" y="160468"/>
            <a:chExt cx="967594" cy="4725626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8010526" y="160468"/>
              <a:ext cx="967594" cy="967594"/>
              <a:chOff x="-3755051" y="3145047"/>
              <a:chExt cx="662872" cy="662872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-3755051" y="3145047"/>
                <a:ext cx="662872" cy="662872"/>
              </a:xfrm>
              <a:custGeom>
                <a:avLst/>
                <a:gdLst/>
                <a:ahLst/>
                <a:cxnLst/>
                <a:rect l="l" t="t" r="r" b="b"/>
                <a:pathLst>
                  <a:path w="49275" h="49275" extrusionOk="0">
                    <a:moveTo>
                      <a:pt x="46947" y="1"/>
                    </a:moveTo>
                    <a:cubicBezTo>
                      <a:pt x="46649" y="339"/>
                      <a:pt x="46370" y="677"/>
                      <a:pt x="46052" y="995"/>
                    </a:cubicBezTo>
                    <a:cubicBezTo>
                      <a:pt x="31033" y="16014"/>
                      <a:pt x="16014" y="31033"/>
                      <a:pt x="995" y="46052"/>
                    </a:cubicBezTo>
                    <a:cubicBezTo>
                      <a:pt x="677" y="46371"/>
                      <a:pt x="339" y="46649"/>
                      <a:pt x="1" y="46947"/>
                    </a:cubicBezTo>
                    <a:lnTo>
                      <a:pt x="200" y="49275"/>
                    </a:lnTo>
                    <a:cubicBezTo>
                      <a:pt x="478" y="48957"/>
                      <a:pt x="737" y="48638"/>
                      <a:pt x="1035" y="48340"/>
                    </a:cubicBezTo>
                    <a:cubicBezTo>
                      <a:pt x="16810" y="32565"/>
                      <a:pt x="32585" y="16790"/>
                      <a:pt x="48360" y="1035"/>
                    </a:cubicBezTo>
                    <a:cubicBezTo>
                      <a:pt x="48638" y="737"/>
                      <a:pt x="48976" y="478"/>
                      <a:pt x="49275" y="199"/>
                    </a:cubicBezTo>
                    <a:lnTo>
                      <a:pt x="469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677174" y="3222924"/>
                <a:ext cx="584995" cy="584995"/>
              </a:xfrm>
              <a:custGeom>
                <a:avLst/>
                <a:gdLst/>
                <a:ahLst/>
                <a:cxnLst/>
                <a:rect l="l" t="t" r="r" b="b"/>
                <a:pathLst>
                  <a:path w="43486" h="43486" extrusionOk="0">
                    <a:moveTo>
                      <a:pt x="43486" y="0"/>
                    </a:moveTo>
                    <a:cubicBezTo>
                      <a:pt x="43187" y="279"/>
                      <a:pt x="42849" y="537"/>
                      <a:pt x="42551" y="836"/>
                    </a:cubicBezTo>
                    <a:cubicBezTo>
                      <a:pt x="28646" y="14741"/>
                      <a:pt x="14741" y="28646"/>
                      <a:pt x="836" y="42551"/>
                    </a:cubicBezTo>
                    <a:cubicBezTo>
                      <a:pt x="557" y="42849"/>
                      <a:pt x="279" y="43168"/>
                      <a:pt x="0" y="43486"/>
                    </a:cubicBezTo>
                    <a:lnTo>
                      <a:pt x="2328" y="43486"/>
                    </a:lnTo>
                    <a:cubicBezTo>
                      <a:pt x="2606" y="43168"/>
                      <a:pt x="2865" y="42849"/>
                      <a:pt x="3163" y="42551"/>
                    </a:cubicBezTo>
                    <a:cubicBezTo>
                      <a:pt x="16292" y="29422"/>
                      <a:pt x="29422" y="16292"/>
                      <a:pt x="42551" y="3163"/>
                    </a:cubicBezTo>
                    <a:cubicBezTo>
                      <a:pt x="42849" y="2865"/>
                      <a:pt x="43187" y="2606"/>
                      <a:pt x="43486" y="2328"/>
                    </a:cubicBezTo>
                    <a:lnTo>
                      <a:pt x="434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755051" y="3145047"/>
                <a:ext cx="564131" cy="564131"/>
              </a:xfrm>
              <a:custGeom>
                <a:avLst/>
                <a:gdLst/>
                <a:ahLst/>
                <a:cxnLst/>
                <a:rect l="l" t="t" r="r" b="b"/>
                <a:pathLst>
                  <a:path w="41935" h="41935" extrusionOk="0">
                    <a:moveTo>
                      <a:pt x="39806" y="1"/>
                    </a:moveTo>
                    <a:cubicBezTo>
                      <a:pt x="39547" y="279"/>
                      <a:pt x="39309" y="577"/>
                      <a:pt x="39030" y="856"/>
                    </a:cubicBezTo>
                    <a:cubicBezTo>
                      <a:pt x="26299" y="13567"/>
                      <a:pt x="13587" y="26299"/>
                      <a:pt x="856" y="39010"/>
                    </a:cubicBezTo>
                    <a:cubicBezTo>
                      <a:pt x="577" y="39289"/>
                      <a:pt x="279" y="39547"/>
                      <a:pt x="1" y="39806"/>
                    </a:cubicBezTo>
                    <a:lnTo>
                      <a:pt x="1" y="41934"/>
                    </a:lnTo>
                    <a:cubicBezTo>
                      <a:pt x="319" y="41656"/>
                      <a:pt x="657" y="41397"/>
                      <a:pt x="936" y="41099"/>
                    </a:cubicBezTo>
                    <a:cubicBezTo>
                      <a:pt x="14343" y="27711"/>
                      <a:pt x="27731" y="14323"/>
                      <a:pt x="41099" y="936"/>
                    </a:cubicBezTo>
                    <a:cubicBezTo>
                      <a:pt x="41397" y="637"/>
                      <a:pt x="41656" y="299"/>
                      <a:pt x="419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-3570402" y="3329427"/>
                <a:ext cx="478223" cy="478492"/>
              </a:xfrm>
              <a:custGeom>
                <a:avLst/>
                <a:gdLst/>
                <a:ahLst/>
                <a:cxnLst/>
                <a:rect l="l" t="t" r="r" b="b"/>
                <a:pathLst>
                  <a:path w="35549" h="35569" extrusionOk="0">
                    <a:moveTo>
                      <a:pt x="35549" y="1"/>
                    </a:moveTo>
                    <a:cubicBezTo>
                      <a:pt x="35230" y="279"/>
                      <a:pt x="34912" y="538"/>
                      <a:pt x="34614" y="836"/>
                    </a:cubicBezTo>
                    <a:cubicBezTo>
                      <a:pt x="23355" y="12095"/>
                      <a:pt x="12075" y="23355"/>
                      <a:pt x="836" y="34634"/>
                    </a:cubicBezTo>
                    <a:cubicBezTo>
                      <a:pt x="538" y="34932"/>
                      <a:pt x="279" y="35251"/>
                      <a:pt x="1" y="35569"/>
                    </a:cubicBezTo>
                    <a:lnTo>
                      <a:pt x="2308" y="35569"/>
                    </a:lnTo>
                    <a:cubicBezTo>
                      <a:pt x="2587" y="35251"/>
                      <a:pt x="2865" y="34932"/>
                      <a:pt x="3144" y="34634"/>
                    </a:cubicBezTo>
                    <a:cubicBezTo>
                      <a:pt x="13647" y="24150"/>
                      <a:pt x="24130" y="13647"/>
                      <a:pt x="34614" y="3164"/>
                    </a:cubicBezTo>
                    <a:cubicBezTo>
                      <a:pt x="34912" y="2865"/>
                      <a:pt x="35250" y="2607"/>
                      <a:pt x="35549" y="2328"/>
                    </a:cubicBezTo>
                    <a:lnTo>
                      <a:pt x="35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-3755051" y="3145047"/>
                <a:ext cx="465376" cy="465120"/>
              </a:xfrm>
              <a:custGeom>
                <a:avLst/>
                <a:gdLst/>
                <a:ahLst/>
                <a:cxnLst/>
                <a:rect l="l" t="t" r="r" b="b"/>
                <a:pathLst>
                  <a:path w="34594" h="34575" extrusionOk="0">
                    <a:moveTo>
                      <a:pt x="32267" y="1"/>
                    </a:moveTo>
                    <a:cubicBezTo>
                      <a:pt x="32028" y="279"/>
                      <a:pt x="31769" y="577"/>
                      <a:pt x="31511" y="856"/>
                    </a:cubicBezTo>
                    <a:cubicBezTo>
                      <a:pt x="21306" y="11081"/>
                      <a:pt x="11081" y="21286"/>
                      <a:pt x="876" y="31491"/>
                    </a:cubicBezTo>
                    <a:cubicBezTo>
                      <a:pt x="597" y="31769"/>
                      <a:pt x="299" y="32008"/>
                      <a:pt x="1" y="32267"/>
                    </a:cubicBezTo>
                    <a:cubicBezTo>
                      <a:pt x="1" y="33042"/>
                      <a:pt x="1" y="33818"/>
                      <a:pt x="1" y="34574"/>
                    </a:cubicBezTo>
                    <a:cubicBezTo>
                      <a:pt x="319" y="34296"/>
                      <a:pt x="637" y="34037"/>
                      <a:pt x="936" y="33739"/>
                    </a:cubicBezTo>
                    <a:cubicBezTo>
                      <a:pt x="11877" y="22818"/>
                      <a:pt x="22817" y="11877"/>
                      <a:pt x="33758" y="916"/>
                    </a:cubicBezTo>
                    <a:cubicBezTo>
                      <a:pt x="34057" y="637"/>
                      <a:pt x="34315" y="299"/>
                      <a:pt x="345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-3463898" y="3436199"/>
                <a:ext cx="371719" cy="371719"/>
              </a:xfrm>
              <a:custGeom>
                <a:avLst/>
                <a:gdLst/>
                <a:ahLst/>
                <a:cxnLst/>
                <a:rect l="l" t="t" r="r" b="b"/>
                <a:pathLst>
                  <a:path w="27632" h="27632" extrusionOk="0">
                    <a:moveTo>
                      <a:pt x="27632" y="1"/>
                    </a:moveTo>
                    <a:cubicBezTo>
                      <a:pt x="27333" y="259"/>
                      <a:pt x="27035" y="498"/>
                      <a:pt x="26776" y="757"/>
                    </a:cubicBezTo>
                    <a:cubicBezTo>
                      <a:pt x="18103" y="9430"/>
                      <a:pt x="9430" y="18083"/>
                      <a:pt x="757" y="26757"/>
                    </a:cubicBezTo>
                    <a:cubicBezTo>
                      <a:pt x="498" y="27035"/>
                      <a:pt x="259" y="27333"/>
                      <a:pt x="1" y="27632"/>
                    </a:cubicBezTo>
                    <a:lnTo>
                      <a:pt x="2328" y="27632"/>
                    </a:lnTo>
                    <a:cubicBezTo>
                      <a:pt x="2547" y="27353"/>
                      <a:pt x="2766" y="27075"/>
                      <a:pt x="3025" y="26836"/>
                    </a:cubicBezTo>
                    <a:cubicBezTo>
                      <a:pt x="10962" y="18899"/>
                      <a:pt x="18899" y="10942"/>
                      <a:pt x="26836" y="3005"/>
                    </a:cubicBezTo>
                    <a:cubicBezTo>
                      <a:pt x="27095" y="2766"/>
                      <a:pt x="27373" y="2547"/>
                      <a:pt x="27632" y="2308"/>
                    </a:cubicBezTo>
                    <a:cubicBezTo>
                      <a:pt x="27632" y="1533"/>
                      <a:pt x="27632" y="777"/>
                      <a:pt x="27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-3755051" y="3145047"/>
                <a:ext cx="366634" cy="36636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27234" extrusionOk="0">
                    <a:moveTo>
                      <a:pt x="24926" y="1"/>
                    </a:moveTo>
                    <a:cubicBezTo>
                      <a:pt x="24687" y="259"/>
                      <a:pt x="24469" y="538"/>
                      <a:pt x="24230" y="776"/>
                    </a:cubicBezTo>
                    <a:cubicBezTo>
                      <a:pt x="16412" y="8594"/>
                      <a:pt x="8614" y="16412"/>
                      <a:pt x="796" y="24210"/>
                    </a:cubicBezTo>
                    <a:cubicBezTo>
                      <a:pt x="538" y="24469"/>
                      <a:pt x="259" y="24687"/>
                      <a:pt x="1" y="24926"/>
                    </a:cubicBezTo>
                    <a:lnTo>
                      <a:pt x="1" y="27234"/>
                    </a:lnTo>
                    <a:cubicBezTo>
                      <a:pt x="299" y="26995"/>
                      <a:pt x="597" y="26736"/>
                      <a:pt x="876" y="26478"/>
                    </a:cubicBezTo>
                    <a:cubicBezTo>
                      <a:pt x="9410" y="17944"/>
                      <a:pt x="17944" y="9390"/>
                      <a:pt x="26478" y="856"/>
                    </a:cubicBezTo>
                    <a:cubicBezTo>
                      <a:pt x="26756" y="577"/>
                      <a:pt x="26995" y="279"/>
                      <a:pt x="27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3755051" y="3145047"/>
                <a:ext cx="265216" cy="265216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9715" extrusionOk="0">
                    <a:moveTo>
                      <a:pt x="17586" y="1"/>
                    </a:moveTo>
                    <a:cubicBezTo>
                      <a:pt x="17287" y="319"/>
                      <a:pt x="16989" y="677"/>
                      <a:pt x="16671" y="975"/>
                    </a:cubicBezTo>
                    <a:cubicBezTo>
                      <a:pt x="11459" y="6207"/>
                      <a:pt x="6227" y="11439"/>
                      <a:pt x="995" y="16671"/>
                    </a:cubicBezTo>
                    <a:cubicBezTo>
                      <a:pt x="677" y="16989"/>
                      <a:pt x="339" y="17267"/>
                      <a:pt x="1" y="17586"/>
                    </a:cubicBezTo>
                    <a:lnTo>
                      <a:pt x="1" y="19714"/>
                    </a:lnTo>
                    <a:cubicBezTo>
                      <a:pt x="279" y="19476"/>
                      <a:pt x="558" y="19277"/>
                      <a:pt x="816" y="19018"/>
                    </a:cubicBezTo>
                    <a:cubicBezTo>
                      <a:pt x="6883" y="12951"/>
                      <a:pt x="12951" y="6883"/>
                      <a:pt x="19038" y="796"/>
                    </a:cubicBezTo>
                    <a:cubicBezTo>
                      <a:pt x="19277" y="558"/>
                      <a:pt x="19495" y="259"/>
                      <a:pt x="19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-3357381" y="3542716"/>
                <a:ext cx="265203" cy="265203"/>
              </a:xfrm>
              <a:custGeom>
                <a:avLst/>
                <a:gdLst/>
                <a:ahLst/>
                <a:cxnLst/>
                <a:rect l="l" t="t" r="r" b="b"/>
                <a:pathLst>
                  <a:path w="19714" h="19714" extrusionOk="0">
                    <a:moveTo>
                      <a:pt x="19714" y="0"/>
                    </a:moveTo>
                    <a:cubicBezTo>
                      <a:pt x="19455" y="219"/>
                      <a:pt x="19157" y="438"/>
                      <a:pt x="18918" y="696"/>
                    </a:cubicBezTo>
                    <a:cubicBezTo>
                      <a:pt x="12831" y="6764"/>
                      <a:pt x="6764" y="12831"/>
                      <a:pt x="696" y="18898"/>
                    </a:cubicBezTo>
                    <a:cubicBezTo>
                      <a:pt x="458" y="19157"/>
                      <a:pt x="239" y="19435"/>
                      <a:pt x="0" y="19714"/>
                    </a:cubicBezTo>
                    <a:lnTo>
                      <a:pt x="2129" y="19714"/>
                    </a:lnTo>
                    <a:cubicBezTo>
                      <a:pt x="2447" y="19376"/>
                      <a:pt x="2725" y="19038"/>
                      <a:pt x="3044" y="18719"/>
                    </a:cubicBezTo>
                    <a:cubicBezTo>
                      <a:pt x="7778" y="13985"/>
                      <a:pt x="12493" y="9270"/>
                      <a:pt x="17227" y="4536"/>
                    </a:cubicBezTo>
                    <a:cubicBezTo>
                      <a:pt x="18043" y="3720"/>
                      <a:pt x="18878" y="2924"/>
                      <a:pt x="19714" y="2129"/>
                    </a:cubicBezTo>
                    <a:lnTo>
                      <a:pt x="197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-3755051" y="3145047"/>
                <a:ext cx="166461" cy="166192"/>
              </a:xfrm>
              <a:custGeom>
                <a:avLst/>
                <a:gdLst/>
                <a:ahLst/>
                <a:cxnLst/>
                <a:rect l="l" t="t" r="r" b="b"/>
                <a:pathLst>
                  <a:path w="12374" h="12354" extrusionOk="0">
                    <a:moveTo>
                      <a:pt x="10046" y="1"/>
                    </a:moveTo>
                    <a:cubicBezTo>
                      <a:pt x="9211" y="876"/>
                      <a:pt x="8375" y="1751"/>
                      <a:pt x="7520" y="2626"/>
                    </a:cubicBezTo>
                    <a:cubicBezTo>
                      <a:pt x="5014" y="5093"/>
                      <a:pt x="2507" y="7580"/>
                      <a:pt x="1" y="10046"/>
                    </a:cubicBezTo>
                    <a:lnTo>
                      <a:pt x="1" y="12354"/>
                    </a:lnTo>
                    <a:cubicBezTo>
                      <a:pt x="319" y="12095"/>
                      <a:pt x="637" y="11817"/>
                      <a:pt x="936" y="11538"/>
                    </a:cubicBezTo>
                    <a:cubicBezTo>
                      <a:pt x="3900" y="8554"/>
                      <a:pt x="6883" y="5590"/>
                      <a:pt x="9847" y="2626"/>
                    </a:cubicBezTo>
                    <a:cubicBezTo>
                      <a:pt x="10703" y="1771"/>
                      <a:pt x="11538" y="876"/>
                      <a:pt x="12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-3250609" y="3649220"/>
                <a:ext cx="158430" cy="158699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11797" extrusionOk="0">
                    <a:moveTo>
                      <a:pt x="11777" y="0"/>
                    </a:moveTo>
                    <a:cubicBezTo>
                      <a:pt x="11458" y="279"/>
                      <a:pt x="11140" y="538"/>
                      <a:pt x="10842" y="836"/>
                    </a:cubicBezTo>
                    <a:cubicBezTo>
                      <a:pt x="8017" y="3661"/>
                      <a:pt x="5212" y="6466"/>
                      <a:pt x="2387" y="9290"/>
                    </a:cubicBezTo>
                    <a:cubicBezTo>
                      <a:pt x="1572" y="10106"/>
                      <a:pt x="796" y="10961"/>
                      <a:pt x="0" y="11797"/>
                    </a:cubicBezTo>
                    <a:lnTo>
                      <a:pt x="2308" y="11797"/>
                    </a:lnTo>
                    <a:cubicBezTo>
                      <a:pt x="3462" y="10623"/>
                      <a:pt x="4576" y="9430"/>
                      <a:pt x="5749" y="8276"/>
                    </a:cubicBezTo>
                    <a:lnTo>
                      <a:pt x="11777" y="2328"/>
                    </a:lnTo>
                    <a:lnTo>
                      <a:pt x="117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-3755051" y="3145047"/>
                <a:ext cx="67720" cy="67451"/>
              </a:xfrm>
              <a:custGeom>
                <a:avLst/>
                <a:gdLst/>
                <a:ahLst/>
                <a:cxnLst/>
                <a:rect l="l" t="t" r="r" b="b"/>
                <a:pathLst>
                  <a:path w="5034" h="5014" extrusionOk="0">
                    <a:moveTo>
                      <a:pt x="2706" y="1"/>
                    </a:moveTo>
                    <a:lnTo>
                      <a:pt x="1" y="2706"/>
                    </a:lnTo>
                    <a:lnTo>
                      <a:pt x="1" y="5014"/>
                    </a:lnTo>
                    <a:lnTo>
                      <a:pt x="50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-3144105" y="3755723"/>
                <a:ext cx="51927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3880" extrusionOk="0">
                    <a:moveTo>
                      <a:pt x="3860" y="1"/>
                    </a:moveTo>
                    <a:lnTo>
                      <a:pt x="1" y="3880"/>
                    </a:lnTo>
                    <a:lnTo>
                      <a:pt x="2308" y="3880"/>
                    </a:lnTo>
                    <a:lnTo>
                      <a:pt x="3860" y="2328"/>
                    </a:ln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" name="Google Shape;85;p3"/>
            <p:cNvSpPr/>
            <p:nvPr/>
          </p:nvSpPr>
          <p:spPr>
            <a:xfrm rot="5400000">
              <a:off x="8408459" y="4405926"/>
              <a:ext cx="482728" cy="477609"/>
            </a:xfrm>
            <a:custGeom>
              <a:avLst/>
              <a:gdLst/>
              <a:ahLst/>
              <a:cxnLst/>
              <a:rect l="l" t="t" r="r" b="b"/>
              <a:pathLst>
                <a:path w="43666" h="43203" extrusionOk="0">
                  <a:moveTo>
                    <a:pt x="9618" y="0"/>
                  </a:moveTo>
                  <a:cubicBezTo>
                    <a:pt x="8777" y="0"/>
                    <a:pt x="7923" y="119"/>
                    <a:pt x="7102" y="245"/>
                  </a:cubicBezTo>
                  <a:cubicBezTo>
                    <a:pt x="3522" y="782"/>
                    <a:pt x="896" y="3547"/>
                    <a:pt x="299" y="7048"/>
                  </a:cubicBezTo>
                  <a:cubicBezTo>
                    <a:pt x="60" y="8480"/>
                    <a:pt x="1" y="9992"/>
                    <a:pt x="299" y="11405"/>
                  </a:cubicBezTo>
                  <a:cubicBezTo>
                    <a:pt x="697" y="13374"/>
                    <a:pt x="1871" y="15085"/>
                    <a:pt x="3601" y="16298"/>
                  </a:cubicBezTo>
                  <a:cubicBezTo>
                    <a:pt x="5422" y="17586"/>
                    <a:pt x="7280" y="18254"/>
                    <a:pt x="9190" y="18254"/>
                  </a:cubicBezTo>
                  <a:cubicBezTo>
                    <a:pt x="10701" y="18254"/>
                    <a:pt x="12244" y="17836"/>
                    <a:pt x="13826" y="16975"/>
                  </a:cubicBezTo>
                  <a:cubicBezTo>
                    <a:pt x="15835" y="15880"/>
                    <a:pt x="17904" y="14766"/>
                    <a:pt x="20052" y="14030"/>
                  </a:cubicBezTo>
                  <a:cubicBezTo>
                    <a:pt x="20925" y="13726"/>
                    <a:pt x="21777" y="13572"/>
                    <a:pt x="22599" y="13572"/>
                  </a:cubicBezTo>
                  <a:cubicBezTo>
                    <a:pt x="24513" y="13572"/>
                    <a:pt x="26258" y="14407"/>
                    <a:pt x="27691" y="16119"/>
                  </a:cubicBezTo>
                  <a:cubicBezTo>
                    <a:pt x="29780" y="18606"/>
                    <a:pt x="30178" y="21430"/>
                    <a:pt x="28885" y="24375"/>
                  </a:cubicBezTo>
                  <a:cubicBezTo>
                    <a:pt x="28308" y="25707"/>
                    <a:pt x="27492" y="26941"/>
                    <a:pt x="26637" y="28095"/>
                  </a:cubicBezTo>
                  <a:cubicBezTo>
                    <a:pt x="22440" y="33724"/>
                    <a:pt x="24389" y="40368"/>
                    <a:pt x="30974" y="42835"/>
                  </a:cubicBezTo>
                  <a:cubicBezTo>
                    <a:pt x="31113" y="42875"/>
                    <a:pt x="31212" y="42974"/>
                    <a:pt x="31351" y="43014"/>
                  </a:cubicBezTo>
                  <a:cubicBezTo>
                    <a:pt x="31953" y="43149"/>
                    <a:pt x="32571" y="43202"/>
                    <a:pt x="33190" y="43202"/>
                  </a:cubicBezTo>
                  <a:cubicBezTo>
                    <a:pt x="33943" y="43202"/>
                    <a:pt x="34698" y="43123"/>
                    <a:pt x="35429" y="43014"/>
                  </a:cubicBezTo>
                  <a:cubicBezTo>
                    <a:pt x="38513" y="42537"/>
                    <a:pt x="40641" y="40329"/>
                    <a:pt x="41835" y="37384"/>
                  </a:cubicBezTo>
                  <a:cubicBezTo>
                    <a:pt x="43108" y="34301"/>
                    <a:pt x="42611" y="31437"/>
                    <a:pt x="40801" y="28731"/>
                  </a:cubicBezTo>
                  <a:cubicBezTo>
                    <a:pt x="40104" y="27677"/>
                    <a:pt x="39328" y="26662"/>
                    <a:pt x="38612" y="25608"/>
                  </a:cubicBezTo>
                  <a:cubicBezTo>
                    <a:pt x="36603" y="22704"/>
                    <a:pt x="36444" y="20555"/>
                    <a:pt x="39607" y="17273"/>
                  </a:cubicBezTo>
                  <a:cubicBezTo>
                    <a:pt x="41198" y="15602"/>
                    <a:pt x="42969" y="13991"/>
                    <a:pt x="43327" y="11683"/>
                  </a:cubicBezTo>
                  <a:cubicBezTo>
                    <a:pt x="43546" y="10330"/>
                    <a:pt x="43665" y="8918"/>
                    <a:pt x="43327" y="7605"/>
                  </a:cubicBezTo>
                  <a:cubicBezTo>
                    <a:pt x="42969" y="6153"/>
                    <a:pt x="42113" y="4820"/>
                    <a:pt x="41159" y="3706"/>
                  </a:cubicBezTo>
                  <a:cubicBezTo>
                    <a:pt x="39439" y="1669"/>
                    <a:pt x="36984" y="639"/>
                    <a:pt x="34494" y="639"/>
                  </a:cubicBezTo>
                  <a:cubicBezTo>
                    <a:pt x="32461" y="639"/>
                    <a:pt x="30405" y="1326"/>
                    <a:pt x="28706" y="2711"/>
                  </a:cubicBezTo>
                  <a:cubicBezTo>
                    <a:pt x="28328" y="3010"/>
                    <a:pt x="27930" y="3328"/>
                    <a:pt x="27532" y="3627"/>
                  </a:cubicBezTo>
                  <a:cubicBezTo>
                    <a:pt x="25764" y="4974"/>
                    <a:pt x="23954" y="5636"/>
                    <a:pt x="22142" y="5636"/>
                  </a:cubicBezTo>
                  <a:cubicBezTo>
                    <a:pt x="20264" y="5636"/>
                    <a:pt x="18384" y="4924"/>
                    <a:pt x="16551" y="3527"/>
                  </a:cubicBezTo>
                  <a:cubicBezTo>
                    <a:pt x="14960" y="2314"/>
                    <a:pt x="13408" y="802"/>
                    <a:pt x="11459" y="245"/>
                  </a:cubicBezTo>
                  <a:cubicBezTo>
                    <a:pt x="10864" y="66"/>
                    <a:pt x="10245" y="0"/>
                    <a:pt x="9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209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subTitle" idx="1"/>
          </p:nvPr>
        </p:nvSpPr>
        <p:spPr>
          <a:xfrm>
            <a:off x="960000" y="2331861"/>
            <a:ext cx="28532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2"/>
          </p:nvPr>
        </p:nvSpPr>
        <p:spPr>
          <a:xfrm>
            <a:off x="4300523" y="2331861"/>
            <a:ext cx="28532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ubTitle" idx="3"/>
          </p:nvPr>
        </p:nvSpPr>
        <p:spPr>
          <a:xfrm>
            <a:off x="960000" y="4545967"/>
            <a:ext cx="28532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2"/>
          <p:cNvSpPr txBox="1">
            <a:spLocks noGrp="1"/>
          </p:cNvSpPr>
          <p:nvPr>
            <p:ph type="subTitle" idx="4"/>
          </p:nvPr>
        </p:nvSpPr>
        <p:spPr>
          <a:xfrm>
            <a:off x="4300523" y="4545967"/>
            <a:ext cx="28532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subTitle" idx="5"/>
          </p:nvPr>
        </p:nvSpPr>
        <p:spPr>
          <a:xfrm>
            <a:off x="7641073" y="2331861"/>
            <a:ext cx="28532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2"/>
          <p:cNvSpPr txBox="1">
            <a:spLocks noGrp="1"/>
          </p:cNvSpPr>
          <p:nvPr>
            <p:ph type="subTitle" idx="6"/>
          </p:nvPr>
        </p:nvSpPr>
        <p:spPr>
          <a:xfrm>
            <a:off x="7641073" y="4545967"/>
            <a:ext cx="28532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subTitle" idx="7"/>
          </p:nvPr>
        </p:nvSpPr>
        <p:spPr>
          <a:xfrm>
            <a:off x="960000" y="1940733"/>
            <a:ext cx="285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subTitle" idx="8"/>
          </p:nvPr>
        </p:nvSpPr>
        <p:spPr>
          <a:xfrm>
            <a:off x="4300523" y="1940733"/>
            <a:ext cx="285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subTitle" idx="9"/>
          </p:nvPr>
        </p:nvSpPr>
        <p:spPr>
          <a:xfrm>
            <a:off x="7641073" y="1940733"/>
            <a:ext cx="285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7" name="Google Shape;267;p22"/>
          <p:cNvSpPr txBox="1">
            <a:spLocks noGrp="1"/>
          </p:cNvSpPr>
          <p:nvPr>
            <p:ph type="subTitle" idx="13"/>
          </p:nvPr>
        </p:nvSpPr>
        <p:spPr>
          <a:xfrm>
            <a:off x="960000" y="4154936"/>
            <a:ext cx="285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subTitle" idx="14"/>
          </p:nvPr>
        </p:nvSpPr>
        <p:spPr>
          <a:xfrm>
            <a:off x="4300523" y="4154936"/>
            <a:ext cx="285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subTitle" idx="15"/>
          </p:nvPr>
        </p:nvSpPr>
        <p:spPr>
          <a:xfrm>
            <a:off x="7641073" y="4154936"/>
            <a:ext cx="2854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3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0" name="Google Shape;270;p22"/>
          <p:cNvSpPr/>
          <p:nvPr/>
        </p:nvSpPr>
        <p:spPr>
          <a:xfrm rot="10800000" flipH="1">
            <a:off x="11206446" y="5935635"/>
            <a:ext cx="645061" cy="579149"/>
          </a:xfrm>
          <a:custGeom>
            <a:avLst/>
            <a:gdLst/>
            <a:ahLst/>
            <a:cxnLst/>
            <a:rect l="l" t="t" r="r" b="b"/>
            <a:pathLst>
              <a:path w="31253" h="28055" extrusionOk="0">
                <a:moveTo>
                  <a:pt x="24964" y="1"/>
                </a:moveTo>
                <a:cubicBezTo>
                  <a:pt x="24608" y="1"/>
                  <a:pt x="24254" y="36"/>
                  <a:pt x="23912" y="130"/>
                </a:cubicBezTo>
                <a:cubicBezTo>
                  <a:pt x="22718" y="448"/>
                  <a:pt x="21763" y="1304"/>
                  <a:pt x="20729" y="1960"/>
                </a:cubicBezTo>
                <a:cubicBezTo>
                  <a:pt x="18826" y="3167"/>
                  <a:pt x="16778" y="3807"/>
                  <a:pt x="14597" y="3807"/>
                </a:cubicBezTo>
                <a:cubicBezTo>
                  <a:pt x="14225" y="3807"/>
                  <a:pt x="13848" y="3788"/>
                  <a:pt x="13468" y="3751"/>
                </a:cubicBezTo>
                <a:cubicBezTo>
                  <a:pt x="13059" y="3710"/>
                  <a:pt x="12653" y="3690"/>
                  <a:pt x="12251" y="3690"/>
                </a:cubicBezTo>
                <a:cubicBezTo>
                  <a:pt x="6526" y="3690"/>
                  <a:pt x="1566" y="7707"/>
                  <a:pt x="339" y="13339"/>
                </a:cubicBezTo>
                <a:cubicBezTo>
                  <a:pt x="299" y="13578"/>
                  <a:pt x="200" y="13796"/>
                  <a:pt x="160" y="14015"/>
                </a:cubicBezTo>
                <a:cubicBezTo>
                  <a:pt x="1" y="15249"/>
                  <a:pt x="21" y="16502"/>
                  <a:pt x="160" y="17715"/>
                </a:cubicBezTo>
                <a:cubicBezTo>
                  <a:pt x="418" y="19923"/>
                  <a:pt x="1473" y="21893"/>
                  <a:pt x="2925" y="23604"/>
                </a:cubicBezTo>
                <a:cubicBezTo>
                  <a:pt x="4695" y="25692"/>
                  <a:pt x="6884" y="27065"/>
                  <a:pt x="9529" y="27701"/>
                </a:cubicBezTo>
                <a:cubicBezTo>
                  <a:pt x="9748" y="27761"/>
                  <a:pt x="9967" y="27880"/>
                  <a:pt x="10186" y="27920"/>
                </a:cubicBezTo>
                <a:cubicBezTo>
                  <a:pt x="10816" y="28014"/>
                  <a:pt x="11454" y="28055"/>
                  <a:pt x="12093" y="28055"/>
                </a:cubicBezTo>
                <a:cubicBezTo>
                  <a:pt x="12807" y="28055"/>
                  <a:pt x="13521" y="28004"/>
                  <a:pt x="14224" y="27920"/>
                </a:cubicBezTo>
                <a:cubicBezTo>
                  <a:pt x="16273" y="27662"/>
                  <a:pt x="18163" y="26747"/>
                  <a:pt x="19794" y="25414"/>
                </a:cubicBezTo>
                <a:cubicBezTo>
                  <a:pt x="22002" y="23623"/>
                  <a:pt x="23514" y="21376"/>
                  <a:pt x="24131" y="18591"/>
                </a:cubicBezTo>
                <a:cubicBezTo>
                  <a:pt x="24628" y="16303"/>
                  <a:pt x="25523" y="14234"/>
                  <a:pt x="27035" y="12464"/>
                </a:cubicBezTo>
                <a:cubicBezTo>
                  <a:pt x="27373" y="12066"/>
                  <a:pt x="27751" y="11668"/>
                  <a:pt x="28169" y="11350"/>
                </a:cubicBezTo>
                <a:cubicBezTo>
                  <a:pt x="29462" y="10315"/>
                  <a:pt x="30854" y="9221"/>
                  <a:pt x="31113" y="7510"/>
                </a:cubicBezTo>
                <a:cubicBezTo>
                  <a:pt x="31252" y="6595"/>
                  <a:pt x="31252" y="5640"/>
                  <a:pt x="31113" y="4705"/>
                </a:cubicBezTo>
                <a:cubicBezTo>
                  <a:pt x="30755" y="2199"/>
                  <a:pt x="28845" y="468"/>
                  <a:pt x="26359" y="130"/>
                </a:cubicBezTo>
                <a:cubicBezTo>
                  <a:pt x="25906" y="62"/>
                  <a:pt x="25433" y="1"/>
                  <a:pt x="249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6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866500"/>
            <a:ext cx="3074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3" hasCustomPrompt="1"/>
          </p:nvPr>
        </p:nvSpPr>
        <p:spPr>
          <a:xfrm>
            <a:off x="960000" y="4077161"/>
            <a:ext cx="3074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4" hasCustomPrompt="1"/>
          </p:nvPr>
        </p:nvSpPr>
        <p:spPr>
          <a:xfrm>
            <a:off x="4135600" y="1866500"/>
            <a:ext cx="3074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5" hasCustomPrompt="1"/>
          </p:nvPr>
        </p:nvSpPr>
        <p:spPr>
          <a:xfrm>
            <a:off x="4135600" y="4077161"/>
            <a:ext cx="3074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6" hasCustomPrompt="1"/>
          </p:nvPr>
        </p:nvSpPr>
        <p:spPr>
          <a:xfrm>
            <a:off x="7311200" y="1866500"/>
            <a:ext cx="3074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7" hasCustomPrompt="1"/>
          </p:nvPr>
        </p:nvSpPr>
        <p:spPr>
          <a:xfrm>
            <a:off x="7311200" y="4077161"/>
            <a:ext cx="3074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960000" y="2666500"/>
            <a:ext cx="3074000" cy="10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8"/>
          </p:nvPr>
        </p:nvSpPr>
        <p:spPr>
          <a:xfrm>
            <a:off x="4135600" y="2666500"/>
            <a:ext cx="3074000" cy="10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9"/>
          </p:nvPr>
        </p:nvSpPr>
        <p:spPr>
          <a:xfrm>
            <a:off x="7311200" y="2666500"/>
            <a:ext cx="3074000" cy="10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3"/>
          </p:nvPr>
        </p:nvSpPr>
        <p:spPr>
          <a:xfrm>
            <a:off x="960000" y="4877167"/>
            <a:ext cx="3074000" cy="10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4"/>
          </p:nvPr>
        </p:nvSpPr>
        <p:spPr>
          <a:xfrm>
            <a:off x="4135600" y="4877167"/>
            <a:ext cx="3074000" cy="10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5"/>
          </p:nvPr>
        </p:nvSpPr>
        <p:spPr>
          <a:xfrm>
            <a:off x="7311200" y="4877167"/>
            <a:ext cx="3074000" cy="10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/>
          <p:nvPr/>
        </p:nvSpPr>
        <p:spPr>
          <a:xfrm rot="5400000" flipH="1">
            <a:off x="11205038" y="340451"/>
            <a:ext cx="643732" cy="649200"/>
          </a:xfrm>
          <a:custGeom>
            <a:avLst/>
            <a:gdLst/>
            <a:ahLst/>
            <a:cxnLst/>
            <a:rect l="l" t="t" r="r" b="b"/>
            <a:pathLst>
              <a:path w="30615" h="30880" extrusionOk="0">
                <a:moveTo>
                  <a:pt x="22604" y="1"/>
                </a:moveTo>
                <a:cubicBezTo>
                  <a:pt x="22172" y="1"/>
                  <a:pt x="21742" y="39"/>
                  <a:pt x="21325" y="137"/>
                </a:cubicBezTo>
                <a:cubicBezTo>
                  <a:pt x="20112" y="435"/>
                  <a:pt x="18978" y="1131"/>
                  <a:pt x="17963" y="1847"/>
                </a:cubicBezTo>
                <a:cubicBezTo>
                  <a:pt x="16392" y="2942"/>
                  <a:pt x="15596" y="4593"/>
                  <a:pt x="15238" y="6463"/>
                </a:cubicBezTo>
                <a:cubicBezTo>
                  <a:pt x="15039" y="7497"/>
                  <a:pt x="14880" y="8551"/>
                  <a:pt x="14601" y="9566"/>
                </a:cubicBezTo>
                <a:cubicBezTo>
                  <a:pt x="13607" y="13206"/>
                  <a:pt x="11578" y="14997"/>
                  <a:pt x="7818" y="15394"/>
                </a:cubicBezTo>
                <a:cubicBezTo>
                  <a:pt x="5550" y="15653"/>
                  <a:pt x="3561" y="16329"/>
                  <a:pt x="1989" y="18080"/>
                </a:cubicBezTo>
                <a:cubicBezTo>
                  <a:pt x="1015" y="19174"/>
                  <a:pt x="318" y="20427"/>
                  <a:pt x="119" y="21820"/>
                </a:cubicBezTo>
                <a:cubicBezTo>
                  <a:pt x="0" y="22715"/>
                  <a:pt x="0" y="23630"/>
                  <a:pt x="119" y="24525"/>
                </a:cubicBezTo>
                <a:cubicBezTo>
                  <a:pt x="398" y="26554"/>
                  <a:pt x="1572" y="28265"/>
                  <a:pt x="3322" y="29379"/>
                </a:cubicBezTo>
                <a:cubicBezTo>
                  <a:pt x="4257" y="29976"/>
                  <a:pt x="5272" y="30533"/>
                  <a:pt x="6346" y="30752"/>
                </a:cubicBezTo>
                <a:cubicBezTo>
                  <a:pt x="6773" y="30842"/>
                  <a:pt x="7213" y="30879"/>
                  <a:pt x="7653" y="30879"/>
                </a:cubicBezTo>
                <a:cubicBezTo>
                  <a:pt x="8177" y="30879"/>
                  <a:pt x="8703" y="30827"/>
                  <a:pt x="9210" y="30752"/>
                </a:cubicBezTo>
                <a:cubicBezTo>
                  <a:pt x="11299" y="30453"/>
                  <a:pt x="12970" y="29200"/>
                  <a:pt x="14164" y="27370"/>
                </a:cubicBezTo>
                <a:cubicBezTo>
                  <a:pt x="14939" y="26176"/>
                  <a:pt x="15258" y="24863"/>
                  <a:pt x="15477" y="23491"/>
                </a:cubicBezTo>
                <a:cubicBezTo>
                  <a:pt x="15656" y="22257"/>
                  <a:pt x="15894" y="21024"/>
                  <a:pt x="16272" y="19850"/>
                </a:cubicBezTo>
                <a:cubicBezTo>
                  <a:pt x="16789" y="18179"/>
                  <a:pt x="17963" y="16986"/>
                  <a:pt x="19594" y="16409"/>
                </a:cubicBezTo>
                <a:cubicBezTo>
                  <a:pt x="20828" y="15971"/>
                  <a:pt x="22121" y="15613"/>
                  <a:pt x="23434" y="15414"/>
                </a:cubicBezTo>
                <a:cubicBezTo>
                  <a:pt x="26935" y="14877"/>
                  <a:pt x="29242" y="13007"/>
                  <a:pt x="30277" y="9606"/>
                </a:cubicBezTo>
                <a:cubicBezTo>
                  <a:pt x="30316" y="9466"/>
                  <a:pt x="30396" y="9347"/>
                  <a:pt x="30416" y="9228"/>
                </a:cubicBezTo>
                <a:cubicBezTo>
                  <a:pt x="30615" y="8293"/>
                  <a:pt x="30615" y="7298"/>
                  <a:pt x="30416" y="6363"/>
                </a:cubicBezTo>
                <a:cubicBezTo>
                  <a:pt x="30197" y="5269"/>
                  <a:pt x="29640" y="4274"/>
                  <a:pt x="29063" y="3339"/>
                </a:cubicBezTo>
                <a:cubicBezTo>
                  <a:pt x="27949" y="1569"/>
                  <a:pt x="26219" y="415"/>
                  <a:pt x="24209" y="137"/>
                </a:cubicBezTo>
                <a:cubicBezTo>
                  <a:pt x="23681" y="60"/>
                  <a:pt x="23140" y="1"/>
                  <a:pt x="226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632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>
            <a:off x="960000" y="3194779"/>
            <a:ext cx="2900400" cy="2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2"/>
          </p:nvPr>
        </p:nvSpPr>
        <p:spPr>
          <a:xfrm>
            <a:off x="4340997" y="3194779"/>
            <a:ext cx="2900400" cy="2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3"/>
          </p:nvPr>
        </p:nvSpPr>
        <p:spPr>
          <a:xfrm>
            <a:off x="7722000" y="3194779"/>
            <a:ext cx="2900400" cy="2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4"/>
          </p:nvPr>
        </p:nvSpPr>
        <p:spPr>
          <a:xfrm>
            <a:off x="960000" y="259278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5"/>
          </p:nvPr>
        </p:nvSpPr>
        <p:spPr>
          <a:xfrm>
            <a:off x="4341003" y="259278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6"/>
          </p:nvPr>
        </p:nvSpPr>
        <p:spPr>
          <a:xfrm>
            <a:off x="7722000" y="259278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98" name="Google Shape;198;p20"/>
          <p:cNvGrpSpPr/>
          <p:nvPr/>
        </p:nvGrpSpPr>
        <p:grpSpPr>
          <a:xfrm>
            <a:off x="340506" y="343190"/>
            <a:ext cx="11510999" cy="6171615"/>
            <a:chOff x="255379" y="257392"/>
            <a:chExt cx="8633249" cy="4628711"/>
          </a:xfrm>
        </p:grpSpPr>
        <p:sp>
          <p:nvSpPr>
            <p:cNvPr id="199" name="Google Shape;199;p20"/>
            <p:cNvSpPr/>
            <p:nvPr/>
          </p:nvSpPr>
          <p:spPr>
            <a:xfrm rot="5400000" flipH="1">
              <a:off x="8408460" y="259951"/>
              <a:ext cx="482728" cy="477609"/>
            </a:xfrm>
            <a:custGeom>
              <a:avLst/>
              <a:gdLst/>
              <a:ahLst/>
              <a:cxnLst/>
              <a:rect l="l" t="t" r="r" b="b"/>
              <a:pathLst>
                <a:path w="43666" h="43203" extrusionOk="0">
                  <a:moveTo>
                    <a:pt x="9618" y="0"/>
                  </a:moveTo>
                  <a:cubicBezTo>
                    <a:pt x="8777" y="0"/>
                    <a:pt x="7923" y="119"/>
                    <a:pt x="7102" y="245"/>
                  </a:cubicBezTo>
                  <a:cubicBezTo>
                    <a:pt x="3522" y="782"/>
                    <a:pt x="896" y="3547"/>
                    <a:pt x="299" y="7048"/>
                  </a:cubicBezTo>
                  <a:cubicBezTo>
                    <a:pt x="60" y="8480"/>
                    <a:pt x="1" y="9992"/>
                    <a:pt x="299" y="11405"/>
                  </a:cubicBezTo>
                  <a:cubicBezTo>
                    <a:pt x="697" y="13374"/>
                    <a:pt x="1871" y="15085"/>
                    <a:pt x="3601" y="16298"/>
                  </a:cubicBezTo>
                  <a:cubicBezTo>
                    <a:pt x="5422" y="17586"/>
                    <a:pt x="7280" y="18254"/>
                    <a:pt x="9190" y="18254"/>
                  </a:cubicBezTo>
                  <a:cubicBezTo>
                    <a:pt x="10701" y="18254"/>
                    <a:pt x="12244" y="17836"/>
                    <a:pt x="13826" y="16975"/>
                  </a:cubicBezTo>
                  <a:cubicBezTo>
                    <a:pt x="15835" y="15880"/>
                    <a:pt x="17904" y="14766"/>
                    <a:pt x="20052" y="14030"/>
                  </a:cubicBezTo>
                  <a:cubicBezTo>
                    <a:pt x="20925" y="13726"/>
                    <a:pt x="21777" y="13572"/>
                    <a:pt x="22599" y="13572"/>
                  </a:cubicBezTo>
                  <a:cubicBezTo>
                    <a:pt x="24513" y="13572"/>
                    <a:pt x="26258" y="14407"/>
                    <a:pt x="27691" y="16119"/>
                  </a:cubicBezTo>
                  <a:cubicBezTo>
                    <a:pt x="29780" y="18606"/>
                    <a:pt x="30178" y="21430"/>
                    <a:pt x="28885" y="24375"/>
                  </a:cubicBezTo>
                  <a:cubicBezTo>
                    <a:pt x="28308" y="25707"/>
                    <a:pt x="27492" y="26941"/>
                    <a:pt x="26637" y="28095"/>
                  </a:cubicBezTo>
                  <a:cubicBezTo>
                    <a:pt x="22440" y="33724"/>
                    <a:pt x="24389" y="40368"/>
                    <a:pt x="30974" y="42835"/>
                  </a:cubicBezTo>
                  <a:cubicBezTo>
                    <a:pt x="31113" y="42875"/>
                    <a:pt x="31212" y="42974"/>
                    <a:pt x="31351" y="43014"/>
                  </a:cubicBezTo>
                  <a:cubicBezTo>
                    <a:pt x="31953" y="43149"/>
                    <a:pt x="32571" y="43202"/>
                    <a:pt x="33190" y="43202"/>
                  </a:cubicBezTo>
                  <a:cubicBezTo>
                    <a:pt x="33943" y="43202"/>
                    <a:pt x="34698" y="43123"/>
                    <a:pt x="35429" y="43014"/>
                  </a:cubicBezTo>
                  <a:cubicBezTo>
                    <a:pt x="38513" y="42537"/>
                    <a:pt x="40641" y="40329"/>
                    <a:pt x="41835" y="37384"/>
                  </a:cubicBezTo>
                  <a:cubicBezTo>
                    <a:pt x="43108" y="34301"/>
                    <a:pt x="42611" y="31437"/>
                    <a:pt x="40801" y="28731"/>
                  </a:cubicBezTo>
                  <a:cubicBezTo>
                    <a:pt x="40104" y="27677"/>
                    <a:pt x="39328" y="26662"/>
                    <a:pt x="38612" y="25608"/>
                  </a:cubicBezTo>
                  <a:cubicBezTo>
                    <a:pt x="36603" y="22704"/>
                    <a:pt x="36444" y="20555"/>
                    <a:pt x="39607" y="17273"/>
                  </a:cubicBezTo>
                  <a:cubicBezTo>
                    <a:pt x="41198" y="15602"/>
                    <a:pt x="42969" y="13991"/>
                    <a:pt x="43327" y="11683"/>
                  </a:cubicBezTo>
                  <a:cubicBezTo>
                    <a:pt x="43546" y="10330"/>
                    <a:pt x="43665" y="8918"/>
                    <a:pt x="43327" y="7605"/>
                  </a:cubicBezTo>
                  <a:cubicBezTo>
                    <a:pt x="42969" y="6153"/>
                    <a:pt x="42113" y="4820"/>
                    <a:pt x="41159" y="3706"/>
                  </a:cubicBezTo>
                  <a:cubicBezTo>
                    <a:pt x="39439" y="1669"/>
                    <a:pt x="36984" y="639"/>
                    <a:pt x="34494" y="639"/>
                  </a:cubicBezTo>
                  <a:cubicBezTo>
                    <a:pt x="32461" y="639"/>
                    <a:pt x="30405" y="1326"/>
                    <a:pt x="28706" y="2711"/>
                  </a:cubicBezTo>
                  <a:cubicBezTo>
                    <a:pt x="28328" y="3010"/>
                    <a:pt x="27930" y="3328"/>
                    <a:pt x="27532" y="3627"/>
                  </a:cubicBezTo>
                  <a:cubicBezTo>
                    <a:pt x="25764" y="4974"/>
                    <a:pt x="23954" y="5636"/>
                    <a:pt x="22142" y="5636"/>
                  </a:cubicBezTo>
                  <a:cubicBezTo>
                    <a:pt x="20264" y="5636"/>
                    <a:pt x="18384" y="4924"/>
                    <a:pt x="16551" y="3527"/>
                  </a:cubicBezTo>
                  <a:cubicBezTo>
                    <a:pt x="14960" y="2314"/>
                    <a:pt x="13408" y="802"/>
                    <a:pt x="11459" y="245"/>
                  </a:cubicBezTo>
                  <a:cubicBezTo>
                    <a:pt x="10864" y="66"/>
                    <a:pt x="10245" y="0"/>
                    <a:pt x="9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0" name="Google Shape;200;p20"/>
            <p:cNvGrpSpPr/>
            <p:nvPr/>
          </p:nvGrpSpPr>
          <p:grpSpPr>
            <a:xfrm>
              <a:off x="255379" y="4635766"/>
              <a:ext cx="250336" cy="250336"/>
              <a:chOff x="8378550" y="1096027"/>
              <a:chExt cx="305400" cy="305400"/>
            </a:xfrm>
          </p:grpSpPr>
          <p:sp>
            <p:nvSpPr>
              <p:cNvPr id="201" name="Google Shape;201;p20"/>
              <p:cNvSpPr/>
              <p:nvPr/>
            </p:nvSpPr>
            <p:spPr>
              <a:xfrm rot="5400000">
                <a:off x="8508300" y="1096027"/>
                <a:ext cx="45900" cy="3054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 rot="10800000">
                <a:off x="8508300" y="1096027"/>
                <a:ext cx="45900" cy="3054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09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61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950967" y="1753400"/>
            <a:ext cx="533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ubTitle" idx="1"/>
          </p:nvPr>
        </p:nvSpPr>
        <p:spPr>
          <a:xfrm>
            <a:off x="950967" y="2675400"/>
            <a:ext cx="5334000" cy="2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>
            <a:spLocks noGrp="1"/>
          </p:cNvSpPr>
          <p:nvPr>
            <p:ph type="pic" idx="2"/>
          </p:nvPr>
        </p:nvSpPr>
        <p:spPr>
          <a:xfrm>
            <a:off x="7051033" y="1407200"/>
            <a:ext cx="4010800" cy="4043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554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2E92E-5498-D318-C9AC-EC382FE9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569123-B94F-6BC9-B888-F7D24A58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8DEFC-8EB2-ECC6-9A95-8F52C35C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20A3E-309D-03C7-4FE0-F71F8538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7A8D7F-D0AA-B0AB-CDE7-C9A38AD3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99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E5258-C4E5-2A53-7256-F57EF4CF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2ECAED-33CA-1424-6B77-90053073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8A178-7BBD-A8F4-F6EF-CB9CCF68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BF9FF-C88F-7035-043B-AB48F09F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DDD322-ADDF-7F88-0023-436E363E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8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E4265-50C7-8088-994F-08C1D9A1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33E769-6C4A-70CC-AA50-59DAC495C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0BD829-99EF-FA61-D103-7CD548D5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A43BDF-4BB3-6C8D-5163-2AA92EBB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708003-6923-A172-9409-40921E17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826427-B32C-2909-6C5A-9381EE03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95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D9E3B-C554-F8C4-ACF9-7D498372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3431F-D41D-C8DA-57A5-0FFF278FB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8C5762-E981-57DB-0730-F7E2F88FD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49351E-CA5F-B675-4A9F-624B22535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CA6556-BF26-EACE-A52D-6DDC8BF55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346F19-D9CD-C11A-FECC-92E15645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5E2073-DE50-FC9B-A72A-B9108C49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5BEA7F-FE29-EA25-C2EA-D49A862B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59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E91EC-CDC1-C4DA-5780-65C53DFA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C27BD3-6E2D-AB69-B2F4-0918D7D5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446114-698D-3CAF-5B7F-C88BDD71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D3DE2A-A36D-6EFE-3B72-07E2617B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654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8C0531-072B-DE62-EE67-9FD836C6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205BD8-D20A-1858-6A9C-42177E74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6DA74F-A202-9D0C-4382-A6DA3A04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39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3AF1A-56A9-24A9-085E-F04317A7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0DF89-C828-9D53-D58D-604A7147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84CF5-5713-227B-C874-D88BDFFD4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073CA0-F909-C651-859B-B2AF3A6D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5FB4D6-6A3E-86CD-6E57-9E688345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B4ACE7-BED7-4214-7CC8-2E267832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838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6CAC7-55AF-8609-3808-15ACFA1A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93E52E-CA69-7674-8B09-B66D22AFB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B15C4-7066-08D0-6725-58551BB54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10F00D-98D8-30D7-FAF6-6BB7C1BC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A607A-B5C8-23A0-0EBF-F8C5C54E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E83BF2-A28F-FD31-1774-AF67C6C5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62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EE81EB-75B6-6DB9-05AC-B0B21A63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9A690-E470-F9AC-C426-B52DF8339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D863A1-8FC2-3C50-F050-781AB04FE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80F4B7-CBC3-47CF-AEE0-11B0D8B12DCE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1D867C-E6F2-81BA-3496-81132AA0E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50EFE7-C5A9-D554-3703-6F586C3A7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4707D2-93B9-4086-B334-0BE10B9D4F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646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sv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onecore.mx/errores-mas-comunes-en-el-pedimento-aduan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hyperlink" Target="https://storyset.com/rafiki?utm_source=slidesgo_template&amp;utm_medium=referral-link&amp;utm_campaign=slidesgo_final_slides&amp;utm_term=rafiki&amp;utm_content=storyset" TargetMode="External"/><Relationship Id="rId1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slide" Target="slide15.xml"/><Relationship Id="rId12" Type="http://schemas.openxmlformats.org/officeDocument/2006/relationships/slide" Target="slide16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toryset.com/amico?utm_source=slidesgo_template&amp;utm_medium=referral-link&amp;utm_campaign=slidesgo_final_slides&amp;utm_term=amico&amp;utm_content=storyset" TargetMode="External"/><Relationship Id="rId11" Type="http://schemas.openxmlformats.org/officeDocument/2006/relationships/slide" Target="slide11.xml"/><Relationship Id="rId5" Type="http://schemas.openxmlformats.org/officeDocument/2006/relationships/hyperlink" Target="https://storyset.com/pana?utm_source=slidesgo_template&amp;utm_medium=referral-link&amp;utm_campaign=slidesgo_final_slides&amp;utm_term=pana&amp;utm_content=storyset" TargetMode="External"/><Relationship Id="rId15" Type="http://schemas.openxmlformats.org/officeDocument/2006/relationships/image" Target="../media/image22.png"/><Relationship Id="rId10" Type="http://schemas.openxmlformats.org/officeDocument/2006/relationships/slide" Target="slide13.xml"/><Relationship Id="rId19" Type="http://schemas.openxmlformats.org/officeDocument/2006/relationships/image" Target="../media/image26.png"/><Relationship Id="rId4" Type="http://schemas.openxmlformats.org/officeDocument/2006/relationships/image" Target="../media/image21.svg"/><Relationship Id="rId9" Type="http://schemas.openxmlformats.org/officeDocument/2006/relationships/hyperlink" Target="https://storyset.com/bro?utm_source=slidesgo_template&amp;utm_medium=referral-link&amp;utm_campaign=slidesgo_final_slides&amp;utm_term=bro&amp;utm_content=storyset" TargetMode="External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hyperlink" Target="https://storyset.com/pana?utm_source=slidesgo_template&amp;utm_medium=referral-link&amp;utm_campaign=slidesgo_final_slides&amp;utm_term=pana&amp;utm_content=storyset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07795" y="-24951"/>
            <a:ext cx="8722820" cy="7289940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413" r="-401"/>
            </a:stretch>
          </a:blipFill>
        </p:spPr>
        <p:txBody>
          <a:bodyPr/>
          <a:lstStyle/>
          <a:p>
            <a:endParaRPr lang="es-MX" sz="1200"/>
          </a:p>
        </p:txBody>
      </p:sp>
      <p:grpSp>
        <p:nvGrpSpPr>
          <p:cNvPr id="3" name="Group 3"/>
          <p:cNvGrpSpPr/>
          <p:nvPr/>
        </p:nvGrpSpPr>
        <p:grpSpPr>
          <a:xfrm>
            <a:off x="-4688934" y="-3011052"/>
            <a:ext cx="11800467" cy="1180046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3F6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2941305" y="2336007"/>
            <a:ext cx="6858000" cy="2185987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7" name="Freeform 7"/>
          <p:cNvSpPr/>
          <p:nvPr/>
        </p:nvSpPr>
        <p:spPr>
          <a:xfrm rot="6640526">
            <a:off x="3931905" y="5468581"/>
            <a:ext cx="4876800" cy="707136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8" name="Freeform 8"/>
          <p:cNvSpPr/>
          <p:nvPr/>
        </p:nvSpPr>
        <p:spPr>
          <a:xfrm rot="4469409">
            <a:off x="3831642" y="802076"/>
            <a:ext cx="4876800" cy="707136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9" name="Freeform 9"/>
          <p:cNvSpPr/>
          <p:nvPr/>
        </p:nvSpPr>
        <p:spPr>
          <a:xfrm rot="-2606318">
            <a:off x="-846679" y="5193828"/>
            <a:ext cx="2153412" cy="27432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0" name="Freeform 10"/>
          <p:cNvSpPr/>
          <p:nvPr/>
        </p:nvSpPr>
        <p:spPr>
          <a:xfrm>
            <a:off x="5169609" y="789571"/>
            <a:ext cx="926391" cy="394023"/>
          </a:xfrm>
          <a:custGeom>
            <a:avLst/>
            <a:gdLst/>
            <a:ahLst/>
            <a:cxnLst/>
            <a:rect l="l" t="t" r="r" b="b"/>
            <a:pathLst>
              <a:path w="1389587" h="591034">
                <a:moveTo>
                  <a:pt x="0" y="0"/>
                </a:moveTo>
                <a:lnTo>
                  <a:pt x="1389587" y="0"/>
                </a:lnTo>
                <a:lnTo>
                  <a:pt x="1389587" y="591034"/>
                </a:lnTo>
                <a:lnTo>
                  <a:pt x="0" y="5910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1" name="Freeform 11"/>
          <p:cNvSpPr/>
          <p:nvPr/>
        </p:nvSpPr>
        <p:spPr>
          <a:xfrm>
            <a:off x="4503921" y="43452"/>
            <a:ext cx="1375852" cy="601358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2" name="Freeform 12"/>
          <p:cNvSpPr/>
          <p:nvPr/>
        </p:nvSpPr>
        <p:spPr>
          <a:xfrm>
            <a:off x="180969" y="52829"/>
            <a:ext cx="1357591" cy="64328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3" name="Freeform 13"/>
          <p:cNvSpPr/>
          <p:nvPr/>
        </p:nvSpPr>
        <p:spPr>
          <a:xfrm>
            <a:off x="3607796" y="686732"/>
            <a:ext cx="638631" cy="597144"/>
          </a:xfrm>
          <a:custGeom>
            <a:avLst/>
            <a:gdLst/>
            <a:ahLst/>
            <a:cxnLst/>
            <a:rect l="l" t="t" r="r" b="b"/>
            <a:pathLst>
              <a:path w="957947" h="895716">
                <a:moveTo>
                  <a:pt x="0" y="0"/>
                </a:moveTo>
                <a:lnTo>
                  <a:pt x="957947" y="0"/>
                </a:lnTo>
                <a:lnTo>
                  <a:pt x="957947" y="895717"/>
                </a:lnTo>
                <a:lnTo>
                  <a:pt x="0" y="895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848" b="-5099"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4" name="Freeform 14"/>
          <p:cNvSpPr/>
          <p:nvPr/>
        </p:nvSpPr>
        <p:spPr>
          <a:xfrm>
            <a:off x="2760224" y="725458"/>
            <a:ext cx="670823" cy="560557"/>
          </a:xfrm>
          <a:custGeom>
            <a:avLst/>
            <a:gdLst/>
            <a:ahLst/>
            <a:cxnLst/>
            <a:rect l="l" t="t" r="r" b="b"/>
            <a:pathLst>
              <a:path w="1006235" h="840835">
                <a:moveTo>
                  <a:pt x="0" y="0"/>
                </a:moveTo>
                <a:lnTo>
                  <a:pt x="1006235" y="0"/>
                </a:lnTo>
                <a:lnTo>
                  <a:pt x="1006235" y="840835"/>
                </a:lnTo>
                <a:lnTo>
                  <a:pt x="0" y="8408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5" name="Freeform 15"/>
          <p:cNvSpPr/>
          <p:nvPr/>
        </p:nvSpPr>
        <p:spPr>
          <a:xfrm>
            <a:off x="1753505" y="644810"/>
            <a:ext cx="808972" cy="721852"/>
          </a:xfrm>
          <a:custGeom>
            <a:avLst/>
            <a:gdLst/>
            <a:ahLst/>
            <a:cxnLst/>
            <a:rect l="l" t="t" r="r" b="b"/>
            <a:pathLst>
              <a:path w="1213458" h="1082778">
                <a:moveTo>
                  <a:pt x="0" y="0"/>
                </a:moveTo>
                <a:lnTo>
                  <a:pt x="1213458" y="0"/>
                </a:lnTo>
                <a:lnTo>
                  <a:pt x="1213458" y="1082777"/>
                </a:lnTo>
                <a:lnTo>
                  <a:pt x="0" y="10827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6" name="Freeform 16"/>
          <p:cNvSpPr/>
          <p:nvPr/>
        </p:nvSpPr>
        <p:spPr>
          <a:xfrm>
            <a:off x="4408377" y="689582"/>
            <a:ext cx="599282" cy="599282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7" name="Freeform 17"/>
          <p:cNvSpPr/>
          <p:nvPr/>
        </p:nvSpPr>
        <p:spPr>
          <a:xfrm>
            <a:off x="163770" y="840858"/>
            <a:ext cx="1391990" cy="291448"/>
          </a:xfrm>
          <a:custGeom>
            <a:avLst/>
            <a:gdLst/>
            <a:ahLst/>
            <a:cxnLst/>
            <a:rect l="l" t="t" r="r" b="b"/>
            <a:pathLst>
              <a:path w="2087985" h="437172">
                <a:moveTo>
                  <a:pt x="0" y="0"/>
                </a:moveTo>
                <a:lnTo>
                  <a:pt x="2087985" y="0"/>
                </a:lnTo>
                <a:lnTo>
                  <a:pt x="2087985" y="437172"/>
                </a:lnTo>
                <a:lnTo>
                  <a:pt x="0" y="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8" name="TextBox 18"/>
          <p:cNvSpPr txBox="1"/>
          <p:nvPr/>
        </p:nvSpPr>
        <p:spPr>
          <a:xfrm>
            <a:off x="90213" y="1622410"/>
            <a:ext cx="61402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780" dirty="0">
                <a:solidFill>
                  <a:srgbClr val="012F7F"/>
                </a:solidFill>
                <a:latin typeface="League Spartan"/>
              </a:rPr>
              <a:t>I </a:t>
            </a:r>
          </a:p>
          <a:p>
            <a:pPr algn="ctr">
              <a:lnSpc>
                <a:spcPts val="3336"/>
              </a:lnSpc>
            </a:pPr>
            <a:r>
              <a:rPr lang="en-US" sz="2780" dirty="0">
                <a:solidFill>
                  <a:srgbClr val="012F7F"/>
                </a:solidFill>
                <a:latin typeface="League Spartan"/>
              </a:rPr>
              <a:t>CONVERSATORIO SOBRE MEJORES PRÁCTICAS DE OPERACIÓN ADUANERA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8266" y="4986708"/>
            <a:ext cx="4151343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2666" b="1" dirty="0">
                <a:latin typeface="Hind Guntur Medium"/>
              </a:rPr>
              <a:t>ULISES MORALES BASURTO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147841" y="3565260"/>
            <a:ext cx="670622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s-MX" sz="3000" spc="-90" dirty="0">
                <a:solidFill>
                  <a:srgbClr val="004AAD"/>
                </a:solidFill>
                <a:latin typeface="Poppins Bold"/>
              </a:rPr>
              <a:t>CASOS Y CRITERIOS DE LLENADO DE PEDIMENTO Y REGLAS GENERALES</a:t>
            </a:r>
            <a:endParaRPr lang="en-US" sz="3000" spc="-90" dirty="0">
              <a:solidFill>
                <a:srgbClr val="004AAD"/>
              </a:solidFill>
              <a:latin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7083" y="6422315"/>
            <a:ext cx="4915415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5"/>
              </a:lnSpc>
            </a:pPr>
            <a:r>
              <a:rPr lang="en-US" sz="1837" dirty="0" err="1">
                <a:solidFill>
                  <a:srgbClr val="2F86B6"/>
                </a:solidFill>
                <a:latin typeface="Poppins Semi-Bold"/>
              </a:rPr>
              <a:t>Miércoles</a:t>
            </a:r>
            <a:r>
              <a:rPr lang="en-US" sz="1837" dirty="0">
                <a:solidFill>
                  <a:srgbClr val="2F86B6"/>
                </a:solidFill>
                <a:latin typeface="Poppins Semi-Bold"/>
              </a:rPr>
              <a:t> 17 de </a:t>
            </a:r>
            <a:r>
              <a:rPr lang="en-US" sz="1837" dirty="0" err="1">
                <a:solidFill>
                  <a:srgbClr val="2F86B6"/>
                </a:solidFill>
                <a:latin typeface="Poppins Semi-Bold"/>
              </a:rPr>
              <a:t>abril</a:t>
            </a:r>
            <a:r>
              <a:rPr lang="en-US" sz="1837" dirty="0">
                <a:solidFill>
                  <a:srgbClr val="2F86B6"/>
                </a:solidFill>
                <a:latin typeface="Poppins Semi-Bold"/>
              </a:rPr>
              <a:t>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35C8DB-FEA6-08F4-E4CC-2B91AF9D972C}"/>
              </a:ext>
            </a:extLst>
          </p:cNvPr>
          <p:cNvGraphicFramePr>
            <a:graphicFrameLocks noGrp="1"/>
          </p:cNvGraphicFramePr>
          <p:nvPr/>
        </p:nvGraphicFramePr>
        <p:xfrm>
          <a:off x="1320800" y="734775"/>
          <a:ext cx="98552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216236024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776481439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554602295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04573688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99465025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Clave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Supuestos de Aplicación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1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2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569286043"/>
                  </a:ext>
                </a:extLst>
              </a:tr>
              <a:tr h="4450080">
                <a:tc>
                  <a:txBody>
                    <a:bodyPr/>
                    <a:lstStyle/>
                    <a:p>
                      <a:r>
                        <a:rPr lang="es-MX" sz="1600" dirty="0"/>
                        <a:t>XP-	EXCEPCIÓN AL CUMPLIMIENTO DE REGULACIONES Y RESTRICCIONES NO ARANCELARIAS.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Indicar para exceptuar el cumplimiento de un permiso, excepto NOM.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Declarar la clave del permiso que se exceptúa, contenido en el Apéndice 9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opción que aplique conforme al permiso declarado, de acuerdo a lo siguiente:</a:t>
                      </a:r>
                    </a:p>
                    <a:p>
                      <a:pPr rtl="0"/>
                      <a:endParaRPr lang="es-MX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cualquier clave de permisos:</a:t>
                      </a:r>
                    </a:p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	No es mercancía obligada por estar dentro de la acotación “excepto”.</a:t>
                      </a:r>
                    </a:p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U-	No es mercancía obligada por estar fuera de la acotación “únicamente”.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519281327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C00FF34-A5D7-F9B5-7000-80873FF3D417}"/>
              </a:ext>
            </a:extLst>
          </p:cNvPr>
          <p:cNvSpPr txBox="1"/>
          <p:nvPr/>
        </p:nvSpPr>
        <p:spPr>
          <a:xfrm>
            <a:off x="1574800" y="5461000"/>
            <a:ext cx="3221588" cy="828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>
              <a:spcBef>
                <a:spcPts val="1867"/>
              </a:spcBef>
              <a:buClr>
                <a:srgbClr val="0E2A47"/>
              </a:buClr>
              <a:buSzPts val="1100"/>
            </a:pPr>
            <a:r>
              <a:rPr lang="es-MX" sz="1600" b="1" dirty="0">
                <a:solidFill>
                  <a:schemeClr val="bg1"/>
                </a:solidFill>
              </a:rPr>
              <a:t>SE.- C1: Permisos automáticos</a:t>
            </a:r>
          </a:p>
          <a:p>
            <a:pPr defTabSz="1219261">
              <a:spcBef>
                <a:spcPts val="1867"/>
              </a:spcBef>
              <a:buClr>
                <a:srgbClr val="0E2A47"/>
              </a:buClr>
              <a:buSzPts val="1100"/>
            </a:pPr>
            <a:r>
              <a:rPr lang="es-MX" sz="1600" b="1" dirty="0">
                <a:solidFill>
                  <a:schemeClr val="bg1"/>
                </a:solidFill>
              </a:rPr>
              <a:t>SEMARNAT.- T3 </a:t>
            </a:r>
            <a:r>
              <a:rPr lang="es-MX" sz="1600" b="1" dirty="0" err="1">
                <a:solidFill>
                  <a:schemeClr val="bg1"/>
                </a:solidFill>
              </a:rPr>
              <a:t>Certif</a:t>
            </a:r>
            <a:r>
              <a:rPr lang="es-MX" sz="1600" b="1" dirty="0">
                <a:solidFill>
                  <a:schemeClr val="bg1"/>
                </a:solidFill>
              </a:rPr>
              <a:t>. Fito, T9 RV</a:t>
            </a:r>
          </a:p>
        </p:txBody>
      </p:sp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id="{B0C935BE-1067-EA77-3D41-FAA117F7C3C8}"/>
              </a:ext>
            </a:extLst>
          </p:cNvPr>
          <p:cNvSpPr/>
          <p:nvPr/>
        </p:nvSpPr>
        <p:spPr>
          <a:xfrm>
            <a:off x="10972801" y="5774832"/>
            <a:ext cx="682885" cy="6967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9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35C8DB-FEA6-08F4-E4CC-2B91AF9D972C}"/>
              </a:ext>
            </a:extLst>
          </p:cNvPr>
          <p:cNvGraphicFramePr>
            <a:graphicFrameLocks noGrp="1"/>
          </p:cNvGraphicFramePr>
          <p:nvPr/>
        </p:nvGraphicFramePr>
        <p:xfrm>
          <a:off x="1320800" y="734775"/>
          <a:ext cx="9855200" cy="3413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216236024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776481439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554602295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04573688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99465025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Clave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Supuestos de Aplicación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1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2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569286043"/>
                  </a:ext>
                </a:extLst>
              </a:tr>
              <a:tr h="2864931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	EMPRESAS CON PROGRAMA IMMEX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Indicar el número de autorización de empresa IMMEX proporcionado por la SE, incluso RFE que cuenten con dicho programa.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de Autorización</a:t>
                      </a:r>
                      <a:endParaRPr lang="es-MX" sz="1600" u="none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asentar datos. (Vacío).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519281327"/>
                  </a:ext>
                </a:extLst>
              </a:tr>
            </a:tbl>
          </a:graphicData>
        </a:graphic>
      </p:graphicFrame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id="{96BA8806-0CF6-0B4F-AC0A-390E1C1CC459}"/>
              </a:ext>
            </a:extLst>
          </p:cNvPr>
          <p:cNvSpPr/>
          <p:nvPr/>
        </p:nvSpPr>
        <p:spPr>
          <a:xfrm>
            <a:off x="10493115" y="5426439"/>
            <a:ext cx="682885" cy="6967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47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35C8DB-FEA6-08F4-E4CC-2B91AF9D972C}"/>
              </a:ext>
            </a:extLst>
          </p:cNvPr>
          <p:cNvGraphicFramePr>
            <a:graphicFrameLocks noGrp="1"/>
          </p:cNvGraphicFramePr>
          <p:nvPr/>
        </p:nvGraphicFramePr>
        <p:xfrm>
          <a:off x="1320800" y="734775"/>
          <a:ext cx="98552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216236024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776481439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554602295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04573688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99465025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Clave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Supuestos de Aplicación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1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2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569286043"/>
                  </a:ext>
                </a:extLst>
              </a:tr>
              <a:tr h="396240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	MODALIDAD DE SERVICIOS DE EMPRESAS CON PROGRAMA IMMEX.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Indicar la actividad de servicios que corresponda a la empresa con Programa IMMEX.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Declarar la clave que corresponda conforme a lo siguiente:</a:t>
                      </a:r>
                    </a:p>
                    <a:p>
                      <a:pPr rtl="0"/>
                      <a:endParaRPr lang="es-MX" sz="1600" b="0" i="0" u="sng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/>
                      <a:r>
                        <a:rPr lang="es-MX" sz="16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Abastecimiento, almacenaje o distribución de mercancías;</a:t>
                      </a:r>
                    </a:p>
                    <a:p>
                      <a:pPr marL="342900" indent="-342900" algn="just" rtl="0">
                        <a:buAutoNum type="arabicPeriod" startAt="2"/>
                      </a:pP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Clasificación, inspección, prueba o verificación de mercancías;</a:t>
                      </a:r>
                    </a:p>
                    <a:p>
                      <a:pPr marL="457200" indent="-457200" algn="just" rtl="0">
                        <a:buAutoNum type="arabicPeriod" startAt="2"/>
                      </a:pP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endParaRPr lang="es-MX" sz="1600" u="none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asentar datos. (Vacío).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519281327"/>
                  </a:ext>
                </a:extLst>
              </a:tr>
            </a:tbl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A044CE12-EFB1-8CF8-DB67-3FE60D864418}"/>
              </a:ext>
            </a:extLst>
          </p:cNvPr>
          <p:cNvSpPr/>
          <p:nvPr/>
        </p:nvSpPr>
        <p:spPr>
          <a:xfrm>
            <a:off x="10493115" y="5426439"/>
            <a:ext cx="682885" cy="6967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88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35C8DB-FEA6-08F4-E4CC-2B91AF9D972C}"/>
              </a:ext>
            </a:extLst>
          </p:cNvPr>
          <p:cNvGraphicFramePr>
            <a:graphicFrameLocks noGrp="1"/>
          </p:cNvGraphicFramePr>
          <p:nvPr/>
        </p:nvGraphicFramePr>
        <p:xfrm>
          <a:off x="1320800" y="734775"/>
          <a:ext cx="98552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216236024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776481439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554602295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04573688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99465025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Clave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Supuestos de Aplicación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1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2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569286043"/>
                  </a:ext>
                </a:extLst>
              </a:tr>
              <a:tr h="396240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	MODALIDAD DE SERVICIOS DE EMPRESAS CON PROGRAMA IMMEX.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Indicar la actividad de servicios que corresponda a la empresa con Programa IMMEX.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Declarar la clave que corresponda conforme a lo siguiente:</a:t>
                      </a:r>
                    </a:p>
                    <a:p>
                      <a:pPr rtl="0"/>
                      <a:endParaRPr lang="es-MX" sz="1600" b="0" i="0" u="sng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/>
                      <a:r>
                        <a:rPr lang="es-MX" sz="16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Abastecimiento, almacenaje o distribución de mercancías;</a:t>
                      </a:r>
                    </a:p>
                    <a:p>
                      <a:pPr marL="342900" indent="-342900" algn="just" rtl="0">
                        <a:buAutoNum type="arabicPeriod" startAt="2"/>
                      </a:pP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Clasificación, inspección, prueba o verificación de mercancías;</a:t>
                      </a:r>
                    </a:p>
                    <a:p>
                      <a:pPr marL="457200" indent="-457200" algn="just" rtl="0">
                        <a:buAutoNum type="arabicPeriod" startAt="2"/>
                      </a:pP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endParaRPr lang="es-MX" sz="1600" u="none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asentar datos. (Vacío).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519281327"/>
                  </a:ext>
                </a:extLst>
              </a:tr>
            </a:tbl>
          </a:graphicData>
        </a:graphic>
      </p:graphicFrame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id="{5BACB78C-E8B4-59F1-BCD5-3D42F2323788}"/>
              </a:ext>
            </a:extLst>
          </p:cNvPr>
          <p:cNvSpPr/>
          <p:nvPr/>
        </p:nvSpPr>
        <p:spPr>
          <a:xfrm>
            <a:off x="10493115" y="5426439"/>
            <a:ext cx="682885" cy="6967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81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35C8DB-FEA6-08F4-E4CC-2B91AF9D9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47943"/>
              </p:ext>
            </p:extLst>
          </p:nvPr>
        </p:nvGraphicFramePr>
        <p:xfrm>
          <a:off x="961036" y="509922"/>
          <a:ext cx="98552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216236024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776481439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554602295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04573688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99465025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Clave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Supuestos de Aplicación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1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2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569286043"/>
                  </a:ext>
                </a:extLst>
              </a:tr>
              <a:tr h="566928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	EMBALAJES DE MADERA. 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Señalar que se trata de embalajes de madera que cumplen con la "Norma Oficial Mexicana NOM-144-SEMARNAT-2017, que establece las medidas fitosanitarias y los requisitos de la marca reconocidas internacionalmente para el embalaje de madera que se utiliza en el comercio internacional de bienes y mercancías” publicada en el DOF el 22 de febrero de 2018.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asentar datos. (Vacío).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asentar datos. (Vacío).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519281327"/>
                  </a:ext>
                </a:extLst>
              </a:tr>
            </a:tbl>
          </a:graphicData>
        </a:graphic>
      </p:graphicFrame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id="{628B85CE-0374-B2DA-F857-AD01BF501A47}"/>
              </a:ext>
            </a:extLst>
          </p:cNvPr>
          <p:cNvSpPr/>
          <p:nvPr/>
        </p:nvSpPr>
        <p:spPr>
          <a:xfrm>
            <a:off x="11107712" y="5831173"/>
            <a:ext cx="682885" cy="6967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81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35C8DB-FEA6-08F4-E4CC-2B91AF9D972C}"/>
              </a:ext>
            </a:extLst>
          </p:cNvPr>
          <p:cNvGraphicFramePr>
            <a:graphicFrameLocks noGrp="1"/>
          </p:cNvGraphicFramePr>
          <p:nvPr/>
        </p:nvGraphicFramePr>
        <p:xfrm>
          <a:off x="1320800" y="734775"/>
          <a:ext cx="9855200" cy="3413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216236024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776481439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554602295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04573688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99465025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Clave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Supuestos de Aplicación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1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2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569286043"/>
                  </a:ext>
                </a:extLst>
              </a:tr>
              <a:tr h="2864931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	FECHA QUE RIGE.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Declarar cuando la fecha de entrada es igual a la fecha de pago, en aduanas con depósito ante la aduana.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Tipo de cambio es el de la fecha de pago (Se considera pago anticipado).</a:t>
                      </a:r>
                    </a:p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	No aplica.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asentar datos. (Vacío).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519281327"/>
                  </a:ext>
                </a:extLst>
              </a:tr>
            </a:tbl>
          </a:graphicData>
        </a:graphic>
      </p:graphicFrame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id="{675D7723-5CC4-F8CE-3D06-0D2306F97645}"/>
              </a:ext>
            </a:extLst>
          </p:cNvPr>
          <p:cNvSpPr/>
          <p:nvPr/>
        </p:nvSpPr>
        <p:spPr>
          <a:xfrm>
            <a:off x="10493115" y="5426439"/>
            <a:ext cx="682885" cy="6967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22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F04D34B-2C8E-D1CA-D290-B2E91B99F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592894"/>
              </p:ext>
            </p:extLst>
          </p:nvPr>
        </p:nvGraphicFramePr>
        <p:xfrm>
          <a:off x="857656" y="872314"/>
          <a:ext cx="98552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439999620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2404814521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781649021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961473260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21155963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Clave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Supuestos de Aplicación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1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Complemento 2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133289648"/>
                  </a:ext>
                </a:extLst>
              </a:tr>
              <a:tr h="2864931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EB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	ENVASES Y EMPAQUES.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Identificar los envases y empaques reutilizables de empresas con Programa IMMEX y a los que se refiere la regla 4.3.3.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Declarar la clave que corresponda:</a:t>
                      </a:r>
                    </a:p>
                    <a:p>
                      <a:pPr rtl="0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Palets.</a:t>
                      </a:r>
                    </a:p>
                    <a:p>
                      <a:pPr rtl="0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Contenedor de plástico.</a:t>
                      </a:r>
                    </a:p>
                    <a:p>
                      <a:pPr rtl="0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Charolas</a:t>
                      </a:r>
                    </a:p>
                    <a:p>
                      <a:pPr rtl="0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Racks.</a:t>
                      </a:r>
                    </a:p>
                    <a:p>
                      <a:pPr rtl="0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s-MX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Dollies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0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 Canastillas plásticas.</a:t>
                      </a:r>
                    </a:p>
                    <a:p>
                      <a:pPr rtl="0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Otros.</a:t>
                      </a:r>
                    </a:p>
                    <a:p>
                      <a:pPr rtl="0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Envases y empaques a que se refiere la regla 4.3.3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asentar datos. (Vacío).</a:t>
                      </a:r>
                      <a:endParaRPr lang="es-MX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409907338"/>
                  </a:ext>
                </a:extLst>
              </a:tr>
            </a:tbl>
          </a:graphicData>
        </a:graphic>
      </p:graphicFrame>
      <p:sp>
        <p:nvSpPr>
          <p:cNvPr id="3" name="Elipse 2">
            <a:hlinkClick r:id="rId3" action="ppaction://hlinksldjump"/>
            <a:extLst>
              <a:ext uri="{FF2B5EF4-FFF2-40B4-BE49-F238E27FC236}">
                <a16:creationId xmlns:a16="http://schemas.microsoft.com/office/drawing/2014/main" id="{B48E6B94-C161-F3AA-86C5-E566AF401857}"/>
              </a:ext>
            </a:extLst>
          </p:cNvPr>
          <p:cNvSpPr/>
          <p:nvPr/>
        </p:nvSpPr>
        <p:spPr>
          <a:xfrm>
            <a:off x="10998953" y="5757180"/>
            <a:ext cx="682885" cy="6967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0">
          <a:extLst>
            <a:ext uri="{FF2B5EF4-FFF2-40B4-BE49-F238E27FC236}">
              <a16:creationId xmlns:a16="http://schemas.microsoft.com/office/drawing/2014/main" id="{C955C976-BC72-65E1-C8AF-01AD2D90F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AABC3C-1984-7C46-FAA6-441DBFE4ABCB}"/>
              </a:ext>
            </a:extLst>
          </p:cNvPr>
          <p:cNvSpPr txBox="1"/>
          <p:nvPr/>
        </p:nvSpPr>
        <p:spPr>
          <a:xfrm>
            <a:off x="2378475" y="1264596"/>
            <a:ext cx="62897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pPr algn="ctr"/>
            <a:r>
              <a:rPr lang="es-MX" sz="6600" b="1" dirty="0">
                <a:solidFill>
                  <a:schemeClr val="accent1"/>
                </a:solidFill>
              </a:rPr>
              <a:t>Gracias</a:t>
            </a:r>
          </a:p>
          <a:p>
            <a:pPr algn="ctr"/>
            <a:endParaRPr lang="es-MX" sz="5400" b="1" dirty="0">
              <a:solidFill>
                <a:schemeClr val="accent1"/>
              </a:solidFill>
            </a:endParaRPr>
          </a:p>
          <a:p>
            <a:pPr algn="ctr"/>
            <a:r>
              <a:rPr lang="es-MX" sz="3600" b="1" dirty="0">
                <a:solidFill>
                  <a:schemeClr val="accent1"/>
                </a:solidFill>
              </a:rPr>
              <a:t>Ulises Morales Basurto</a:t>
            </a:r>
          </a:p>
        </p:txBody>
      </p:sp>
    </p:spTree>
    <p:extLst>
      <p:ext uri="{BB962C8B-B14F-4D97-AF65-F5344CB8AC3E}">
        <p14:creationId xmlns:p14="http://schemas.microsoft.com/office/powerpoint/2010/main" val="213334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3"/>
          <p:cNvSpPr txBox="1">
            <a:spLocks noGrp="1"/>
          </p:cNvSpPr>
          <p:nvPr>
            <p:ph type="title"/>
          </p:nvPr>
        </p:nvSpPr>
        <p:spPr>
          <a:xfrm>
            <a:off x="919340" y="3365805"/>
            <a:ext cx="2605033" cy="179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2400" dirty="0"/>
              <a:t>191 campos del pedimento</a:t>
            </a:r>
            <a:endParaRPr sz="2400" dirty="0"/>
          </a:p>
        </p:txBody>
      </p:sp>
      <p:sp>
        <p:nvSpPr>
          <p:cNvPr id="487" name="Google Shape;487;p33"/>
          <p:cNvSpPr txBox="1">
            <a:spLocks noGrp="1"/>
          </p:cNvSpPr>
          <p:nvPr>
            <p:ph type="title" idx="2"/>
          </p:nvPr>
        </p:nvSpPr>
        <p:spPr>
          <a:xfrm>
            <a:off x="1296079" y="82296"/>
            <a:ext cx="8294633" cy="13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sz="4000" dirty="0">
                <a:solidFill>
                  <a:schemeClr val="accent1"/>
                </a:solidFill>
              </a:rPr>
              <a:t>Estructura general del pedimento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489" name="Google Shape;489;p33"/>
          <p:cNvSpPr/>
          <p:nvPr/>
        </p:nvSpPr>
        <p:spPr>
          <a:xfrm rot="-5400000">
            <a:off x="10570961" y="5221951"/>
            <a:ext cx="643732" cy="649200"/>
          </a:xfrm>
          <a:custGeom>
            <a:avLst/>
            <a:gdLst/>
            <a:ahLst/>
            <a:cxnLst/>
            <a:rect l="l" t="t" r="r" b="b"/>
            <a:pathLst>
              <a:path w="30615" h="30880" extrusionOk="0">
                <a:moveTo>
                  <a:pt x="22604" y="1"/>
                </a:moveTo>
                <a:cubicBezTo>
                  <a:pt x="22172" y="1"/>
                  <a:pt x="21742" y="39"/>
                  <a:pt x="21325" y="137"/>
                </a:cubicBezTo>
                <a:cubicBezTo>
                  <a:pt x="20112" y="435"/>
                  <a:pt x="18978" y="1131"/>
                  <a:pt x="17963" y="1847"/>
                </a:cubicBezTo>
                <a:cubicBezTo>
                  <a:pt x="16392" y="2942"/>
                  <a:pt x="15596" y="4593"/>
                  <a:pt x="15238" y="6463"/>
                </a:cubicBezTo>
                <a:cubicBezTo>
                  <a:pt x="15039" y="7497"/>
                  <a:pt x="14880" y="8551"/>
                  <a:pt x="14601" y="9566"/>
                </a:cubicBezTo>
                <a:cubicBezTo>
                  <a:pt x="13607" y="13206"/>
                  <a:pt x="11578" y="14997"/>
                  <a:pt x="7818" y="15394"/>
                </a:cubicBezTo>
                <a:cubicBezTo>
                  <a:pt x="5550" y="15653"/>
                  <a:pt x="3561" y="16329"/>
                  <a:pt x="1989" y="18080"/>
                </a:cubicBezTo>
                <a:cubicBezTo>
                  <a:pt x="1015" y="19174"/>
                  <a:pt x="318" y="20427"/>
                  <a:pt x="119" y="21820"/>
                </a:cubicBezTo>
                <a:cubicBezTo>
                  <a:pt x="0" y="22715"/>
                  <a:pt x="0" y="23630"/>
                  <a:pt x="119" y="24525"/>
                </a:cubicBezTo>
                <a:cubicBezTo>
                  <a:pt x="398" y="26554"/>
                  <a:pt x="1572" y="28265"/>
                  <a:pt x="3322" y="29379"/>
                </a:cubicBezTo>
                <a:cubicBezTo>
                  <a:pt x="4257" y="29976"/>
                  <a:pt x="5272" y="30533"/>
                  <a:pt x="6346" y="30752"/>
                </a:cubicBezTo>
                <a:cubicBezTo>
                  <a:pt x="6773" y="30842"/>
                  <a:pt x="7213" y="30879"/>
                  <a:pt x="7653" y="30879"/>
                </a:cubicBezTo>
                <a:cubicBezTo>
                  <a:pt x="8177" y="30879"/>
                  <a:pt x="8703" y="30827"/>
                  <a:pt x="9210" y="30752"/>
                </a:cubicBezTo>
                <a:cubicBezTo>
                  <a:pt x="11299" y="30453"/>
                  <a:pt x="12970" y="29200"/>
                  <a:pt x="14164" y="27370"/>
                </a:cubicBezTo>
                <a:cubicBezTo>
                  <a:pt x="14939" y="26176"/>
                  <a:pt x="15258" y="24863"/>
                  <a:pt x="15477" y="23491"/>
                </a:cubicBezTo>
                <a:cubicBezTo>
                  <a:pt x="15656" y="22257"/>
                  <a:pt x="15894" y="21024"/>
                  <a:pt x="16272" y="19850"/>
                </a:cubicBezTo>
                <a:cubicBezTo>
                  <a:pt x="16789" y="18179"/>
                  <a:pt x="17963" y="16986"/>
                  <a:pt x="19594" y="16409"/>
                </a:cubicBezTo>
                <a:cubicBezTo>
                  <a:pt x="20828" y="15971"/>
                  <a:pt x="22121" y="15613"/>
                  <a:pt x="23434" y="15414"/>
                </a:cubicBezTo>
                <a:cubicBezTo>
                  <a:pt x="26935" y="14877"/>
                  <a:pt x="29242" y="13007"/>
                  <a:pt x="30277" y="9606"/>
                </a:cubicBezTo>
                <a:cubicBezTo>
                  <a:pt x="30316" y="9466"/>
                  <a:pt x="30396" y="9347"/>
                  <a:pt x="30416" y="9228"/>
                </a:cubicBezTo>
                <a:cubicBezTo>
                  <a:pt x="30615" y="8293"/>
                  <a:pt x="30615" y="7298"/>
                  <a:pt x="30416" y="6363"/>
                </a:cubicBezTo>
                <a:cubicBezTo>
                  <a:pt x="30197" y="5269"/>
                  <a:pt x="29640" y="4274"/>
                  <a:pt x="29063" y="3339"/>
                </a:cubicBezTo>
                <a:cubicBezTo>
                  <a:pt x="27949" y="1569"/>
                  <a:pt x="26219" y="415"/>
                  <a:pt x="24209" y="137"/>
                </a:cubicBezTo>
                <a:cubicBezTo>
                  <a:pt x="23681" y="60"/>
                  <a:pt x="23140" y="1"/>
                  <a:pt x="226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927242-FA8D-1708-C0A6-4FBFDA851117}"/>
              </a:ext>
            </a:extLst>
          </p:cNvPr>
          <p:cNvSpPr txBox="1"/>
          <p:nvPr/>
        </p:nvSpPr>
        <p:spPr>
          <a:xfrm>
            <a:off x="4347051" y="3529477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Raleway"/>
                <a:sym typeface="Raleway"/>
              </a:rPr>
              <a:t>Apéndice 8 </a:t>
            </a:r>
          </a:p>
          <a:p>
            <a:pPr algn="ctr"/>
            <a:r>
              <a:rPr lang="en" sz="2400" b="1" dirty="0">
                <a:solidFill>
                  <a:schemeClr val="dk1"/>
                </a:solidFill>
                <a:latin typeface="Raleway"/>
                <a:sym typeface="Raleway"/>
              </a:rPr>
              <a:t>205 identificadores</a:t>
            </a:r>
            <a:endParaRPr lang="es-MX" sz="2400" b="1" dirty="0">
              <a:solidFill>
                <a:schemeClr val="dk1"/>
              </a:solidFill>
              <a:latin typeface="Raleway"/>
              <a:sym typeface="Raleway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B22835-837C-9D7B-32E2-A7A43177910D}"/>
              </a:ext>
            </a:extLst>
          </p:cNvPr>
          <p:cNvSpPr txBox="1"/>
          <p:nvPr/>
        </p:nvSpPr>
        <p:spPr>
          <a:xfrm>
            <a:off x="8217730" y="3384780"/>
            <a:ext cx="2413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Raleway"/>
              </a:rPr>
              <a:t>Apéndice 9 </a:t>
            </a:r>
          </a:p>
          <a:p>
            <a:pPr algn="ctr"/>
            <a:r>
              <a:rPr lang="en" sz="2400" b="1" dirty="0">
                <a:solidFill>
                  <a:schemeClr val="dk1"/>
                </a:solidFill>
                <a:latin typeface="Raleway"/>
              </a:rPr>
              <a:t>37 claves de RRNA</a:t>
            </a:r>
            <a:endParaRPr lang="es-MX" sz="2400" b="1" dirty="0">
              <a:solidFill>
                <a:schemeClr val="dk1"/>
              </a:solidFill>
              <a:latin typeface="Raleway"/>
            </a:endParaRPr>
          </a:p>
        </p:txBody>
      </p:sp>
      <p:grpSp>
        <p:nvGrpSpPr>
          <p:cNvPr id="6" name="Google Shape;11112;p65">
            <a:extLst>
              <a:ext uri="{FF2B5EF4-FFF2-40B4-BE49-F238E27FC236}">
                <a16:creationId xmlns:a16="http://schemas.microsoft.com/office/drawing/2014/main" id="{68D1028F-6470-A676-7281-5009AA1345D4}"/>
              </a:ext>
            </a:extLst>
          </p:cNvPr>
          <p:cNvGrpSpPr/>
          <p:nvPr/>
        </p:nvGrpSpPr>
        <p:grpSpPr>
          <a:xfrm>
            <a:off x="1487777" y="1690899"/>
            <a:ext cx="1282175" cy="1555331"/>
            <a:chOff x="1367060" y="2422129"/>
            <a:chExt cx="269261" cy="352050"/>
          </a:xfrm>
          <a:solidFill>
            <a:srgbClr val="FFC000"/>
          </a:solidFill>
        </p:grpSpPr>
        <p:sp>
          <p:nvSpPr>
            <p:cNvPr id="7" name="Google Shape;11113;p65">
              <a:extLst>
                <a:ext uri="{FF2B5EF4-FFF2-40B4-BE49-F238E27FC236}">
                  <a16:creationId xmlns:a16="http://schemas.microsoft.com/office/drawing/2014/main" id="{9DE1DB09-CCBC-43D9-4D7B-AE0D978CA57F}"/>
                </a:ext>
              </a:extLst>
            </p:cNvPr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8" name="Google Shape;11114;p65">
              <a:extLst>
                <a:ext uri="{FF2B5EF4-FFF2-40B4-BE49-F238E27FC236}">
                  <a16:creationId xmlns:a16="http://schemas.microsoft.com/office/drawing/2014/main" id="{3743B483-DDB5-6369-E599-C056333A7670}"/>
                </a:ext>
              </a:extLst>
            </p:cNvPr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9" name="Google Shape;11115;p65">
              <a:extLst>
                <a:ext uri="{FF2B5EF4-FFF2-40B4-BE49-F238E27FC236}">
                  <a16:creationId xmlns:a16="http://schemas.microsoft.com/office/drawing/2014/main" id="{59B02B16-0FFA-62A2-0645-6953DB9FE9BC}"/>
                </a:ext>
              </a:extLst>
            </p:cNvPr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" name="Google Shape;11116;p65">
              <a:extLst>
                <a:ext uri="{FF2B5EF4-FFF2-40B4-BE49-F238E27FC236}">
                  <a16:creationId xmlns:a16="http://schemas.microsoft.com/office/drawing/2014/main" id="{9FBACB13-996E-367E-0265-D4385AACC23A}"/>
                </a:ext>
              </a:extLst>
            </p:cNvPr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1" name="Google Shape;11117;p65">
              <a:extLst>
                <a:ext uri="{FF2B5EF4-FFF2-40B4-BE49-F238E27FC236}">
                  <a16:creationId xmlns:a16="http://schemas.microsoft.com/office/drawing/2014/main" id="{67C4B936-B403-B354-243D-867C164F9DDA}"/>
                </a:ext>
              </a:extLst>
            </p:cNvPr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2" name="Google Shape;11118;p65">
              <a:extLst>
                <a:ext uri="{FF2B5EF4-FFF2-40B4-BE49-F238E27FC236}">
                  <a16:creationId xmlns:a16="http://schemas.microsoft.com/office/drawing/2014/main" id="{26F18A5D-73C7-E2A1-4CCC-055CABA94490}"/>
                </a:ext>
              </a:extLst>
            </p:cNvPr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3" name="Google Shape;11119;p65">
              <a:extLst>
                <a:ext uri="{FF2B5EF4-FFF2-40B4-BE49-F238E27FC236}">
                  <a16:creationId xmlns:a16="http://schemas.microsoft.com/office/drawing/2014/main" id="{8D146630-203C-C0B4-31D6-9DF3E374B6F1}"/>
                </a:ext>
              </a:extLst>
            </p:cNvPr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4" name="Google Shape;11120;p65">
              <a:extLst>
                <a:ext uri="{FF2B5EF4-FFF2-40B4-BE49-F238E27FC236}">
                  <a16:creationId xmlns:a16="http://schemas.microsoft.com/office/drawing/2014/main" id="{B232BA9C-EC16-5E2A-68D5-4F246C0A0D54}"/>
                </a:ext>
              </a:extLst>
            </p:cNvPr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5" name="Google Shape;11121;p65">
              <a:extLst>
                <a:ext uri="{FF2B5EF4-FFF2-40B4-BE49-F238E27FC236}">
                  <a16:creationId xmlns:a16="http://schemas.microsoft.com/office/drawing/2014/main" id="{C8AF5C7B-F46C-568B-F403-BF3114B83506}"/>
                </a:ext>
              </a:extLst>
            </p:cNvPr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6" name="Google Shape;11122;p65">
              <a:extLst>
                <a:ext uri="{FF2B5EF4-FFF2-40B4-BE49-F238E27FC236}">
                  <a16:creationId xmlns:a16="http://schemas.microsoft.com/office/drawing/2014/main" id="{E8D0A168-90EA-1FCF-B436-658641D994AA}"/>
                </a:ext>
              </a:extLst>
            </p:cNvPr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7" name="Google Shape;11123;p65">
              <a:extLst>
                <a:ext uri="{FF2B5EF4-FFF2-40B4-BE49-F238E27FC236}">
                  <a16:creationId xmlns:a16="http://schemas.microsoft.com/office/drawing/2014/main" id="{D227D1D3-1AF8-755B-8525-51C8ECFECB40}"/>
                </a:ext>
              </a:extLst>
            </p:cNvPr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8" name="Google Shape;11124;p65">
              <a:extLst>
                <a:ext uri="{FF2B5EF4-FFF2-40B4-BE49-F238E27FC236}">
                  <a16:creationId xmlns:a16="http://schemas.microsoft.com/office/drawing/2014/main" id="{F7EF044C-9BD3-83FF-9265-072C6D2612F3}"/>
                </a:ext>
              </a:extLst>
            </p:cNvPr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9" name="Google Shape;11125;p65">
              <a:extLst>
                <a:ext uri="{FF2B5EF4-FFF2-40B4-BE49-F238E27FC236}">
                  <a16:creationId xmlns:a16="http://schemas.microsoft.com/office/drawing/2014/main" id="{87941B18-3B6A-78F9-1946-AF054108EEAD}"/>
                </a:ext>
              </a:extLst>
            </p:cNvPr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0" name="Google Shape;11126;p65">
              <a:extLst>
                <a:ext uri="{FF2B5EF4-FFF2-40B4-BE49-F238E27FC236}">
                  <a16:creationId xmlns:a16="http://schemas.microsoft.com/office/drawing/2014/main" id="{E0752804-3BF7-DA74-32BA-694380531D2D}"/>
                </a:ext>
              </a:extLst>
            </p:cNvPr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</p:grpSp>
      <p:grpSp>
        <p:nvGrpSpPr>
          <p:cNvPr id="21" name="Google Shape;10565;p64">
            <a:extLst>
              <a:ext uri="{FF2B5EF4-FFF2-40B4-BE49-F238E27FC236}">
                <a16:creationId xmlns:a16="http://schemas.microsoft.com/office/drawing/2014/main" id="{8A95B57F-1BF6-09BE-1D16-2D271F75F24B}"/>
              </a:ext>
            </a:extLst>
          </p:cNvPr>
          <p:cNvGrpSpPr/>
          <p:nvPr/>
        </p:nvGrpSpPr>
        <p:grpSpPr>
          <a:xfrm>
            <a:off x="5284477" y="1790643"/>
            <a:ext cx="1312143" cy="1541444"/>
            <a:chOff x="2256732" y="2421310"/>
            <a:chExt cx="298314" cy="36801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2" name="Google Shape;10566;p64">
              <a:extLst>
                <a:ext uri="{FF2B5EF4-FFF2-40B4-BE49-F238E27FC236}">
                  <a16:creationId xmlns:a16="http://schemas.microsoft.com/office/drawing/2014/main" id="{7A9F1D8A-8EBD-7B59-A069-68E708D063B1}"/>
                </a:ext>
              </a:extLst>
            </p:cNvPr>
            <p:cNvSpPr/>
            <p:nvPr/>
          </p:nvSpPr>
          <p:spPr>
            <a:xfrm>
              <a:off x="2400384" y="2421310"/>
              <a:ext cx="154662" cy="162613"/>
            </a:xfrm>
            <a:custGeom>
              <a:avLst/>
              <a:gdLst/>
              <a:ahLst/>
              <a:cxnLst/>
              <a:rect l="l" t="t" r="r" b="b"/>
              <a:pathLst>
                <a:path w="4882" h="5133" extrusionOk="0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3" name="Google Shape;10567;p64">
              <a:extLst>
                <a:ext uri="{FF2B5EF4-FFF2-40B4-BE49-F238E27FC236}">
                  <a16:creationId xmlns:a16="http://schemas.microsoft.com/office/drawing/2014/main" id="{7B58A37F-DF16-F90A-1704-C1A4FE688FF7}"/>
                </a:ext>
              </a:extLst>
            </p:cNvPr>
            <p:cNvSpPr/>
            <p:nvPr/>
          </p:nvSpPr>
          <p:spPr>
            <a:xfrm>
              <a:off x="2292862" y="2724899"/>
              <a:ext cx="168252" cy="46475"/>
            </a:xfrm>
            <a:custGeom>
              <a:avLst/>
              <a:gdLst/>
              <a:ahLst/>
              <a:cxnLst/>
              <a:rect l="l" t="t" r="r" b="b"/>
              <a:pathLst>
                <a:path w="5311" h="1467" extrusionOk="0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4" name="Google Shape;10568;p64">
              <a:extLst>
                <a:ext uri="{FF2B5EF4-FFF2-40B4-BE49-F238E27FC236}">
                  <a16:creationId xmlns:a16="http://schemas.microsoft.com/office/drawing/2014/main" id="{D0176AD2-9D00-701D-48BD-98BD09451F9A}"/>
                </a:ext>
              </a:extLst>
            </p:cNvPr>
            <p:cNvSpPr/>
            <p:nvPr/>
          </p:nvSpPr>
          <p:spPr>
            <a:xfrm>
              <a:off x="2256732" y="2478484"/>
              <a:ext cx="266714" cy="310844"/>
            </a:xfrm>
            <a:custGeom>
              <a:avLst/>
              <a:gdLst/>
              <a:ahLst/>
              <a:cxnLst/>
              <a:rect l="l" t="t" r="r" b="b"/>
              <a:pathLst>
                <a:path w="8419" h="9812" extrusionOk="0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 dirty="0"/>
            </a:p>
          </p:txBody>
        </p:sp>
        <p:sp>
          <p:nvSpPr>
            <p:cNvPr id="25" name="Google Shape;10569;p64">
              <a:extLst>
                <a:ext uri="{FF2B5EF4-FFF2-40B4-BE49-F238E27FC236}">
                  <a16:creationId xmlns:a16="http://schemas.microsoft.com/office/drawing/2014/main" id="{B599A70F-0018-3F83-2611-C63150CCB6EE}"/>
                </a:ext>
              </a:extLst>
            </p:cNvPr>
            <p:cNvSpPr/>
            <p:nvPr/>
          </p:nvSpPr>
          <p:spPr>
            <a:xfrm>
              <a:off x="2320012" y="2699682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" name="Google Shape;10570;p64">
              <a:extLst>
                <a:ext uri="{FF2B5EF4-FFF2-40B4-BE49-F238E27FC236}">
                  <a16:creationId xmlns:a16="http://schemas.microsoft.com/office/drawing/2014/main" id="{1FDBA496-1DB2-263C-87A4-1855D4795391}"/>
                </a:ext>
              </a:extLst>
            </p:cNvPr>
            <p:cNvSpPr/>
            <p:nvPr/>
          </p:nvSpPr>
          <p:spPr>
            <a:xfrm>
              <a:off x="2320012" y="2718151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7" name="Google Shape;10571;p64">
              <a:extLst>
                <a:ext uri="{FF2B5EF4-FFF2-40B4-BE49-F238E27FC236}">
                  <a16:creationId xmlns:a16="http://schemas.microsoft.com/office/drawing/2014/main" id="{26D91B8B-503A-6441-5480-CD184E013A56}"/>
                </a:ext>
              </a:extLst>
            </p:cNvPr>
            <p:cNvSpPr/>
            <p:nvPr/>
          </p:nvSpPr>
          <p:spPr>
            <a:xfrm>
              <a:off x="2364522" y="2716662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8" name="Google Shape;10572;p64">
              <a:extLst>
                <a:ext uri="{FF2B5EF4-FFF2-40B4-BE49-F238E27FC236}">
                  <a16:creationId xmlns:a16="http://schemas.microsoft.com/office/drawing/2014/main" id="{C9C3E008-9B51-E6E0-B004-A1B23116C926}"/>
                </a:ext>
              </a:extLst>
            </p:cNvPr>
            <p:cNvSpPr/>
            <p:nvPr/>
          </p:nvSpPr>
          <p:spPr>
            <a:xfrm>
              <a:off x="2437323" y="2454510"/>
              <a:ext cx="82273" cy="83002"/>
            </a:xfrm>
            <a:custGeom>
              <a:avLst/>
              <a:gdLst/>
              <a:ahLst/>
              <a:cxnLst/>
              <a:rect l="l" t="t" r="r" b="b"/>
              <a:pathLst>
                <a:path w="2597" h="2620" extrusionOk="0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9" name="Google Shape;10573;p64">
              <a:extLst>
                <a:ext uri="{FF2B5EF4-FFF2-40B4-BE49-F238E27FC236}">
                  <a16:creationId xmlns:a16="http://schemas.microsoft.com/office/drawing/2014/main" id="{3A756BBC-0D19-304B-2845-57FA4049503B}"/>
                </a:ext>
              </a:extLst>
            </p:cNvPr>
            <p:cNvSpPr/>
            <p:nvPr/>
          </p:nvSpPr>
          <p:spPr>
            <a:xfrm>
              <a:off x="2462603" y="2479759"/>
              <a:ext cx="32092" cy="32092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0" name="Google Shape;10574;p64">
              <a:extLst>
                <a:ext uri="{FF2B5EF4-FFF2-40B4-BE49-F238E27FC236}">
                  <a16:creationId xmlns:a16="http://schemas.microsoft.com/office/drawing/2014/main" id="{BB7CB347-8B99-3997-2975-4259ED440413}"/>
                </a:ext>
              </a:extLst>
            </p:cNvPr>
            <p:cNvSpPr/>
            <p:nvPr/>
          </p:nvSpPr>
          <p:spPr>
            <a:xfrm>
              <a:off x="2314373" y="2546921"/>
              <a:ext cx="21891" cy="36242"/>
            </a:xfrm>
            <a:custGeom>
              <a:avLst/>
              <a:gdLst/>
              <a:ahLst/>
              <a:cxnLst/>
              <a:rect l="l" t="t" r="r" b="b"/>
              <a:pathLst>
                <a:path w="691" h="114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</p:grpSp>
      <p:grpSp>
        <p:nvGrpSpPr>
          <p:cNvPr id="31" name="Google Shape;11813;p66">
            <a:extLst>
              <a:ext uri="{FF2B5EF4-FFF2-40B4-BE49-F238E27FC236}">
                <a16:creationId xmlns:a16="http://schemas.microsoft.com/office/drawing/2014/main" id="{911C9589-5975-B51F-45C5-8EB1F715EC46}"/>
              </a:ext>
            </a:extLst>
          </p:cNvPr>
          <p:cNvGrpSpPr/>
          <p:nvPr/>
        </p:nvGrpSpPr>
        <p:grpSpPr>
          <a:xfrm>
            <a:off x="8625772" y="1797534"/>
            <a:ext cx="1470997" cy="1358238"/>
            <a:chOff x="1133133" y="3351922"/>
            <a:chExt cx="313984" cy="358560"/>
          </a:xfrm>
          <a:solidFill>
            <a:schemeClr val="tx2"/>
          </a:solidFill>
        </p:grpSpPr>
        <p:sp>
          <p:nvSpPr>
            <p:cNvPr id="32" name="Google Shape;11814;p66">
              <a:extLst>
                <a:ext uri="{FF2B5EF4-FFF2-40B4-BE49-F238E27FC236}">
                  <a16:creationId xmlns:a16="http://schemas.microsoft.com/office/drawing/2014/main" id="{C604E07D-7D3C-3C14-368E-A3BE60763BD2}"/>
                </a:ext>
              </a:extLst>
            </p:cNvPr>
            <p:cNvSpPr/>
            <p:nvPr/>
          </p:nvSpPr>
          <p:spPr>
            <a:xfrm>
              <a:off x="1133133" y="3351922"/>
              <a:ext cx="313984" cy="358560"/>
            </a:xfrm>
            <a:custGeom>
              <a:avLst/>
              <a:gdLst/>
              <a:ahLst/>
              <a:cxnLst/>
              <a:rect l="l" t="t" r="r" b="b"/>
              <a:pathLst>
                <a:path w="9812" h="11205" extrusionOk="0">
                  <a:moveTo>
                    <a:pt x="1251" y="4025"/>
                  </a:moveTo>
                  <a:cubicBezTo>
                    <a:pt x="1548" y="4025"/>
                    <a:pt x="1787" y="4263"/>
                    <a:pt x="1787" y="4561"/>
                  </a:cubicBezTo>
                  <a:lnTo>
                    <a:pt x="1787" y="7704"/>
                  </a:lnTo>
                  <a:cubicBezTo>
                    <a:pt x="1787" y="7990"/>
                    <a:pt x="2013" y="8204"/>
                    <a:pt x="2287" y="8204"/>
                  </a:cubicBezTo>
                  <a:lnTo>
                    <a:pt x="3001" y="8204"/>
                  </a:lnTo>
                  <a:lnTo>
                    <a:pt x="3001" y="9300"/>
                  </a:lnTo>
                  <a:lnTo>
                    <a:pt x="1775" y="9300"/>
                  </a:lnTo>
                  <a:cubicBezTo>
                    <a:pt x="1191" y="9300"/>
                    <a:pt x="715" y="8823"/>
                    <a:pt x="715" y="8240"/>
                  </a:cubicBezTo>
                  <a:lnTo>
                    <a:pt x="715" y="4561"/>
                  </a:lnTo>
                  <a:cubicBezTo>
                    <a:pt x="715" y="4263"/>
                    <a:pt x="953" y="4025"/>
                    <a:pt x="1251" y="4025"/>
                  </a:cubicBezTo>
                  <a:close/>
                  <a:moveTo>
                    <a:pt x="4906" y="1"/>
                  </a:moveTo>
                  <a:cubicBezTo>
                    <a:pt x="4823" y="1"/>
                    <a:pt x="4739" y="84"/>
                    <a:pt x="4739" y="167"/>
                  </a:cubicBezTo>
                  <a:lnTo>
                    <a:pt x="4739" y="548"/>
                  </a:lnTo>
                  <a:cubicBezTo>
                    <a:pt x="4346" y="572"/>
                    <a:pt x="3965" y="739"/>
                    <a:pt x="3668" y="989"/>
                  </a:cubicBezTo>
                  <a:lnTo>
                    <a:pt x="3406" y="727"/>
                  </a:lnTo>
                  <a:cubicBezTo>
                    <a:pt x="3376" y="697"/>
                    <a:pt x="3334" y="682"/>
                    <a:pt x="3291" y="682"/>
                  </a:cubicBezTo>
                  <a:cubicBezTo>
                    <a:pt x="3248" y="682"/>
                    <a:pt x="3203" y="697"/>
                    <a:pt x="3168" y="727"/>
                  </a:cubicBezTo>
                  <a:cubicBezTo>
                    <a:pt x="3108" y="787"/>
                    <a:pt x="3108" y="882"/>
                    <a:pt x="3168" y="965"/>
                  </a:cubicBezTo>
                  <a:lnTo>
                    <a:pt x="3430" y="1227"/>
                  </a:lnTo>
                  <a:cubicBezTo>
                    <a:pt x="3180" y="1525"/>
                    <a:pt x="3037" y="1882"/>
                    <a:pt x="2989" y="2299"/>
                  </a:cubicBezTo>
                  <a:lnTo>
                    <a:pt x="2620" y="2299"/>
                  </a:lnTo>
                  <a:cubicBezTo>
                    <a:pt x="2525" y="2299"/>
                    <a:pt x="2453" y="2370"/>
                    <a:pt x="2453" y="2465"/>
                  </a:cubicBezTo>
                  <a:cubicBezTo>
                    <a:pt x="2453" y="2549"/>
                    <a:pt x="2525" y="2632"/>
                    <a:pt x="2620" y="2632"/>
                  </a:cubicBezTo>
                  <a:lnTo>
                    <a:pt x="2977" y="2632"/>
                  </a:lnTo>
                  <a:lnTo>
                    <a:pt x="2977" y="3704"/>
                  </a:lnTo>
                  <a:lnTo>
                    <a:pt x="2620" y="3704"/>
                  </a:lnTo>
                  <a:cubicBezTo>
                    <a:pt x="2525" y="3704"/>
                    <a:pt x="2453" y="3775"/>
                    <a:pt x="2453" y="3858"/>
                  </a:cubicBezTo>
                  <a:cubicBezTo>
                    <a:pt x="2453" y="3954"/>
                    <a:pt x="2525" y="4025"/>
                    <a:pt x="2620" y="4025"/>
                  </a:cubicBezTo>
                  <a:lnTo>
                    <a:pt x="2977" y="4025"/>
                  </a:lnTo>
                  <a:lnTo>
                    <a:pt x="2977" y="5097"/>
                  </a:lnTo>
                  <a:lnTo>
                    <a:pt x="2620" y="5097"/>
                  </a:lnTo>
                  <a:cubicBezTo>
                    <a:pt x="2525" y="5097"/>
                    <a:pt x="2453" y="5168"/>
                    <a:pt x="2453" y="5263"/>
                  </a:cubicBezTo>
                  <a:cubicBezTo>
                    <a:pt x="2453" y="5347"/>
                    <a:pt x="2525" y="5430"/>
                    <a:pt x="2620" y="5430"/>
                  </a:cubicBezTo>
                  <a:lnTo>
                    <a:pt x="2977" y="5430"/>
                  </a:lnTo>
                  <a:lnTo>
                    <a:pt x="2977" y="6502"/>
                  </a:lnTo>
                  <a:lnTo>
                    <a:pt x="2620" y="6502"/>
                  </a:lnTo>
                  <a:cubicBezTo>
                    <a:pt x="2525" y="6502"/>
                    <a:pt x="2453" y="6573"/>
                    <a:pt x="2453" y="6656"/>
                  </a:cubicBezTo>
                  <a:cubicBezTo>
                    <a:pt x="2453" y="6752"/>
                    <a:pt x="2525" y="6823"/>
                    <a:pt x="2620" y="6823"/>
                  </a:cubicBezTo>
                  <a:lnTo>
                    <a:pt x="2977" y="6823"/>
                  </a:lnTo>
                  <a:lnTo>
                    <a:pt x="2977" y="7895"/>
                  </a:lnTo>
                  <a:lnTo>
                    <a:pt x="2263" y="7895"/>
                  </a:lnTo>
                  <a:cubicBezTo>
                    <a:pt x="2156" y="7895"/>
                    <a:pt x="2084" y="7811"/>
                    <a:pt x="2084" y="7716"/>
                  </a:cubicBezTo>
                  <a:lnTo>
                    <a:pt x="2084" y="7359"/>
                  </a:lnTo>
                  <a:lnTo>
                    <a:pt x="2263" y="7359"/>
                  </a:lnTo>
                  <a:cubicBezTo>
                    <a:pt x="2346" y="7359"/>
                    <a:pt x="2418" y="7287"/>
                    <a:pt x="2418" y="7192"/>
                  </a:cubicBezTo>
                  <a:cubicBezTo>
                    <a:pt x="2418" y="7109"/>
                    <a:pt x="2346" y="7037"/>
                    <a:pt x="2263" y="7037"/>
                  </a:cubicBezTo>
                  <a:lnTo>
                    <a:pt x="2084" y="7037"/>
                  </a:lnTo>
                  <a:lnTo>
                    <a:pt x="2084" y="6144"/>
                  </a:lnTo>
                  <a:lnTo>
                    <a:pt x="2263" y="6144"/>
                  </a:lnTo>
                  <a:cubicBezTo>
                    <a:pt x="2346" y="6144"/>
                    <a:pt x="2418" y="6061"/>
                    <a:pt x="2418" y="5978"/>
                  </a:cubicBezTo>
                  <a:cubicBezTo>
                    <a:pt x="2418" y="5882"/>
                    <a:pt x="2346" y="5811"/>
                    <a:pt x="2263" y="5811"/>
                  </a:cubicBezTo>
                  <a:lnTo>
                    <a:pt x="2084" y="5811"/>
                  </a:lnTo>
                  <a:lnTo>
                    <a:pt x="2084" y="4918"/>
                  </a:lnTo>
                  <a:lnTo>
                    <a:pt x="2263" y="4918"/>
                  </a:lnTo>
                  <a:cubicBezTo>
                    <a:pt x="2346" y="4918"/>
                    <a:pt x="2418" y="4847"/>
                    <a:pt x="2418" y="4751"/>
                  </a:cubicBezTo>
                  <a:cubicBezTo>
                    <a:pt x="2418" y="4668"/>
                    <a:pt x="2346" y="4597"/>
                    <a:pt x="2263" y="4597"/>
                  </a:cubicBezTo>
                  <a:lnTo>
                    <a:pt x="2084" y="4597"/>
                  </a:lnTo>
                  <a:lnTo>
                    <a:pt x="2084" y="4573"/>
                  </a:lnTo>
                  <a:cubicBezTo>
                    <a:pt x="2084" y="4156"/>
                    <a:pt x="1787" y="3799"/>
                    <a:pt x="1382" y="3727"/>
                  </a:cubicBezTo>
                  <a:lnTo>
                    <a:pt x="1382" y="3525"/>
                  </a:lnTo>
                  <a:cubicBezTo>
                    <a:pt x="1382" y="3430"/>
                    <a:pt x="1310" y="3358"/>
                    <a:pt x="1215" y="3358"/>
                  </a:cubicBezTo>
                  <a:cubicBezTo>
                    <a:pt x="1132" y="3358"/>
                    <a:pt x="1048" y="3430"/>
                    <a:pt x="1048" y="3525"/>
                  </a:cubicBezTo>
                  <a:lnTo>
                    <a:pt x="1048" y="3727"/>
                  </a:lnTo>
                  <a:cubicBezTo>
                    <a:pt x="655" y="3799"/>
                    <a:pt x="358" y="4156"/>
                    <a:pt x="358" y="4573"/>
                  </a:cubicBezTo>
                  <a:lnTo>
                    <a:pt x="358" y="4597"/>
                  </a:lnTo>
                  <a:lnTo>
                    <a:pt x="179" y="4597"/>
                  </a:lnTo>
                  <a:cubicBezTo>
                    <a:pt x="84" y="4597"/>
                    <a:pt x="13" y="4668"/>
                    <a:pt x="13" y="4751"/>
                  </a:cubicBezTo>
                  <a:cubicBezTo>
                    <a:pt x="13" y="4847"/>
                    <a:pt x="84" y="4918"/>
                    <a:pt x="179" y="4918"/>
                  </a:cubicBezTo>
                  <a:lnTo>
                    <a:pt x="358" y="4918"/>
                  </a:lnTo>
                  <a:lnTo>
                    <a:pt x="358" y="5811"/>
                  </a:lnTo>
                  <a:lnTo>
                    <a:pt x="179" y="5811"/>
                  </a:lnTo>
                  <a:cubicBezTo>
                    <a:pt x="84" y="5811"/>
                    <a:pt x="13" y="5882"/>
                    <a:pt x="13" y="5978"/>
                  </a:cubicBezTo>
                  <a:cubicBezTo>
                    <a:pt x="13" y="6061"/>
                    <a:pt x="84" y="6144"/>
                    <a:pt x="179" y="6144"/>
                  </a:cubicBezTo>
                  <a:lnTo>
                    <a:pt x="358" y="6144"/>
                  </a:lnTo>
                  <a:lnTo>
                    <a:pt x="358" y="7037"/>
                  </a:lnTo>
                  <a:lnTo>
                    <a:pt x="179" y="7037"/>
                  </a:lnTo>
                  <a:cubicBezTo>
                    <a:pt x="84" y="7037"/>
                    <a:pt x="13" y="7109"/>
                    <a:pt x="13" y="7192"/>
                  </a:cubicBezTo>
                  <a:cubicBezTo>
                    <a:pt x="13" y="7287"/>
                    <a:pt x="84" y="7359"/>
                    <a:pt x="179" y="7359"/>
                  </a:cubicBezTo>
                  <a:lnTo>
                    <a:pt x="358" y="7359"/>
                  </a:lnTo>
                  <a:lnTo>
                    <a:pt x="358" y="8240"/>
                  </a:lnTo>
                  <a:lnTo>
                    <a:pt x="358" y="8252"/>
                  </a:lnTo>
                  <a:lnTo>
                    <a:pt x="155" y="8252"/>
                  </a:lnTo>
                  <a:cubicBezTo>
                    <a:pt x="72" y="8252"/>
                    <a:pt x="1" y="8323"/>
                    <a:pt x="1" y="8418"/>
                  </a:cubicBezTo>
                  <a:cubicBezTo>
                    <a:pt x="1" y="8502"/>
                    <a:pt x="72" y="8585"/>
                    <a:pt x="155" y="8585"/>
                  </a:cubicBezTo>
                  <a:lnTo>
                    <a:pt x="382" y="8585"/>
                  </a:lnTo>
                  <a:cubicBezTo>
                    <a:pt x="536" y="9180"/>
                    <a:pt x="1084" y="9621"/>
                    <a:pt x="1727" y="9621"/>
                  </a:cubicBezTo>
                  <a:lnTo>
                    <a:pt x="2953" y="9621"/>
                  </a:lnTo>
                  <a:lnTo>
                    <a:pt x="2953" y="11038"/>
                  </a:lnTo>
                  <a:cubicBezTo>
                    <a:pt x="2953" y="11121"/>
                    <a:pt x="3037" y="11205"/>
                    <a:pt x="3120" y="11205"/>
                  </a:cubicBezTo>
                  <a:cubicBezTo>
                    <a:pt x="3215" y="11205"/>
                    <a:pt x="3287" y="11121"/>
                    <a:pt x="3287" y="11038"/>
                  </a:cubicBezTo>
                  <a:lnTo>
                    <a:pt x="3287" y="2477"/>
                  </a:lnTo>
                  <a:cubicBezTo>
                    <a:pt x="3287" y="1596"/>
                    <a:pt x="4001" y="906"/>
                    <a:pt x="4858" y="906"/>
                  </a:cubicBezTo>
                  <a:cubicBezTo>
                    <a:pt x="5728" y="906"/>
                    <a:pt x="6442" y="1620"/>
                    <a:pt x="6442" y="2477"/>
                  </a:cubicBezTo>
                  <a:lnTo>
                    <a:pt x="6442" y="5454"/>
                  </a:lnTo>
                  <a:cubicBezTo>
                    <a:pt x="6442" y="5549"/>
                    <a:pt x="6513" y="5621"/>
                    <a:pt x="6609" y="5621"/>
                  </a:cubicBezTo>
                  <a:cubicBezTo>
                    <a:pt x="6692" y="5621"/>
                    <a:pt x="6775" y="5549"/>
                    <a:pt x="6775" y="5454"/>
                  </a:cubicBezTo>
                  <a:lnTo>
                    <a:pt x="6775" y="5442"/>
                  </a:lnTo>
                  <a:lnTo>
                    <a:pt x="7490" y="5442"/>
                  </a:lnTo>
                  <a:cubicBezTo>
                    <a:pt x="7764" y="5442"/>
                    <a:pt x="7990" y="5216"/>
                    <a:pt x="7990" y="4930"/>
                  </a:cubicBezTo>
                  <a:lnTo>
                    <a:pt x="7990" y="3192"/>
                  </a:lnTo>
                  <a:cubicBezTo>
                    <a:pt x="7990" y="2894"/>
                    <a:pt x="8228" y="2656"/>
                    <a:pt x="8526" y="2656"/>
                  </a:cubicBezTo>
                  <a:cubicBezTo>
                    <a:pt x="8823" y="2656"/>
                    <a:pt x="9061" y="2894"/>
                    <a:pt x="9061" y="3192"/>
                  </a:cubicBezTo>
                  <a:lnTo>
                    <a:pt x="9061" y="5466"/>
                  </a:lnTo>
                  <a:cubicBezTo>
                    <a:pt x="9061" y="6049"/>
                    <a:pt x="8585" y="6525"/>
                    <a:pt x="8002" y="6525"/>
                  </a:cubicBezTo>
                  <a:lnTo>
                    <a:pt x="6775" y="6525"/>
                  </a:lnTo>
                  <a:lnTo>
                    <a:pt x="6775" y="6144"/>
                  </a:lnTo>
                  <a:cubicBezTo>
                    <a:pt x="6775" y="6049"/>
                    <a:pt x="6692" y="5978"/>
                    <a:pt x="6609" y="5978"/>
                  </a:cubicBezTo>
                  <a:cubicBezTo>
                    <a:pt x="6513" y="5978"/>
                    <a:pt x="6442" y="6049"/>
                    <a:pt x="6442" y="6144"/>
                  </a:cubicBezTo>
                  <a:lnTo>
                    <a:pt x="6442" y="11038"/>
                  </a:lnTo>
                  <a:cubicBezTo>
                    <a:pt x="6442" y="11121"/>
                    <a:pt x="6513" y="11205"/>
                    <a:pt x="6609" y="11205"/>
                  </a:cubicBezTo>
                  <a:cubicBezTo>
                    <a:pt x="6692" y="11205"/>
                    <a:pt x="6775" y="11121"/>
                    <a:pt x="6775" y="11038"/>
                  </a:cubicBezTo>
                  <a:lnTo>
                    <a:pt x="6775" y="9621"/>
                  </a:lnTo>
                  <a:lnTo>
                    <a:pt x="7132" y="9621"/>
                  </a:lnTo>
                  <a:cubicBezTo>
                    <a:pt x="7216" y="9621"/>
                    <a:pt x="7287" y="9550"/>
                    <a:pt x="7287" y="9454"/>
                  </a:cubicBezTo>
                  <a:cubicBezTo>
                    <a:pt x="7287" y="9371"/>
                    <a:pt x="7216" y="9300"/>
                    <a:pt x="7132" y="9300"/>
                  </a:cubicBezTo>
                  <a:lnTo>
                    <a:pt x="6775" y="9300"/>
                  </a:lnTo>
                  <a:lnTo>
                    <a:pt x="6775" y="8228"/>
                  </a:lnTo>
                  <a:lnTo>
                    <a:pt x="7132" y="8228"/>
                  </a:lnTo>
                  <a:cubicBezTo>
                    <a:pt x="7216" y="8228"/>
                    <a:pt x="7287" y="8145"/>
                    <a:pt x="7287" y="8061"/>
                  </a:cubicBezTo>
                  <a:cubicBezTo>
                    <a:pt x="7287" y="7966"/>
                    <a:pt x="7216" y="7895"/>
                    <a:pt x="7132" y="7895"/>
                  </a:cubicBezTo>
                  <a:lnTo>
                    <a:pt x="6775" y="7895"/>
                  </a:lnTo>
                  <a:lnTo>
                    <a:pt x="6775" y="6823"/>
                  </a:lnTo>
                  <a:lnTo>
                    <a:pt x="8002" y="6823"/>
                  </a:lnTo>
                  <a:cubicBezTo>
                    <a:pt x="8585" y="6823"/>
                    <a:pt x="9097" y="6466"/>
                    <a:pt x="9299" y="5942"/>
                  </a:cubicBezTo>
                  <a:lnTo>
                    <a:pt x="9585" y="5942"/>
                  </a:lnTo>
                  <a:cubicBezTo>
                    <a:pt x="9669" y="5942"/>
                    <a:pt x="9752" y="5871"/>
                    <a:pt x="9752" y="5775"/>
                  </a:cubicBezTo>
                  <a:cubicBezTo>
                    <a:pt x="9811" y="5704"/>
                    <a:pt x="9728" y="5632"/>
                    <a:pt x="9645" y="5632"/>
                  </a:cubicBezTo>
                  <a:lnTo>
                    <a:pt x="9454" y="5632"/>
                  </a:lnTo>
                  <a:cubicBezTo>
                    <a:pt x="9466" y="5573"/>
                    <a:pt x="9466" y="5513"/>
                    <a:pt x="9466" y="5454"/>
                  </a:cubicBezTo>
                  <a:lnTo>
                    <a:pt x="9466" y="4739"/>
                  </a:lnTo>
                  <a:lnTo>
                    <a:pt x="9645" y="4739"/>
                  </a:lnTo>
                  <a:cubicBezTo>
                    <a:pt x="9728" y="4739"/>
                    <a:pt x="9811" y="4668"/>
                    <a:pt x="9811" y="4573"/>
                  </a:cubicBezTo>
                  <a:cubicBezTo>
                    <a:pt x="9811" y="4489"/>
                    <a:pt x="9728" y="4418"/>
                    <a:pt x="9645" y="4418"/>
                  </a:cubicBezTo>
                  <a:lnTo>
                    <a:pt x="9466" y="4418"/>
                  </a:lnTo>
                  <a:lnTo>
                    <a:pt x="9466" y="3525"/>
                  </a:lnTo>
                  <a:lnTo>
                    <a:pt x="9645" y="3525"/>
                  </a:lnTo>
                  <a:cubicBezTo>
                    <a:pt x="9728" y="3525"/>
                    <a:pt x="9811" y="3442"/>
                    <a:pt x="9811" y="3358"/>
                  </a:cubicBezTo>
                  <a:cubicBezTo>
                    <a:pt x="9811" y="3263"/>
                    <a:pt x="9728" y="3192"/>
                    <a:pt x="9645" y="3192"/>
                  </a:cubicBezTo>
                  <a:lnTo>
                    <a:pt x="9466" y="3192"/>
                  </a:lnTo>
                  <a:lnTo>
                    <a:pt x="9466" y="3180"/>
                  </a:lnTo>
                  <a:cubicBezTo>
                    <a:pt x="9466" y="2763"/>
                    <a:pt x="9168" y="2406"/>
                    <a:pt x="8764" y="2322"/>
                  </a:cubicBezTo>
                  <a:lnTo>
                    <a:pt x="8764" y="2120"/>
                  </a:lnTo>
                  <a:cubicBezTo>
                    <a:pt x="8764" y="2037"/>
                    <a:pt x="8692" y="1953"/>
                    <a:pt x="8597" y="1953"/>
                  </a:cubicBezTo>
                  <a:cubicBezTo>
                    <a:pt x="8514" y="1953"/>
                    <a:pt x="8430" y="2037"/>
                    <a:pt x="8430" y="2120"/>
                  </a:cubicBezTo>
                  <a:lnTo>
                    <a:pt x="8430" y="2334"/>
                  </a:lnTo>
                  <a:cubicBezTo>
                    <a:pt x="8037" y="2406"/>
                    <a:pt x="7740" y="2763"/>
                    <a:pt x="7740" y="3180"/>
                  </a:cubicBezTo>
                  <a:lnTo>
                    <a:pt x="7740" y="3192"/>
                  </a:lnTo>
                  <a:lnTo>
                    <a:pt x="7561" y="3192"/>
                  </a:lnTo>
                  <a:cubicBezTo>
                    <a:pt x="7466" y="3192"/>
                    <a:pt x="7394" y="3263"/>
                    <a:pt x="7394" y="3358"/>
                  </a:cubicBezTo>
                  <a:cubicBezTo>
                    <a:pt x="7394" y="3442"/>
                    <a:pt x="7466" y="3525"/>
                    <a:pt x="7561" y="3525"/>
                  </a:cubicBezTo>
                  <a:lnTo>
                    <a:pt x="7740" y="3525"/>
                  </a:lnTo>
                  <a:lnTo>
                    <a:pt x="7740" y="4418"/>
                  </a:lnTo>
                  <a:lnTo>
                    <a:pt x="7561" y="4418"/>
                  </a:lnTo>
                  <a:cubicBezTo>
                    <a:pt x="7466" y="4418"/>
                    <a:pt x="7394" y="4489"/>
                    <a:pt x="7394" y="4573"/>
                  </a:cubicBezTo>
                  <a:cubicBezTo>
                    <a:pt x="7394" y="4668"/>
                    <a:pt x="7466" y="4739"/>
                    <a:pt x="7561" y="4739"/>
                  </a:cubicBezTo>
                  <a:lnTo>
                    <a:pt x="7740" y="4739"/>
                  </a:lnTo>
                  <a:lnTo>
                    <a:pt x="7740" y="4918"/>
                  </a:lnTo>
                  <a:cubicBezTo>
                    <a:pt x="7740" y="5025"/>
                    <a:pt x="7644" y="5097"/>
                    <a:pt x="7561" y="5097"/>
                  </a:cubicBezTo>
                  <a:lnTo>
                    <a:pt x="6847" y="5097"/>
                  </a:lnTo>
                  <a:lnTo>
                    <a:pt x="6847" y="4025"/>
                  </a:lnTo>
                  <a:lnTo>
                    <a:pt x="7204" y="4025"/>
                  </a:lnTo>
                  <a:cubicBezTo>
                    <a:pt x="7287" y="4025"/>
                    <a:pt x="7371" y="3954"/>
                    <a:pt x="7371" y="3858"/>
                  </a:cubicBezTo>
                  <a:cubicBezTo>
                    <a:pt x="7371" y="3775"/>
                    <a:pt x="7287" y="3704"/>
                    <a:pt x="7204" y="3704"/>
                  </a:cubicBezTo>
                  <a:lnTo>
                    <a:pt x="6847" y="3704"/>
                  </a:lnTo>
                  <a:lnTo>
                    <a:pt x="6847" y="2632"/>
                  </a:lnTo>
                  <a:lnTo>
                    <a:pt x="7204" y="2632"/>
                  </a:lnTo>
                  <a:cubicBezTo>
                    <a:pt x="7287" y="2632"/>
                    <a:pt x="7371" y="2549"/>
                    <a:pt x="7371" y="2465"/>
                  </a:cubicBezTo>
                  <a:cubicBezTo>
                    <a:pt x="7371" y="2370"/>
                    <a:pt x="7287" y="2299"/>
                    <a:pt x="7204" y="2299"/>
                  </a:cubicBezTo>
                  <a:lnTo>
                    <a:pt x="6823" y="2299"/>
                  </a:lnTo>
                  <a:cubicBezTo>
                    <a:pt x="6799" y="1894"/>
                    <a:pt x="6632" y="1525"/>
                    <a:pt x="6382" y="1227"/>
                  </a:cubicBezTo>
                  <a:lnTo>
                    <a:pt x="6644" y="965"/>
                  </a:lnTo>
                  <a:cubicBezTo>
                    <a:pt x="6704" y="906"/>
                    <a:pt x="6704" y="798"/>
                    <a:pt x="6644" y="727"/>
                  </a:cubicBezTo>
                  <a:cubicBezTo>
                    <a:pt x="6621" y="697"/>
                    <a:pt x="6582" y="682"/>
                    <a:pt x="6539" y="682"/>
                  </a:cubicBezTo>
                  <a:cubicBezTo>
                    <a:pt x="6495" y="682"/>
                    <a:pt x="6448" y="697"/>
                    <a:pt x="6406" y="727"/>
                  </a:cubicBezTo>
                  <a:lnTo>
                    <a:pt x="6144" y="989"/>
                  </a:lnTo>
                  <a:cubicBezTo>
                    <a:pt x="5847" y="739"/>
                    <a:pt x="5478" y="584"/>
                    <a:pt x="5073" y="548"/>
                  </a:cubicBezTo>
                  <a:lnTo>
                    <a:pt x="5073" y="167"/>
                  </a:lnTo>
                  <a:cubicBezTo>
                    <a:pt x="5073" y="84"/>
                    <a:pt x="5001" y="1"/>
                    <a:pt x="4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3" name="Google Shape;11815;p66">
              <a:extLst>
                <a:ext uri="{FF2B5EF4-FFF2-40B4-BE49-F238E27FC236}">
                  <a16:creationId xmlns:a16="http://schemas.microsoft.com/office/drawing/2014/main" id="{FCDB2DEC-9F9C-10FE-DAB6-315CF6381C03}"/>
                </a:ext>
              </a:extLst>
            </p:cNvPr>
            <p:cNvSpPr/>
            <p:nvPr/>
          </p:nvSpPr>
          <p:spPr>
            <a:xfrm>
              <a:off x="1285549" y="3414418"/>
              <a:ext cx="10304" cy="27456"/>
            </a:xfrm>
            <a:custGeom>
              <a:avLst/>
              <a:gdLst/>
              <a:ahLst/>
              <a:cxnLst/>
              <a:rect l="l" t="t" r="r" b="b"/>
              <a:pathLst>
                <a:path w="322" h="85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4" name="Google Shape;11816;p66">
              <a:extLst>
                <a:ext uri="{FF2B5EF4-FFF2-40B4-BE49-F238E27FC236}">
                  <a16:creationId xmlns:a16="http://schemas.microsoft.com/office/drawing/2014/main" id="{A929C275-AFBE-7049-C473-7DB6C8A994E4}"/>
                </a:ext>
              </a:extLst>
            </p:cNvPr>
            <p:cNvSpPr/>
            <p:nvPr/>
          </p:nvSpPr>
          <p:spPr>
            <a:xfrm>
              <a:off x="1285549" y="3459378"/>
              <a:ext cx="10304" cy="27072"/>
            </a:xfrm>
            <a:custGeom>
              <a:avLst/>
              <a:gdLst/>
              <a:ahLst/>
              <a:cxnLst/>
              <a:rect l="l" t="t" r="r" b="b"/>
              <a:pathLst>
                <a:path w="322" h="846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5" name="Google Shape;11817;p66">
              <a:extLst>
                <a:ext uri="{FF2B5EF4-FFF2-40B4-BE49-F238E27FC236}">
                  <a16:creationId xmlns:a16="http://schemas.microsoft.com/office/drawing/2014/main" id="{2A73392B-B0D1-A51E-0B2C-FEDEA5994F17}"/>
                </a:ext>
              </a:extLst>
            </p:cNvPr>
            <p:cNvSpPr/>
            <p:nvPr/>
          </p:nvSpPr>
          <p:spPr>
            <a:xfrm>
              <a:off x="1285549" y="3503954"/>
              <a:ext cx="10304" cy="27456"/>
            </a:xfrm>
            <a:custGeom>
              <a:avLst/>
              <a:gdLst/>
              <a:ahLst/>
              <a:cxnLst/>
              <a:rect l="l" t="t" r="r" b="b"/>
              <a:pathLst>
                <a:path w="322" h="85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6" name="Google Shape;11818;p66">
              <a:extLst>
                <a:ext uri="{FF2B5EF4-FFF2-40B4-BE49-F238E27FC236}">
                  <a16:creationId xmlns:a16="http://schemas.microsoft.com/office/drawing/2014/main" id="{3A4B4A47-495C-F3F2-45D4-6CB604D729D5}"/>
                </a:ext>
              </a:extLst>
            </p:cNvPr>
            <p:cNvSpPr/>
            <p:nvPr/>
          </p:nvSpPr>
          <p:spPr>
            <a:xfrm>
              <a:off x="1167821" y="3498226"/>
              <a:ext cx="10688" cy="16416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33" y="441"/>
                    <a:pt x="333" y="346"/>
                  </a:cubicBezTo>
                  <a:lnTo>
                    <a:pt x="333" y="167"/>
                  </a:lnTo>
                  <a:cubicBezTo>
                    <a:pt x="333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7" name="Google Shape;11819;p66">
              <a:extLst>
                <a:ext uri="{FF2B5EF4-FFF2-40B4-BE49-F238E27FC236}">
                  <a16:creationId xmlns:a16="http://schemas.microsoft.com/office/drawing/2014/main" id="{3E20D34F-6C10-41B5-A43B-44AB97FA1E00}"/>
                </a:ext>
              </a:extLst>
            </p:cNvPr>
            <p:cNvSpPr/>
            <p:nvPr/>
          </p:nvSpPr>
          <p:spPr>
            <a:xfrm>
              <a:off x="1167821" y="3537490"/>
              <a:ext cx="10688" cy="1603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5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8" name="Google Shape;11820;p66">
              <a:extLst>
                <a:ext uri="{FF2B5EF4-FFF2-40B4-BE49-F238E27FC236}">
                  <a16:creationId xmlns:a16="http://schemas.microsoft.com/office/drawing/2014/main" id="{D0AF0AE9-A5A7-18FF-2D50-6BEE47399C7A}"/>
                </a:ext>
              </a:extLst>
            </p:cNvPr>
            <p:cNvSpPr/>
            <p:nvPr/>
          </p:nvSpPr>
          <p:spPr>
            <a:xfrm>
              <a:off x="1167821" y="3577106"/>
              <a:ext cx="10688" cy="1603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34"/>
                  </a:cubicBezTo>
                  <a:lnTo>
                    <a:pt x="333" y="155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39" name="Google Shape;11821;p66">
              <a:extLst>
                <a:ext uri="{FF2B5EF4-FFF2-40B4-BE49-F238E27FC236}">
                  <a16:creationId xmlns:a16="http://schemas.microsoft.com/office/drawing/2014/main" id="{093E75AD-EB46-C392-84B6-380AB3AE3962}"/>
                </a:ext>
              </a:extLst>
            </p:cNvPr>
            <p:cNvSpPr/>
            <p:nvPr/>
          </p:nvSpPr>
          <p:spPr>
            <a:xfrm>
              <a:off x="1402509" y="3493266"/>
              <a:ext cx="10688" cy="16064"/>
            </a:xfrm>
            <a:custGeom>
              <a:avLst/>
              <a:gdLst/>
              <a:ahLst/>
              <a:cxnLst/>
              <a:rect l="l" t="t" r="r" b="b"/>
              <a:pathLst>
                <a:path w="334" h="502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30"/>
                    <a:pt x="72" y="501"/>
                    <a:pt x="167" y="501"/>
                  </a:cubicBezTo>
                  <a:cubicBezTo>
                    <a:pt x="262" y="501"/>
                    <a:pt x="334" y="430"/>
                    <a:pt x="334" y="334"/>
                  </a:cubicBezTo>
                  <a:lnTo>
                    <a:pt x="334" y="156"/>
                  </a:lnTo>
                  <a:cubicBezTo>
                    <a:pt x="334" y="61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0" name="Google Shape;11822;p66">
              <a:extLst>
                <a:ext uri="{FF2B5EF4-FFF2-40B4-BE49-F238E27FC236}">
                  <a16:creationId xmlns:a16="http://schemas.microsoft.com/office/drawing/2014/main" id="{B68174AF-3ECE-E946-A658-471074605A15}"/>
                </a:ext>
              </a:extLst>
            </p:cNvPr>
            <p:cNvSpPr/>
            <p:nvPr/>
          </p:nvSpPr>
          <p:spPr>
            <a:xfrm>
              <a:off x="1393357" y="3526898"/>
              <a:ext cx="15648" cy="14432"/>
            </a:xfrm>
            <a:custGeom>
              <a:avLst/>
              <a:gdLst/>
              <a:ahLst/>
              <a:cxnLst/>
              <a:rect l="l" t="t" r="r" b="b"/>
              <a:pathLst>
                <a:path w="489" h="451" extrusionOk="0">
                  <a:moveTo>
                    <a:pt x="313" y="1"/>
                  </a:moveTo>
                  <a:cubicBezTo>
                    <a:pt x="268" y="1"/>
                    <a:pt x="221" y="16"/>
                    <a:pt x="179" y="45"/>
                  </a:cubicBezTo>
                  <a:lnTo>
                    <a:pt x="60" y="164"/>
                  </a:lnTo>
                  <a:cubicBezTo>
                    <a:pt x="1" y="224"/>
                    <a:pt x="1" y="331"/>
                    <a:pt x="60" y="403"/>
                  </a:cubicBezTo>
                  <a:cubicBezTo>
                    <a:pt x="96" y="438"/>
                    <a:pt x="143" y="450"/>
                    <a:pt x="179" y="450"/>
                  </a:cubicBezTo>
                  <a:cubicBezTo>
                    <a:pt x="227" y="450"/>
                    <a:pt x="274" y="426"/>
                    <a:pt x="298" y="403"/>
                  </a:cubicBezTo>
                  <a:lnTo>
                    <a:pt x="429" y="283"/>
                  </a:lnTo>
                  <a:cubicBezTo>
                    <a:pt x="489" y="212"/>
                    <a:pt x="489" y="105"/>
                    <a:pt x="429" y="45"/>
                  </a:cubicBezTo>
                  <a:cubicBezTo>
                    <a:pt x="399" y="16"/>
                    <a:pt x="358" y="1"/>
                    <a:pt x="3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1" name="Google Shape;11823;p66">
              <a:extLst>
                <a:ext uri="{FF2B5EF4-FFF2-40B4-BE49-F238E27FC236}">
                  <a16:creationId xmlns:a16="http://schemas.microsoft.com/office/drawing/2014/main" id="{A3639F85-EF18-BA17-3997-0FD217142F4D}"/>
                </a:ext>
              </a:extLst>
            </p:cNvPr>
            <p:cNvSpPr/>
            <p:nvPr/>
          </p:nvSpPr>
          <p:spPr>
            <a:xfrm>
              <a:off x="1402509" y="3453650"/>
              <a:ext cx="10688" cy="1603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2" name="Google Shape;11824;p66">
              <a:extLst>
                <a:ext uri="{FF2B5EF4-FFF2-40B4-BE49-F238E27FC236}">
                  <a16:creationId xmlns:a16="http://schemas.microsoft.com/office/drawing/2014/main" id="{7918229A-2AED-F149-AD1E-5CFD83DBFD28}"/>
                </a:ext>
              </a:extLst>
            </p:cNvPr>
            <p:cNvSpPr/>
            <p:nvPr/>
          </p:nvSpPr>
          <p:spPr>
            <a:xfrm>
              <a:off x="1171629" y="3612306"/>
              <a:ext cx="15264" cy="14752"/>
            </a:xfrm>
            <a:custGeom>
              <a:avLst/>
              <a:gdLst/>
              <a:ahLst/>
              <a:cxnLst/>
              <a:rect l="l" t="t" r="r" b="b"/>
              <a:pathLst>
                <a:path w="477" h="461" extrusionOk="0">
                  <a:moveTo>
                    <a:pt x="179" y="0"/>
                  </a:moveTo>
                  <a:cubicBezTo>
                    <a:pt x="139" y="0"/>
                    <a:pt x="100" y="15"/>
                    <a:pt x="72" y="43"/>
                  </a:cubicBezTo>
                  <a:cubicBezTo>
                    <a:pt x="0" y="103"/>
                    <a:pt x="0" y="210"/>
                    <a:pt x="60" y="270"/>
                  </a:cubicBezTo>
                  <a:lnTo>
                    <a:pt x="179" y="401"/>
                  </a:lnTo>
                  <a:cubicBezTo>
                    <a:pt x="214" y="448"/>
                    <a:pt x="250" y="460"/>
                    <a:pt x="298" y="460"/>
                  </a:cubicBezTo>
                  <a:cubicBezTo>
                    <a:pt x="345" y="460"/>
                    <a:pt x="369" y="448"/>
                    <a:pt x="405" y="412"/>
                  </a:cubicBezTo>
                  <a:cubicBezTo>
                    <a:pt x="465" y="365"/>
                    <a:pt x="476" y="270"/>
                    <a:pt x="417" y="186"/>
                  </a:cubicBezTo>
                  <a:lnTo>
                    <a:pt x="298" y="55"/>
                  </a:lnTo>
                  <a:cubicBezTo>
                    <a:pt x="267" y="18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3" name="Google Shape;11825;p66">
              <a:extLst>
                <a:ext uri="{FF2B5EF4-FFF2-40B4-BE49-F238E27FC236}">
                  <a16:creationId xmlns:a16="http://schemas.microsoft.com/office/drawing/2014/main" id="{F4982EA0-72AA-A00F-6D01-EBE63F3A9786}"/>
                </a:ext>
              </a:extLst>
            </p:cNvPr>
            <p:cNvSpPr/>
            <p:nvPr/>
          </p:nvSpPr>
          <p:spPr>
            <a:xfrm>
              <a:off x="1285549" y="3548914"/>
              <a:ext cx="10304" cy="27072"/>
            </a:xfrm>
            <a:custGeom>
              <a:avLst/>
              <a:gdLst/>
              <a:ahLst/>
              <a:cxnLst/>
              <a:rect l="l" t="t" r="r" b="b"/>
              <a:pathLst>
                <a:path w="322" h="846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" name="Google Shape;11826;p66">
              <a:extLst>
                <a:ext uri="{FF2B5EF4-FFF2-40B4-BE49-F238E27FC236}">
                  <a16:creationId xmlns:a16="http://schemas.microsoft.com/office/drawing/2014/main" id="{37ED6700-72D5-CEFA-3BFD-130B8136CB09}"/>
                </a:ext>
              </a:extLst>
            </p:cNvPr>
            <p:cNvSpPr/>
            <p:nvPr/>
          </p:nvSpPr>
          <p:spPr>
            <a:xfrm>
              <a:off x="1285549" y="3593490"/>
              <a:ext cx="10304" cy="27456"/>
            </a:xfrm>
            <a:custGeom>
              <a:avLst/>
              <a:gdLst/>
              <a:ahLst/>
              <a:cxnLst/>
              <a:rect l="l" t="t" r="r" b="b"/>
              <a:pathLst>
                <a:path w="322" h="85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5" name="Google Shape;11827;p66">
              <a:extLst>
                <a:ext uri="{FF2B5EF4-FFF2-40B4-BE49-F238E27FC236}">
                  <a16:creationId xmlns:a16="http://schemas.microsoft.com/office/drawing/2014/main" id="{09889D68-96AC-80B6-01C8-77EC8B5945B4}"/>
                </a:ext>
              </a:extLst>
            </p:cNvPr>
            <p:cNvSpPr/>
            <p:nvPr/>
          </p:nvSpPr>
          <p:spPr>
            <a:xfrm>
              <a:off x="1285549" y="3638450"/>
              <a:ext cx="10304" cy="27072"/>
            </a:xfrm>
            <a:custGeom>
              <a:avLst/>
              <a:gdLst/>
              <a:ahLst/>
              <a:cxnLst/>
              <a:rect l="l" t="t" r="r" b="b"/>
              <a:pathLst>
                <a:path w="322" h="846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" name="Google Shape;11828;p66">
              <a:extLst>
                <a:ext uri="{FF2B5EF4-FFF2-40B4-BE49-F238E27FC236}">
                  <a16:creationId xmlns:a16="http://schemas.microsoft.com/office/drawing/2014/main" id="{7631B14C-CA5B-1B1F-6452-3FD5A6457557}"/>
                </a:ext>
              </a:extLst>
            </p:cNvPr>
            <p:cNvSpPr/>
            <p:nvPr/>
          </p:nvSpPr>
          <p:spPr>
            <a:xfrm>
              <a:off x="1201325" y="3627026"/>
              <a:ext cx="16032" cy="10304"/>
            </a:xfrm>
            <a:custGeom>
              <a:avLst/>
              <a:gdLst/>
              <a:ahLst/>
              <a:cxnLst/>
              <a:rect l="l" t="t" r="r" b="b"/>
              <a:pathLst>
                <a:path w="501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334" y="322"/>
                  </a:lnTo>
                  <a:cubicBezTo>
                    <a:pt x="429" y="322"/>
                    <a:pt x="501" y="250"/>
                    <a:pt x="501" y="167"/>
                  </a:cubicBezTo>
                  <a:cubicBezTo>
                    <a:pt x="501" y="72"/>
                    <a:pt x="429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7" name="Google Shape;11829;p66">
              <a:extLst>
                <a:ext uri="{FF2B5EF4-FFF2-40B4-BE49-F238E27FC236}">
                  <a16:creationId xmlns:a16="http://schemas.microsoft.com/office/drawing/2014/main" id="{3E971BCB-373F-E150-32F9-DBC27A47B8E1}"/>
                </a:ext>
              </a:extLst>
            </p:cNvPr>
            <p:cNvSpPr/>
            <p:nvPr/>
          </p:nvSpPr>
          <p:spPr>
            <a:xfrm>
              <a:off x="1363629" y="3537490"/>
              <a:ext cx="16032" cy="10304"/>
            </a:xfrm>
            <a:custGeom>
              <a:avLst/>
              <a:gdLst/>
              <a:ahLst/>
              <a:cxnLst/>
              <a:rect l="l" t="t" r="r" b="b"/>
              <a:pathLst>
                <a:path w="50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334" y="322"/>
                  </a:lnTo>
                  <a:cubicBezTo>
                    <a:pt x="430" y="322"/>
                    <a:pt x="501" y="250"/>
                    <a:pt x="501" y="167"/>
                  </a:cubicBezTo>
                  <a:cubicBezTo>
                    <a:pt x="501" y="72"/>
                    <a:pt x="430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</p:grpSp>
      <p:pic>
        <p:nvPicPr>
          <p:cNvPr id="4" name="Gráfico 3" descr="Lista de comprobación con relleno sólido">
            <a:extLst>
              <a:ext uri="{FF2B5EF4-FFF2-40B4-BE49-F238E27FC236}">
                <a16:creationId xmlns:a16="http://schemas.microsoft.com/office/drawing/2014/main" id="{A1922EF8-BB7E-F58F-3E78-9F303236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8988" y="4495767"/>
            <a:ext cx="1328877" cy="1328877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9745EEE9-26D4-5BF6-E981-13E15CF292AB}"/>
              </a:ext>
            </a:extLst>
          </p:cNvPr>
          <p:cNvSpPr txBox="1"/>
          <p:nvPr/>
        </p:nvSpPr>
        <p:spPr>
          <a:xfrm>
            <a:off x="4234594" y="5821102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Raleway"/>
                <a:sym typeface="Raleway"/>
              </a:rPr>
              <a:t>Anexo 19</a:t>
            </a:r>
          </a:p>
          <a:p>
            <a:pPr algn="ctr"/>
            <a:r>
              <a:rPr lang="en" sz="2400" b="1" dirty="0">
                <a:solidFill>
                  <a:schemeClr val="dk1"/>
                </a:solidFill>
                <a:latin typeface="Raleway"/>
                <a:sym typeface="Raleway"/>
              </a:rPr>
              <a:t>29 datos</a:t>
            </a:r>
            <a:endParaRPr lang="es-MX" sz="2400" b="1" dirty="0">
              <a:solidFill>
                <a:schemeClr val="dk1"/>
              </a:solidFill>
              <a:latin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7"/>
          <p:cNvSpPr txBox="1">
            <a:spLocks noGrp="1"/>
          </p:cNvSpPr>
          <p:nvPr>
            <p:ph type="title"/>
          </p:nvPr>
        </p:nvSpPr>
        <p:spPr>
          <a:xfrm>
            <a:off x="1007961" y="457079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" sz="2933" dirty="0">
                <a:solidFill>
                  <a:schemeClr val="tx2"/>
                </a:solidFill>
              </a:rPr>
              <a:t>Factores que inciden en la posibilidad de error en la captura de pedimento</a:t>
            </a:r>
            <a:endParaRPr sz="2933" dirty="0">
              <a:solidFill>
                <a:schemeClr val="tx2"/>
              </a:solidFill>
            </a:endParaRPr>
          </a:p>
        </p:txBody>
      </p:sp>
      <p:sp>
        <p:nvSpPr>
          <p:cNvPr id="530" name="Google Shape;530;p37"/>
          <p:cNvSpPr txBox="1">
            <a:spLocks noGrp="1"/>
          </p:cNvSpPr>
          <p:nvPr>
            <p:ph type="subTitle" idx="1"/>
          </p:nvPr>
        </p:nvSpPr>
        <p:spPr>
          <a:xfrm>
            <a:off x="960000" y="2331861"/>
            <a:ext cx="2853200" cy="14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es-MX" sz="1333" dirty="0"/>
              <a:t>La captura manual es susceptible a errores humanos, como escribir mal un número o transcribir información incorrectamente. Incluso con medidas de control, siempre existe cierto riesgo.</a:t>
            </a:r>
          </a:p>
        </p:txBody>
      </p:sp>
      <p:sp>
        <p:nvSpPr>
          <p:cNvPr id="531" name="Google Shape;531;p37"/>
          <p:cNvSpPr txBox="1">
            <a:spLocks noGrp="1"/>
          </p:cNvSpPr>
          <p:nvPr>
            <p:ph type="subTitle" idx="2"/>
          </p:nvPr>
        </p:nvSpPr>
        <p:spPr>
          <a:xfrm>
            <a:off x="4300523" y="2331861"/>
            <a:ext cx="2853200" cy="14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es-MX" sz="1333" dirty="0"/>
              <a:t>Cuanto más extenso es el documento y más campos tiene, mayor es la probabilidad de cometer errores. La fatiga o la falta de atención pueden aumentar esta probabilidad </a:t>
            </a:r>
            <a:endParaRPr sz="1333" dirty="0"/>
          </a:p>
        </p:txBody>
      </p:sp>
      <p:sp>
        <p:nvSpPr>
          <p:cNvPr id="532" name="Google Shape;532;p37"/>
          <p:cNvSpPr txBox="1">
            <a:spLocks noGrp="1"/>
          </p:cNvSpPr>
          <p:nvPr>
            <p:ph type="subTitle" idx="3"/>
          </p:nvPr>
        </p:nvSpPr>
        <p:spPr>
          <a:xfrm>
            <a:off x="959999" y="4780356"/>
            <a:ext cx="2853200" cy="14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es-MX" sz="1333" dirty="0"/>
              <a:t>Si los campos no siguen un formato uniforme o si hay discrepancias en la estructura, es más probable que se cometan errores.</a:t>
            </a:r>
          </a:p>
        </p:txBody>
      </p:sp>
      <p:sp>
        <p:nvSpPr>
          <p:cNvPr id="533" name="Google Shape;533;p37"/>
          <p:cNvSpPr txBox="1">
            <a:spLocks noGrp="1"/>
          </p:cNvSpPr>
          <p:nvPr>
            <p:ph type="subTitle" idx="4"/>
          </p:nvPr>
        </p:nvSpPr>
        <p:spPr>
          <a:xfrm>
            <a:off x="4306112" y="4657736"/>
            <a:ext cx="2853200" cy="14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es-MX" sz="800" dirty="0">
                <a:solidFill>
                  <a:srgbClr val="000000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1333" dirty="0"/>
              <a:t>Los operadores que capturan los datos deben estar bien capacitados para evitar errores. La falta de conocimiento puede aumentar la probabilidad de errores</a:t>
            </a:r>
            <a:endParaRPr sz="1333" dirty="0"/>
          </a:p>
        </p:txBody>
      </p:sp>
      <p:sp>
        <p:nvSpPr>
          <p:cNvPr id="534" name="Google Shape;534;p37"/>
          <p:cNvSpPr txBox="1">
            <a:spLocks noGrp="1"/>
          </p:cNvSpPr>
          <p:nvPr>
            <p:ph type="subTitle" idx="7"/>
          </p:nvPr>
        </p:nvSpPr>
        <p:spPr>
          <a:xfrm>
            <a:off x="984781" y="1535082"/>
            <a:ext cx="2854800" cy="5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/>
              <a:t>Error humano</a:t>
            </a:r>
            <a:endParaRPr dirty="0"/>
          </a:p>
        </p:txBody>
      </p:sp>
      <p:sp>
        <p:nvSpPr>
          <p:cNvPr id="535" name="Google Shape;535;p37"/>
          <p:cNvSpPr txBox="1">
            <a:spLocks noGrp="1"/>
          </p:cNvSpPr>
          <p:nvPr>
            <p:ph type="subTitle" idx="8"/>
          </p:nvPr>
        </p:nvSpPr>
        <p:spPr>
          <a:xfrm>
            <a:off x="4299737" y="1554854"/>
            <a:ext cx="2854800" cy="5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/>
              <a:t>Complejidad</a:t>
            </a:r>
            <a:endParaRPr dirty="0"/>
          </a:p>
        </p:txBody>
      </p:sp>
      <p:sp>
        <p:nvSpPr>
          <p:cNvPr id="536" name="Google Shape;536;p37"/>
          <p:cNvSpPr txBox="1">
            <a:spLocks noGrp="1"/>
          </p:cNvSpPr>
          <p:nvPr>
            <p:ph type="subTitle" idx="9"/>
          </p:nvPr>
        </p:nvSpPr>
        <p:spPr>
          <a:xfrm>
            <a:off x="7614693" y="1910628"/>
            <a:ext cx="2854800" cy="5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/>
              <a:t>Validaciones insuficientes</a:t>
            </a:r>
            <a:endParaRPr dirty="0"/>
          </a:p>
        </p:txBody>
      </p:sp>
      <p:sp>
        <p:nvSpPr>
          <p:cNvPr id="537" name="Google Shape;537;p37"/>
          <p:cNvSpPr txBox="1">
            <a:spLocks noGrp="1"/>
          </p:cNvSpPr>
          <p:nvPr>
            <p:ph type="subTitle" idx="5"/>
          </p:nvPr>
        </p:nvSpPr>
        <p:spPr>
          <a:xfrm>
            <a:off x="7641073" y="2331861"/>
            <a:ext cx="2853200" cy="14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es-MX" sz="1333" dirty="0"/>
              <a:t>Si no se realizan suficientes validaciones durante la captura, los errores pueden pasar desapercibidos. Por ejemplo, verificar que los valores estén dentro de rangos aceptables o que cumplan con ciertas reglas </a:t>
            </a:r>
            <a:endParaRPr sz="1333" dirty="0"/>
          </a:p>
        </p:txBody>
      </p:sp>
      <p:sp>
        <p:nvSpPr>
          <p:cNvPr id="538" name="Google Shape;538;p37"/>
          <p:cNvSpPr txBox="1">
            <a:spLocks noGrp="1"/>
          </p:cNvSpPr>
          <p:nvPr>
            <p:ph type="subTitle" idx="6"/>
          </p:nvPr>
        </p:nvSpPr>
        <p:spPr>
          <a:xfrm>
            <a:off x="7652225" y="4780356"/>
            <a:ext cx="2853200" cy="14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es-MX" sz="1333" dirty="0"/>
              <a:t>Si se utilizan sistemas automatizados para la captura, los errores pueden deberse a fallas en el software o configuraciones incorrectas</a:t>
            </a:r>
            <a:endParaRPr sz="1333" dirty="0"/>
          </a:p>
        </p:txBody>
      </p:sp>
      <p:sp>
        <p:nvSpPr>
          <p:cNvPr id="539" name="Google Shape;539;p37"/>
          <p:cNvSpPr txBox="1">
            <a:spLocks noGrp="1"/>
          </p:cNvSpPr>
          <p:nvPr>
            <p:ph type="subTitle" idx="13"/>
          </p:nvPr>
        </p:nvSpPr>
        <p:spPr>
          <a:xfrm>
            <a:off x="1007961" y="4161619"/>
            <a:ext cx="2854800" cy="5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/>
              <a:t>Formatos inconsistentes</a:t>
            </a:r>
            <a:endParaRPr dirty="0"/>
          </a:p>
        </p:txBody>
      </p:sp>
      <p:sp>
        <p:nvSpPr>
          <p:cNvPr id="540" name="Google Shape;540;p37"/>
          <p:cNvSpPr txBox="1">
            <a:spLocks noGrp="1"/>
          </p:cNvSpPr>
          <p:nvPr>
            <p:ph type="subTitle" idx="14"/>
          </p:nvPr>
        </p:nvSpPr>
        <p:spPr>
          <a:xfrm>
            <a:off x="4342044" y="4161619"/>
            <a:ext cx="2854800" cy="5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/>
              <a:t>Falta de capacitación</a:t>
            </a:r>
            <a:endParaRPr dirty="0"/>
          </a:p>
        </p:txBody>
      </p:sp>
      <p:sp>
        <p:nvSpPr>
          <p:cNvPr id="541" name="Google Shape;541;p37"/>
          <p:cNvSpPr txBox="1">
            <a:spLocks noGrp="1"/>
          </p:cNvSpPr>
          <p:nvPr>
            <p:ph type="subTitle" idx="15"/>
          </p:nvPr>
        </p:nvSpPr>
        <p:spPr>
          <a:xfrm>
            <a:off x="7614693" y="4284239"/>
            <a:ext cx="2854800" cy="5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s-MX" dirty="0"/>
              <a:t>Software y herramientas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s-MX" sz="2667" dirty="0">
                <a:solidFill>
                  <a:schemeClr val="tx2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Errores en la declaración de datos inherentes a la determinación del valor en aduana </a:t>
            </a:r>
            <a:endParaRPr sz="2667" dirty="0"/>
          </a:p>
        </p:txBody>
      </p:sp>
      <p:sp>
        <p:nvSpPr>
          <p:cNvPr id="402" name="Google Shape;402;p31"/>
          <p:cNvSpPr txBox="1">
            <a:spLocks noGrp="1"/>
          </p:cNvSpPr>
          <p:nvPr>
            <p:ph type="title" idx="2"/>
          </p:nvPr>
        </p:nvSpPr>
        <p:spPr>
          <a:xfrm>
            <a:off x="960000" y="1866500"/>
            <a:ext cx="30740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403" name="Google Shape;403;p31"/>
          <p:cNvSpPr txBox="1">
            <a:spLocks noGrp="1"/>
          </p:cNvSpPr>
          <p:nvPr>
            <p:ph type="title" idx="3"/>
          </p:nvPr>
        </p:nvSpPr>
        <p:spPr>
          <a:xfrm>
            <a:off x="960000" y="4077161"/>
            <a:ext cx="30740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404" name="Google Shape;404;p31"/>
          <p:cNvSpPr txBox="1">
            <a:spLocks noGrp="1"/>
          </p:cNvSpPr>
          <p:nvPr>
            <p:ph type="title" idx="4"/>
          </p:nvPr>
        </p:nvSpPr>
        <p:spPr>
          <a:xfrm>
            <a:off x="4135600" y="1866500"/>
            <a:ext cx="30740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05" name="Google Shape;405;p31"/>
          <p:cNvSpPr txBox="1">
            <a:spLocks noGrp="1"/>
          </p:cNvSpPr>
          <p:nvPr>
            <p:ph type="title" idx="5"/>
          </p:nvPr>
        </p:nvSpPr>
        <p:spPr>
          <a:xfrm>
            <a:off x="4135600" y="4077161"/>
            <a:ext cx="30740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05</a:t>
            </a:r>
            <a:endParaRPr/>
          </a:p>
        </p:txBody>
      </p:sp>
      <p:sp>
        <p:nvSpPr>
          <p:cNvPr id="406" name="Google Shape;406;p31"/>
          <p:cNvSpPr txBox="1">
            <a:spLocks noGrp="1"/>
          </p:cNvSpPr>
          <p:nvPr>
            <p:ph type="title" idx="6"/>
          </p:nvPr>
        </p:nvSpPr>
        <p:spPr>
          <a:xfrm>
            <a:off x="7311200" y="1866500"/>
            <a:ext cx="30740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407" name="Google Shape;407;p31"/>
          <p:cNvSpPr txBox="1">
            <a:spLocks noGrp="1"/>
          </p:cNvSpPr>
          <p:nvPr>
            <p:ph type="title" idx="7"/>
          </p:nvPr>
        </p:nvSpPr>
        <p:spPr>
          <a:xfrm>
            <a:off x="7311200" y="4077161"/>
            <a:ext cx="30740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06</a:t>
            </a:r>
            <a:endParaRPr/>
          </a:p>
        </p:txBody>
      </p:sp>
      <p:sp>
        <p:nvSpPr>
          <p:cNvPr id="408" name="Google Shape;408;p31"/>
          <p:cNvSpPr txBox="1">
            <a:spLocks noGrp="1"/>
          </p:cNvSpPr>
          <p:nvPr>
            <p:ph type="subTitle" idx="1"/>
          </p:nvPr>
        </p:nvSpPr>
        <p:spPr>
          <a:xfrm>
            <a:off x="960000" y="2666500"/>
            <a:ext cx="3074000" cy="10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chemeClr val="dk2"/>
                </a:solidFill>
              </a:rPr>
              <a:t>Declaración de incoterms</a:t>
            </a:r>
          </a:p>
        </p:txBody>
      </p:sp>
      <p:sp>
        <p:nvSpPr>
          <p:cNvPr id="409" name="Google Shape;409;p31"/>
          <p:cNvSpPr txBox="1">
            <a:spLocks noGrp="1"/>
          </p:cNvSpPr>
          <p:nvPr>
            <p:ph type="subTitle" idx="8"/>
          </p:nvPr>
        </p:nvSpPr>
        <p:spPr>
          <a:xfrm>
            <a:off x="4135600" y="2666500"/>
            <a:ext cx="3074000" cy="10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chemeClr val="dk2"/>
                </a:solidFill>
              </a:rPr>
              <a:t>Desglose de fletes en factura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10" name="Google Shape;410;p31"/>
          <p:cNvSpPr txBox="1">
            <a:spLocks noGrp="1"/>
          </p:cNvSpPr>
          <p:nvPr>
            <p:ph type="subTitle" idx="9"/>
          </p:nvPr>
        </p:nvSpPr>
        <p:spPr>
          <a:xfrm>
            <a:off x="7311200" y="2666500"/>
            <a:ext cx="3074000" cy="10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chemeClr val="dk2"/>
                </a:solidFill>
              </a:rPr>
              <a:t>Gastos decrementables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11" name="Google Shape;411;p31"/>
          <p:cNvSpPr txBox="1">
            <a:spLocks noGrp="1"/>
          </p:cNvSpPr>
          <p:nvPr>
            <p:ph type="subTitle" idx="13"/>
          </p:nvPr>
        </p:nvSpPr>
        <p:spPr>
          <a:xfrm>
            <a:off x="960000" y="4877167"/>
            <a:ext cx="3074000" cy="10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chemeClr val="dk2"/>
                </a:solidFill>
              </a:rPr>
              <a:t>Valor Agregado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12" name="Google Shape;412;p31"/>
          <p:cNvSpPr txBox="1">
            <a:spLocks noGrp="1"/>
          </p:cNvSpPr>
          <p:nvPr>
            <p:ph type="subTitle" idx="14"/>
          </p:nvPr>
        </p:nvSpPr>
        <p:spPr>
          <a:xfrm>
            <a:off x="4135600" y="4877167"/>
            <a:ext cx="3074000" cy="10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chemeClr val="dk2"/>
                </a:solidFill>
              </a:rPr>
              <a:t>Valor de transacción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13" name="Google Shape;413;p31"/>
          <p:cNvSpPr txBox="1">
            <a:spLocks noGrp="1"/>
          </p:cNvSpPr>
          <p:nvPr>
            <p:ph type="subTitle" idx="15"/>
          </p:nvPr>
        </p:nvSpPr>
        <p:spPr>
          <a:xfrm>
            <a:off x="7311200" y="4877167"/>
            <a:ext cx="3074000" cy="10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chemeClr val="dk2"/>
                </a:solidFill>
              </a:rPr>
              <a:t>Declaración de fletes y seguros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14" name="Google Shape;414;p31"/>
          <p:cNvSpPr/>
          <p:nvPr/>
        </p:nvSpPr>
        <p:spPr>
          <a:xfrm>
            <a:off x="9994809" y="-813218"/>
            <a:ext cx="265843" cy="279613"/>
          </a:xfrm>
          <a:custGeom>
            <a:avLst/>
            <a:gdLst/>
            <a:ahLst/>
            <a:cxnLst/>
            <a:rect l="l" t="t" r="r" b="b"/>
            <a:pathLst>
              <a:path w="6737" h="7086" extrusionOk="0">
                <a:moveTo>
                  <a:pt x="3430" y="1911"/>
                </a:moveTo>
                <a:cubicBezTo>
                  <a:pt x="3697" y="1911"/>
                  <a:pt x="3943" y="1993"/>
                  <a:pt x="4169" y="2116"/>
                </a:cubicBezTo>
                <a:cubicBezTo>
                  <a:pt x="4190" y="2116"/>
                  <a:pt x="4190" y="2136"/>
                  <a:pt x="4210" y="2136"/>
                </a:cubicBezTo>
                <a:cubicBezTo>
                  <a:pt x="4210" y="2136"/>
                  <a:pt x="4231" y="2136"/>
                  <a:pt x="4231" y="2157"/>
                </a:cubicBezTo>
                <a:lnTo>
                  <a:pt x="4251" y="2157"/>
                </a:lnTo>
                <a:cubicBezTo>
                  <a:pt x="4457" y="2301"/>
                  <a:pt x="4641" y="2486"/>
                  <a:pt x="4785" y="2711"/>
                </a:cubicBezTo>
                <a:cubicBezTo>
                  <a:pt x="4785" y="2732"/>
                  <a:pt x="4806" y="2732"/>
                  <a:pt x="4806" y="2732"/>
                </a:cubicBezTo>
                <a:cubicBezTo>
                  <a:pt x="4806" y="2753"/>
                  <a:pt x="4806" y="2753"/>
                  <a:pt x="4826" y="2773"/>
                </a:cubicBezTo>
                <a:cubicBezTo>
                  <a:pt x="4950" y="3020"/>
                  <a:pt x="5011" y="3266"/>
                  <a:pt x="5011" y="3533"/>
                </a:cubicBezTo>
                <a:lnTo>
                  <a:pt x="5011" y="3574"/>
                </a:lnTo>
                <a:lnTo>
                  <a:pt x="5011" y="3595"/>
                </a:lnTo>
                <a:lnTo>
                  <a:pt x="5011" y="3615"/>
                </a:lnTo>
                <a:cubicBezTo>
                  <a:pt x="5011" y="3861"/>
                  <a:pt x="4929" y="4128"/>
                  <a:pt x="4806" y="4354"/>
                </a:cubicBezTo>
                <a:cubicBezTo>
                  <a:pt x="4806" y="4354"/>
                  <a:pt x="4785" y="4375"/>
                  <a:pt x="4785" y="4375"/>
                </a:cubicBezTo>
                <a:cubicBezTo>
                  <a:pt x="4785" y="4395"/>
                  <a:pt x="4785" y="4395"/>
                  <a:pt x="4765" y="4416"/>
                </a:cubicBezTo>
                <a:cubicBezTo>
                  <a:pt x="4621" y="4642"/>
                  <a:pt x="4436" y="4827"/>
                  <a:pt x="4210" y="4950"/>
                </a:cubicBezTo>
                <a:cubicBezTo>
                  <a:pt x="4210" y="4950"/>
                  <a:pt x="4210" y="4970"/>
                  <a:pt x="4210" y="4970"/>
                </a:cubicBezTo>
                <a:cubicBezTo>
                  <a:pt x="4190" y="4970"/>
                  <a:pt x="4190" y="4970"/>
                  <a:pt x="4169" y="4991"/>
                </a:cubicBezTo>
                <a:lnTo>
                  <a:pt x="4149" y="4991"/>
                </a:lnTo>
                <a:cubicBezTo>
                  <a:pt x="3923" y="5114"/>
                  <a:pt x="3656" y="5196"/>
                  <a:pt x="3409" y="5196"/>
                </a:cubicBezTo>
                <a:lnTo>
                  <a:pt x="3327" y="5196"/>
                </a:lnTo>
                <a:cubicBezTo>
                  <a:pt x="3060" y="5176"/>
                  <a:pt x="2793" y="5114"/>
                  <a:pt x="2567" y="4991"/>
                </a:cubicBezTo>
                <a:cubicBezTo>
                  <a:pt x="2567" y="4970"/>
                  <a:pt x="2547" y="4970"/>
                  <a:pt x="2547" y="4970"/>
                </a:cubicBezTo>
                <a:cubicBezTo>
                  <a:pt x="2526" y="4970"/>
                  <a:pt x="2526" y="4950"/>
                  <a:pt x="2506" y="4950"/>
                </a:cubicBezTo>
                <a:cubicBezTo>
                  <a:pt x="2280" y="4806"/>
                  <a:pt x="2095" y="4621"/>
                  <a:pt x="1972" y="4395"/>
                </a:cubicBezTo>
                <a:lnTo>
                  <a:pt x="1951" y="4395"/>
                </a:lnTo>
                <a:cubicBezTo>
                  <a:pt x="1951" y="4375"/>
                  <a:pt x="1951" y="4375"/>
                  <a:pt x="1931" y="4354"/>
                </a:cubicBezTo>
                <a:cubicBezTo>
                  <a:pt x="1931" y="4354"/>
                  <a:pt x="1931" y="4334"/>
                  <a:pt x="1931" y="4334"/>
                </a:cubicBezTo>
                <a:cubicBezTo>
                  <a:pt x="1931" y="4334"/>
                  <a:pt x="1931" y="4334"/>
                  <a:pt x="1931" y="4313"/>
                </a:cubicBezTo>
                <a:cubicBezTo>
                  <a:pt x="1808" y="4087"/>
                  <a:pt x="1725" y="3841"/>
                  <a:pt x="1725" y="3574"/>
                </a:cubicBezTo>
                <a:lnTo>
                  <a:pt x="1725" y="3533"/>
                </a:lnTo>
                <a:lnTo>
                  <a:pt x="1725" y="3492"/>
                </a:lnTo>
                <a:cubicBezTo>
                  <a:pt x="1746" y="3225"/>
                  <a:pt x="1808" y="2978"/>
                  <a:pt x="1931" y="2753"/>
                </a:cubicBezTo>
                <a:cubicBezTo>
                  <a:pt x="1951" y="2732"/>
                  <a:pt x="1951" y="2732"/>
                  <a:pt x="1951" y="2711"/>
                </a:cubicBezTo>
                <a:cubicBezTo>
                  <a:pt x="1951" y="2711"/>
                  <a:pt x="1972" y="2691"/>
                  <a:pt x="1972" y="2691"/>
                </a:cubicBezTo>
                <a:cubicBezTo>
                  <a:pt x="2116" y="2465"/>
                  <a:pt x="2300" y="2280"/>
                  <a:pt x="2526" y="2136"/>
                </a:cubicBezTo>
                <a:cubicBezTo>
                  <a:pt x="2547" y="2136"/>
                  <a:pt x="2547" y="2136"/>
                  <a:pt x="2567" y="2116"/>
                </a:cubicBezTo>
                <a:cubicBezTo>
                  <a:pt x="2567" y="2116"/>
                  <a:pt x="2588" y="2116"/>
                  <a:pt x="2588" y="2095"/>
                </a:cubicBezTo>
                <a:lnTo>
                  <a:pt x="2608" y="2095"/>
                </a:lnTo>
                <a:cubicBezTo>
                  <a:pt x="2834" y="1972"/>
                  <a:pt x="3081" y="1911"/>
                  <a:pt x="3348" y="1911"/>
                </a:cubicBezTo>
                <a:close/>
                <a:moveTo>
                  <a:pt x="2814" y="1"/>
                </a:moveTo>
                <a:lnTo>
                  <a:pt x="2567" y="1028"/>
                </a:lnTo>
                <a:cubicBezTo>
                  <a:pt x="2485" y="1069"/>
                  <a:pt x="2403" y="1089"/>
                  <a:pt x="2321" y="1130"/>
                </a:cubicBezTo>
                <a:cubicBezTo>
                  <a:pt x="2259" y="1151"/>
                  <a:pt x="2198" y="1192"/>
                  <a:pt x="2136" y="1212"/>
                </a:cubicBezTo>
                <a:cubicBezTo>
                  <a:pt x="2136" y="1212"/>
                  <a:pt x="2136" y="1233"/>
                  <a:pt x="2136" y="1233"/>
                </a:cubicBezTo>
                <a:lnTo>
                  <a:pt x="2116" y="1233"/>
                </a:lnTo>
                <a:cubicBezTo>
                  <a:pt x="2116" y="1233"/>
                  <a:pt x="2095" y="1253"/>
                  <a:pt x="2074" y="1253"/>
                </a:cubicBezTo>
                <a:cubicBezTo>
                  <a:pt x="2054" y="1253"/>
                  <a:pt x="2054" y="1274"/>
                  <a:pt x="2033" y="1274"/>
                </a:cubicBezTo>
                <a:cubicBezTo>
                  <a:pt x="2013" y="1294"/>
                  <a:pt x="1992" y="1294"/>
                  <a:pt x="1972" y="1315"/>
                </a:cubicBezTo>
                <a:cubicBezTo>
                  <a:pt x="1951" y="1336"/>
                  <a:pt x="1931" y="1336"/>
                  <a:pt x="1910" y="1356"/>
                </a:cubicBezTo>
                <a:cubicBezTo>
                  <a:pt x="1828" y="1418"/>
                  <a:pt x="1725" y="1479"/>
                  <a:pt x="1643" y="1561"/>
                </a:cubicBezTo>
                <a:lnTo>
                  <a:pt x="616" y="1233"/>
                </a:lnTo>
                <a:lnTo>
                  <a:pt x="21" y="2260"/>
                </a:lnTo>
                <a:lnTo>
                  <a:pt x="801" y="2978"/>
                </a:lnTo>
                <a:cubicBezTo>
                  <a:pt x="781" y="3061"/>
                  <a:pt x="781" y="3122"/>
                  <a:pt x="760" y="3184"/>
                </a:cubicBezTo>
                <a:cubicBezTo>
                  <a:pt x="760" y="3204"/>
                  <a:pt x="760" y="3225"/>
                  <a:pt x="760" y="3266"/>
                </a:cubicBezTo>
                <a:cubicBezTo>
                  <a:pt x="760" y="3307"/>
                  <a:pt x="740" y="3348"/>
                  <a:pt x="740" y="3389"/>
                </a:cubicBezTo>
                <a:cubicBezTo>
                  <a:pt x="740" y="3410"/>
                  <a:pt x="740" y="3430"/>
                  <a:pt x="740" y="3451"/>
                </a:cubicBezTo>
                <a:lnTo>
                  <a:pt x="740" y="3471"/>
                </a:lnTo>
                <a:lnTo>
                  <a:pt x="740" y="3512"/>
                </a:lnTo>
                <a:lnTo>
                  <a:pt x="740" y="3574"/>
                </a:lnTo>
                <a:cubicBezTo>
                  <a:pt x="740" y="3738"/>
                  <a:pt x="760" y="3903"/>
                  <a:pt x="801" y="4046"/>
                </a:cubicBezTo>
                <a:lnTo>
                  <a:pt x="0" y="4786"/>
                </a:lnTo>
                <a:lnTo>
                  <a:pt x="596" y="5792"/>
                </a:lnTo>
                <a:lnTo>
                  <a:pt x="1602" y="5504"/>
                </a:lnTo>
                <a:cubicBezTo>
                  <a:pt x="1684" y="5587"/>
                  <a:pt x="1787" y="5648"/>
                  <a:pt x="1869" y="5710"/>
                </a:cubicBezTo>
                <a:cubicBezTo>
                  <a:pt x="1910" y="5730"/>
                  <a:pt x="1951" y="5751"/>
                  <a:pt x="1972" y="5771"/>
                </a:cubicBezTo>
                <a:cubicBezTo>
                  <a:pt x="1992" y="5771"/>
                  <a:pt x="1992" y="5792"/>
                  <a:pt x="1992" y="5792"/>
                </a:cubicBezTo>
                <a:cubicBezTo>
                  <a:pt x="2013" y="5792"/>
                  <a:pt x="2033" y="5812"/>
                  <a:pt x="2033" y="5812"/>
                </a:cubicBezTo>
                <a:cubicBezTo>
                  <a:pt x="2054" y="5833"/>
                  <a:pt x="2074" y="5833"/>
                  <a:pt x="2074" y="5853"/>
                </a:cubicBezTo>
                <a:lnTo>
                  <a:pt x="2095" y="5853"/>
                </a:lnTo>
                <a:cubicBezTo>
                  <a:pt x="2157" y="5895"/>
                  <a:pt x="2218" y="5915"/>
                  <a:pt x="2280" y="5936"/>
                </a:cubicBezTo>
                <a:cubicBezTo>
                  <a:pt x="2362" y="5977"/>
                  <a:pt x="2444" y="6018"/>
                  <a:pt x="2526" y="6038"/>
                </a:cubicBezTo>
                <a:lnTo>
                  <a:pt x="2752" y="7086"/>
                </a:lnTo>
                <a:lnTo>
                  <a:pt x="3943" y="7086"/>
                </a:lnTo>
                <a:lnTo>
                  <a:pt x="4190" y="6059"/>
                </a:lnTo>
                <a:cubicBezTo>
                  <a:pt x="4272" y="6038"/>
                  <a:pt x="4354" y="5997"/>
                  <a:pt x="4436" y="5956"/>
                </a:cubicBezTo>
                <a:cubicBezTo>
                  <a:pt x="4498" y="5936"/>
                  <a:pt x="4559" y="5915"/>
                  <a:pt x="4621" y="5874"/>
                </a:cubicBezTo>
                <a:lnTo>
                  <a:pt x="4641" y="5874"/>
                </a:lnTo>
                <a:cubicBezTo>
                  <a:pt x="4641" y="5853"/>
                  <a:pt x="4662" y="5853"/>
                  <a:pt x="4683" y="5853"/>
                </a:cubicBezTo>
                <a:cubicBezTo>
                  <a:pt x="4703" y="5833"/>
                  <a:pt x="4703" y="5833"/>
                  <a:pt x="4724" y="5833"/>
                </a:cubicBezTo>
                <a:cubicBezTo>
                  <a:pt x="4724" y="5833"/>
                  <a:pt x="4724" y="5812"/>
                  <a:pt x="4724" y="5812"/>
                </a:cubicBezTo>
                <a:cubicBezTo>
                  <a:pt x="4867" y="5730"/>
                  <a:pt x="4991" y="5648"/>
                  <a:pt x="5114" y="5545"/>
                </a:cubicBezTo>
                <a:lnTo>
                  <a:pt x="6120" y="5853"/>
                </a:lnTo>
                <a:lnTo>
                  <a:pt x="6716" y="4847"/>
                </a:lnTo>
                <a:lnTo>
                  <a:pt x="5956" y="4108"/>
                </a:lnTo>
                <a:cubicBezTo>
                  <a:pt x="5956" y="4067"/>
                  <a:pt x="5976" y="4005"/>
                  <a:pt x="5976" y="3964"/>
                </a:cubicBezTo>
                <a:cubicBezTo>
                  <a:pt x="5997" y="3923"/>
                  <a:pt x="5997" y="3882"/>
                  <a:pt x="5997" y="3841"/>
                </a:cubicBezTo>
                <a:cubicBezTo>
                  <a:pt x="5997" y="3820"/>
                  <a:pt x="5997" y="3800"/>
                  <a:pt x="5997" y="3779"/>
                </a:cubicBezTo>
                <a:cubicBezTo>
                  <a:pt x="5997" y="3738"/>
                  <a:pt x="5997" y="3697"/>
                  <a:pt x="6017" y="3656"/>
                </a:cubicBezTo>
                <a:lnTo>
                  <a:pt x="6017" y="3636"/>
                </a:lnTo>
                <a:lnTo>
                  <a:pt x="6017" y="3615"/>
                </a:lnTo>
                <a:lnTo>
                  <a:pt x="6017" y="3574"/>
                </a:lnTo>
                <a:lnTo>
                  <a:pt x="6017" y="3533"/>
                </a:lnTo>
                <a:lnTo>
                  <a:pt x="6017" y="3512"/>
                </a:lnTo>
                <a:cubicBezTo>
                  <a:pt x="6017" y="3348"/>
                  <a:pt x="5997" y="3204"/>
                  <a:pt x="5956" y="3040"/>
                </a:cubicBezTo>
                <a:lnTo>
                  <a:pt x="6736" y="2321"/>
                </a:lnTo>
                <a:lnTo>
                  <a:pt x="6161" y="1294"/>
                </a:lnTo>
                <a:lnTo>
                  <a:pt x="5134" y="1582"/>
                </a:lnTo>
                <a:cubicBezTo>
                  <a:pt x="5114" y="1561"/>
                  <a:pt x="5073" y="1520"/>
                  <a:pt x="5032" y="1500"/>
                </a:cubicBezTo>
                <a:cubicBezTo>
                  <a:pt x="4991" y="1459"/>
                  <a:pt x="4970" y="1438"/>
                  <a:pt x="4929" y="1418"/>
                </a:cubicBezTo>
                <a:cubicBezTo>
                  <a:pt x="4908" y="1397"/>
                  <a:pt x="4888" y="1397"/>
                  <a:pt x="4888" y="1377"/>
                </a:cubicBezTo>
                <a:cubicBezTo>
                  <a:pt x="4847" y="1356"/>
                  <a:pt x="4806" y="1336"/>
                  <a:pt x="4765" y="1315"/>
                </a:cubicBezTo>
                <a:cubicBezTo>
                  <a:pt x="4765" y="1315"/>
                  <a:pt x="4765" y="1294"/>
                  <a:pt x="4744" y="1294"/>
                </a:cubicBezTo>
                <a:cubicBezTo>
                  <a:pt x="4744" y="1294"/>
                  <a:pt x="4724" y="1274"/>
                  <a:pt x="4703" y="1274"/>
                </a:cubicBezTo>
                <a:cubicBezTo>
                  <a:pt x="4703" y="1274"/>
                  <a:pt x="4683" y="1253"/>
                  <a:pt x="4662" y="1253"/>
                </a:cubicBezTo>
                <a:cubicBezTo>
                  <a:pt x="4662" y="1253"/>
                  <a:pt x="4662" y="1233"/>
                  <a:pt x="4662" y="1233"/>
                </a:cubicBezTo>
                <a:cubicBezTo>
                  <a:pt x="4600" y="1212"/>
                  <a:pt x="4539" y="1192"/>
                  <a:pt x="4477" y="1151"/>
                </a:cubicBezTo>
                <a:cubicBezTo>
                  <a:pt x="4395" y="1110"/>
                  <a:pt x="4313" y="1089"/>
                  <a:pt x="4231" y="1048"/>
                </a:cubicBezTo>
                <a:lnTo>
                  <a:pt x="3984" y="21"/>
                </a:lnTo>
                <a:lnTo>
                  <a:pt x="28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15" name="Google Shape;415;p31"/>
          <p:cNvCxnSpPr/>
          <p:nvPr/>
        </p:nvCxnSpPr>
        <p:spPr>
          <a:xfrm>
            <a:off x="1101972" y="2564911"/>
            <a:ext cx="823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31"/>
          <p:cNvCxnSpPr/>
          <p:nvPr/>
        </p:nvCxnSpPr>
        <p:spPr>
          <a:xfrm>
            <a:off x="4273533" y="2564911"/>
            <a:ext cx="823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31"/>
          <p:cNvCxnSpPr/>
          <p:nvPr/>
        </p:nvCxnSpPr>
        <p:spPr>
          <a:xfrm>
            <a:off x="7433817" y="2564911"/>
            <a:ext cx="823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31"/>
          <p:cNvCxnSpPr/>
          <p:nvPr/>
        </p:nvCxnSpPr>
        <p:spPr>
          <a:xfrm>
            <a:off x="1101972" y="4775555"/>
            <a:ext cx="823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31"/>
          <p:cNvCxnSpPr/>
          <p:nvPr/>
        </p:nvCxnSpPr>
        <p:spPr>
          <a:xfrm>
            <a:off x="4273533" y="4775555"/>
            <a:ext cx="823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" name="Google Shape;420;p31"/>
          <p:cNvCxnSpPr/>
          <p:nvPr/>
        </p:nvCxnSpPr>
        <p:spPr>
          <a:xfrm>
            <a:off x="7433817" y="4775555"/>
            <a:ext cx="823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1" name="Google Shape;421;p31"/>
          <p:cNvGrpSpPr/>
          <p:nvPr/>
        </p:nvGrpSpPr>
        <p:grpSpPr>
          <a:xfrm>
            <a:off x="10706902" y="5364424"/>
            <a:ext cx="1290125" cy="1290125"/>
            <a:chOff x="-3755051" y="3145047"/>
            <a:chExt cx="662872" cy="662872"/>
          </a:xfrm>
        </p:grpSpPr>
        <p:sp>
          <p:nvSpPr>
            <p:cNvPr id="422" name="Google Shape;422;p31"/>
            <p:cNvSpPr/>
            <p:nvPr/>
          </p:nvSpPr>
          <p:spPr>
            <a:xfrm>
              <a:off x="-3755051" y="3145047"/>
              <a:ext cx="662872" cy="662872"/>
            </a:xfrm>
            <a:custGeom>
              <a:avLst/>
              <a:gdLst/>
              <a:ahLst/>
              <a:cxnLst/>
              <a:rect l="l" t="t" r="r" b="b"/>
              <a:pathLst>
                <a:path w="49275" h="49275" extrusionOk="0">
                  <a:moveTo>
                    <a:pt x="46947" y="1"/>
                  </a:moveTo>
                  <a:cubicBezTo>
                    <a:pt x="46649" y="339"/>
                    <a:pt x="46370" y="677"/>
                    <a:pt x="46052" y="995"/>
                  </a:cubicBezTo>
                  <a:cubicBezTo>
                    <a:pt x="31033" y="16014"/>
                    <a:pt x="16014" y="31033"/>
                    <a:pt x="995" y="46052"/>
                  </a:cubicBezTo>
                  <a:cubicBezTo>
                    <a:pt x="677" y="46371"/>
                    <a:pt x="339" y="46649"/>
                    <a:pt x="1" y="46947"/>
                  </a:cubicBezTo>
                  <a:lnTo>
                    <a:pt x="200" y="49275"/>
                  </a:lnTo>
                  <a:cubicBezTo>
                    <a:pt x="478" y="48957"/>
                    <a:pt x="737" y="48638"/>
                    <a:pt x="1035" y="48340"/>
                  </a:cubicBezTo>
                  <a:cubicBezTo>
                    <a:pt x="16810" y="32565"/>
                    <a:pt x="32585" y="16790"/>
                    <a:pt x="48360" y="1035"/>
                  </a:cubicBezTo>
                  <a:cubicBezTo>
                    <a:pt x="48638" y="737"/>
                    <a:pt x="48976" y="478"/>
                    <a:pt x="49275" y="199"/>
                  </a:cubicBezTo>
                  <a:lnTo>
                    <a:pt x="469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-3677174" y="3222924"/>
              <a:ext cx="584995" cy="584995"/>
            </a:xfrm>
            <a:custGeom>
              <a:avLst/>
              <a:gdLst/>
              <a:ahLst/>
              <a:cxnLst/>
              <a:rect l="l" t="t" r="r" b="b"/>
              <a:pathLst>
                <a:path w="43486" h="43486" extrusionOk="0">
                  <a:moveTo>
                    <a:pt x="43486" y="0"/>
                  </a:moveTo>
                  <a:cubicBezTo>
                    <a:pt x="43187" y="279"/>
                    <a:pt x="42849" y="537"/>
                    <a:pt x="42551" y="836"/>
                  </a:cubicBezTo>
                  <a:cubicBezTo>
                    <a:pt x="28646" y="14741"/>
                    <a:pt x="14741" y="28646"/>
                    <a:pt x="836" y="42551"/>
                  </a:cubicBezTo>
                  <a:cubicBezTo>
                    <a:pt x="557" y="42849"/>
                    <a:pt x="279" y="43168"/>
                    <a:pt x="0" y="43486"/>
                  </a:cubicBezTo>
                  <a:lnTo>
                    <a:pt x="2328" y="43486"/>
                  </a:lnTo>
                  <a:cubicBezTo>
                    <a:pt x="2606" y="43168"/>
                    <a:pt x="2865" y="42849"/>
                    <a:pt x="3163" y="42551"/>
                  </a:cubicBezTo>
                  <a:cubicBezTo>
                    <a:pt x="16292" y="29422"/>
                    <a:pt x="29422" y="16292"/>
                    <a:pt x="42551" y="3163"/>
                  </a:cubicBezTo>
                  <a:cubicBezTo>
                    <a:pt x="42849" y="2865"/>
                    <a:pt x="43187" y="2606"/>
                    <a:pt x="43486" y="2328"/>
                  </a:cubicBezTo>
                  <a:lnTo>
                    <a:pt x="43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-3755051" y="3145047"/>
              <a:ext cx="564131" cy="564131"/>
            </a:xfrm>
            <a:custGeom>
              <a:avLst/>
              <a:gdLst/>
              <a:ahLst/>
              <a:cxnLst/>
              <a:rect l="l" t="t" r="r" b="b"/>
              <a:pathLst>
                <a:path w="41935" h="41935" extrusionOk="0">
                  <a:moveTo>
                    <a:pt x="39806" y="1"/>
                  </a:moveTo>
                  <a:cubicBezTo>
                    <a:pt x="39547" y="279"/>
                    <a:pt x="39309" y="577"/>
                    <a:pt x="39030" y="856"/>
                  </a:cubicBezTo>
                  <a:cubicBezTo>
                    <a:pt x="26299" y="13567"/>
                    <a:pt x="13587" y="26299"/>
                    <a:pt x="856" y="39010"/>
                  </a:cubicBezTo>
                  <a:cubicBezTo>
                    <a:pt x="577" y="39289"/>
                    <a:pt x="279" y="39547"/>
                    <a:pt x="1" y="39806"/>
                  </a:cubicBezTo>
                  <a:lnTo>
                    <a:pt x="1" y="41934"/>
                  </a:lnTo>
                  <a:cubicBezTo>
                    <a:pt x="319" y="41656"/>
                    <a:pt x="657" y="41397"/>
                    <a:pt x="936" y="41099"/>
                  </a:cubicBezTo>
                  <a:cubicBezTo>
                    <a:pt x="14343" y="27711"/>
                    <a:pt x="27731" y="14323"/>
                    <a:pt x="41099" y="936"/>
                  </a:cubicBezTo>
                  <a:cubicBezTo>
                    <a:pt x="41397" y="637"/>
                    <a:pt x="41656" y="299"/>
                    <a:pt x="41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-3570402" y="3329427"/>
              <a:ext cx="478223" cy="478492"/>
            </a:xfrm>
            <a:custGeom>
              <a:avLst/>
              <a:gdLst/>
              <a:ahLst/>
              <a:cxnLst/>
              <a:rect l="l" t="t" r="r" b="b"/>
              <a:pathLst>
                <a:path w="35549" h="35569" extrusionOk="0">
                  <a:moveTo>
                    <a:pt x="35549" y="1"/>
                  </a:moveTo>
                  <a:cubicBezTo>
                    <a:pt x="35230" y="279"/>
                    <a:pt x="34912" y="538"/>
                    <a:pt x="34614" y="836"/>
                  </a:cubicBezTo>
                  <a:cubicBezTo>
                    <a:pt x="23355" y="12095"/>
                    <a:pt x="12075" y="23355"/>
                    <a:pt x="836" y="34634"/>
                  </a:cubicBezTo>
                  <a:cubicBezTo>
                    <a:pt x="538" y="34932"/>
                    <a:pt x="279" y="35251"/>
                    <a:pt x="1" y="35569"/>
                  </a:cubicBezTo>
                  <a:lnTo>
                    <a:pt x="2308" y="35569"/>
                  </a:lnTo>
                  <a:cubicBezTo>
                    <a:pt x="2587" y="35251"/>
                    <a:pt x="2865" y="34932"/>
                    <a:pt x="3144" y="34634"/>
                  </a:cubicBezTo>
                  <a:cubicBezTo>
                    <a:pt x="13647" y="24150"/>
                    <a:pt x="24130" y="13647"/>
                    <a:pt x="34614" y="3164"/>
                  </a:cubicBezTo>
                  <a:cubicBezTo>
                    <a:pt x="34912" y="2865"/>
                    <a:pt x="35250" y="2607"/>
                    <a:pt x="35549" y="2328"/>
                  </a:cubicBezTo>
                  <a:lnTo>
                    <a:pt x="3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-3755051" y="3145047"/>
              <a:ext cx="465376" cy="465120"/>
            </a:xfrm>
            <a:custGeom>
              <a:avLst/>
              <a:gdLst/>
              <a:ahLst/>
              <a:cxnLst/>
              <a:rect l="l" t="t" r="r" b="b"/>
              <a:pathLst>
                <a:path w="34594" h="34575" extrusionOk="0">
                  <a:moveTo>
                    <a:pt x="32267" y="1"/>
                  </a:moveTo>
                  <a:cubicBezTo>
                    <a:pt x="32028" y="279"/>
                    <a:pt x="31769" y="577"/>
                    <a:pt x="31511" y="856"/>
                  </a:cubicBezTo>
                  <a:cubicBezTo>
                    <a:pt x="21306" y="11081"/>
                    <a:pt x="11081" y="21286"/>
                    <a:pt x="876" y="31491"/>
                  </a:cubicBezTo>
                  <a:cubicBezTo>
                    <a:pt x="597" y="31769"/>
                    <a:pt x="299" y="32008"/>
                    <a:pt x="1" y="32267"/>
                  </a:cubicBezTo>
                  <a:cubicBezTo>
                    <a:pt x="1" y="33042"/>
                    <a:pt x="1" y="33818"/>
                    <a:pt x="1" y="34574"/>
                  </a:cubicBezTo>
                  <a:cubicBezTo>
                    <a:pt x="319" y="34296"/>
                    <a:pt x="637" y="34037"/>
                    <a:pt x="936" y="33739"/>
                  </a:cubicBezTo>
                  <a:cubicBezTo>
                    <a:pt x="11877" y="22818"/>
                    <a:pt x="22817" y="11877"/>
                    <a:pt x="33758" y="916"/>
                  </a:cubicBezTo>
                  <a:cubicBezTo>
                    <a:pt x="34057" y="637"/>
                    <a:pt x="34315" y="299"/>
                    <a:pt x="34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-3463898" y="3436199"/>
              <a:ext cx="371719" cy="371719"/>
            </a:xfrm>
            <a:custGeom>
              <a:avLst/>
              <a:gdLst/>
              <a:ahLst/>
              <a:cxnLst/>
              <a:rect l="l" t="t" r="r" b="b"/>
              <a:pathLst>
                <a:path w="27632" h="27632" extrusionOk="0">
                  <a:moveTo>
                    <a:pt x="27632" y="1"/>
                  </a:moveTo>
                  <a:cubicBezTo>
                    <a:pt x="27333" y="259"/>
                    <a:pt x="27035" y="498"/>
                    <a:pt x="26776" y="757"/>
                  </a:cubicBezTo>
                  <a:cubicBezTo>
                    <a:pt x="18103" y="9430"/>
                    <a:pt x="9430" y="18083"/>
                    <a:pt x="757" y="26757"/>
                  </a:cubicBezTo>
                  <a:cubicBezTo>
                    <a:pt x="498" y="27035"/>
                    <a:pt x="259" y="27333"/>
                    <a:pt x="1" y="27632"/>
                  </a:cubicBezTo>
                  <a:lnTo>
                    <a:pt x="2328" y="27632"/>
                  </a:lnTo>
                  <a:cubicBezTo>
                    <a:pt x="2547" y="27353"/>
                    <a:pt x="2766" y="27075"/>
                    <a:pt x="3025" y="26836"/>
                  </a:cubicBezTo>
                  <a:cubicBezTo>
                    <a:pt x="10962" y="18899"/>
                    <a:pt x="18899" y="10942"/>
                    <a:pt x="26836" y="3005"/>
                  </a:cubicBezTo>
                  <a:cubicBezTo>
                    <a:pt x="27095" y="2766"/>
                    <a:pt x="27373" y="2547"/>
                    <a:pt x="27632" y="2308"/>
                  </a:cubicBezTo>
                  <a:cubicBezTo>
                    <a:pt x="27632" y="1533"/>
                    <a:pt x="27632" y="777"/>
                    <a:pt x="27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-3755051" y="3145047"/>
              <a:ext cx="366634" cy="366365"/>
            </a:xfrm>
            <a:custGeom>
              <a:avLst/>
              <a:gdLst/>
              <a:ahLst/>
              <a:cxnLst/>
              <a:rect l="l" t="t" r="r" b="b"/>
              <a:pathLst>
                <a:path w="27254" h="27234" extrusionOk="0">
                  <a:moveTo>
                    <a:pt x="24926" y="1"/>
                  </a:moveTo>
                  <a:cubicBezTo>
                    <a:pt x="24687" y="259"/>
                    <a:pt x="24469" y="538"/>
                    <a:pt x="24230" y="776"/>
                  </a:cubicBezTo>
                  <a:cubicBezTo>
                    <a:pt x="16412" y="8594"/>
                    <a:pt x="8614" y="16412"/>
                    <a:pt x="796" y="24210"/>
                  </a:cubicBezTo>
                  <a:cubicBezTo>
                    <a:pt x="538" y="24469"/>
                    <a:pt x="259" y="24687"/>
                    <a:pt x="1" y="24926"/>
                  </a:cubicBezTo>
                  <a:lnTo>
                    <a:pt x="1" y="27234"/>
                  </a:lnTo>
                  <a:cubicBezTo>
                    <a:pt x="299" y="26995"/>
                    <a:pt x="597" y="26736"/>
                    <a:pt x="876" y="26478"/>
                  </a:cubicBezTo>
                  <a:cubicBezTo>
                    <a:pt x="9410" y="17944"/>
                    <a:pt x="17944" y="9390"/>
                    <a:pt x="26478" y="856"/>
                  </a:cubicBezTo>
                  <a:cubicBezTo>
                    <a:pt x="26756" y="577"/>
                    <a:pt x="26995" y="279"/>
                    <a:pt x="27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-3755051" y="3145047"/>
              <a:ext cx="265216" cy="265216"/>
            </a:xfrm>
            <a:custGeom>
              <a:avLst/>
              <a:gdLst/>
              <a:ahLst/>
              <a:cxnLst/>
              <a:rect l="l" t="t" r="r" b="b"/>
              <a:pathLst>
                <a:path w="19715" h="19715" extrusionOk="0">
                  <a:moveTo>
                    <a:pt x="17586" y="1"/>
                  </a:moveTo>
                  <a:cubicBezTo>
                    <a:pt x="17287" y="319"/>
                    <a:pt x="16989" y="677"/>
                    <a:pt x="16671" y="975"/>
                  </a:cubicBezTo>
                  <a:cubicBezTo>
                    <a:pt x="11459" y="6207"/>
                    <a:pt x="6227" y="11439"/>
                    <a:pt x="995" y="16671"/>
                  </a:cubicBezTo>
                  <a:cubicBezTo>
                    <a:pt x="677" y="16989"/>
                    <a:pt x="339" y="17267"/>
                    <a:pt x="1" y="17586"/>
                  </a:cubicBezTo>
                  <a:lnTo>
                    <a:pt x="1" y="19714"/>
                  </a:lnTo>
                  <a:cubicBezTo>
                    <a:pt x="279" y="19476"/>
                    <a:pt x="558" y="19277"/>
                    <a:pt x="816" y="19018"/>
                  </a:cubicBezTo>
                  <a:cubicBezTo>
                    <a:pt x="6883" y="12951"/>
                    <a:pt x="12951" y="6883"/>
                    <a:pt x="19038" y="796"/>
                  </a:cubicBezTo>
                  <a:cubicBezTo>
                    <a:pt x="19277" y="558"/>
                    <a:pt x="19495" y="259"/>
                    <a:pt x="19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-3357381" y="3542716"/>
              <a:ext cx="265203" cy="265203"/>
            </a:xfrm>
            <a:custGeom>
              <a:avLst/>
              <a:gdLst/>
              <a:ahLst/>
              <a:cxnLst/>
              <a:rect l="l" t="t" r="r" b="b"/>
              <a:pathLst>
                <a:path w="19714" h="19714" extrusionOk="0">
                  <a:moveTo>
                    <a:pt x="19714" y="0"/>
                  </a:moveTo>
                  <a:cubicBezTo>
                    <a:pt x="19455" y="219"/>
                    <a:pt x="19157" y="438"/>
                    <a:pt x="18918" y="696"/>
                  </a:cubicBezTo>
                  <a:cubicBezTo>
                    <a:pt x="12831" y="6764"/>
                    <a:pt x="6764" y="12831"/>
                    <a:pt x="696" y="18898"/>
                  </a:cubicBezTo>
                  <a:cubicBezTo>
                    <a:pt x="458" y="19157"/>
                    <a:pt x="239" y="19435"/>
                    <a:pt x="0" y="19714"/>
                  </a:cubicBezTo>
                  <a:lnTo>
                    <a:pt x="2129" y="19714"/>
                  </a:lnTo>
                  <a:cubicBezTo>
                    <a:pt x="2447" y="19376"/>
                    <a:pt x="2725" y="19038"/>
                    <a:pt x="3044" y="18719"/>
                  </a:cubicBezTo>
                  <a:cubicBezTo>
                    <a:pt x="7778" y="13985"/>
                    <a:pt x="12493" y="9270"/>
                    <a:pt x="17227" y="4536"/>
                  </a:cubicBezTo>
                  <a:cubicBezTo>
                    <a:pt x="18043" y="3720"/>
                    <a:pt x="18878" y="2924"/>
                    <a:pt x="19714" y="2129"/>
                  </a:cubicBezTo>
                  <a:lnTo>
                    <a:pt x="197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-3755051" y="3145047"/>
              <a:ext cx="166461" cy="166192"/>
            </a:xfrm>
            <a:custGeom>
              <a:avLst/>
              <a:gdLst/>
              <a:ahLst/>
              <a:cxnLst/>
              <a:rect l="l" t="t" r="r" b="b"/>
              <a:pathLst>
                <a:path w="12374" h="12354" extrusionOk="0">
                  <a:moveTo>
                    <a:pt x="10046" y="1"/>
                  </a:moveTo>
                  <a:cubicBezTo>
                    <a:pt x="9211" y="876"/>
                    <a:pt x="8375" y="1751"/>
                    <a:pt x="7520" y="2626"/>
                  </a:cubicBezTo>
                  <a:cubicBezTo>
                    <a:pt x="5014" y="5093"/>
                    <a:pt x="2507" y="7580"/>
                    <a:pt x="1" y="10046"/>
                  </a:cubicBezTo>
                  <a:lnTo>
                    <a:pt x="1" y="12354"/>
                  </a:lnTo>
                  <a:cubicBezTo>
                    <a:pt x="319" y="12095"/>
                    <a:pt x="637" y="11817"/>
                    <a:pt x="936" y="11538"/>
                  </a:cubicBezTo>
                  <a:cubicBezTo>
                    <a:pt x="3900" y="8554"/>
                    <a:pt x="6883" y="5590"/>
                    <a:pt x="9847" y="2626"/>
                  </a:cubicBezTo>
                  <a:cubicBezTo>
                    <a:pt x="10703" y="1771"/>
                    <a:pt x="11538" y="876"/>
                    <a:pt x="1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-3250609" y="3649220"/>
              <a:ext cx="158430" cy="158699"/>
            </a:xfrm>
            <a:custGeom>
              <a:avLst/>
              <a:gdLst/>
              <a:ahLst/>
              <a:cxnLst/>
              <a:rect l="l" t="t" r="r" b="b"/>
              <a:pathLst>
                <a:path w="11777" h="11797" extrusionOk="0">
                  <a:moveTo>
                    <a:pt x="11777" y="0"/>
                  </a:moveTo>
                  <a:cubicBezTo>
                    <a:pt x="11458" y="279"/>
                    <a:pt x="11140" y="538"/>
                    <a:pt x="10842" y="836"/>
                  </a:cubicBezTo>
                  <a:cubicBezTo>
                    <a:pt x="8017" y="3661"/>
                    <a:pt x="5212" y="6466"/>
                    <a:pt x="2387" y="9290"/>
                  </a:cubicBezTo>
                  <a:cubicBezTo>
                    <a:pt x="1572" y="10106"/>
                    <a:pt x="796" y="10961"/>
                    <a:pt x="0" y="11797"/>
                  </a:cubicBezTo>
                  <a:lnTo>
                    <a:pt x="2308" y="11797"/>
                  </a:lnTo>
                  <a:cubicBezTo>
                    <a:pt x="3462" y="10623"/>
                    <a:pt x="4576" y="9430"/>
                    <a:pt x="5749" y="8276"/>
                  </a:cubicBezTo>
                  <a:lnTo>
                    <a:pt x="11777" y="2328"/>
                  </a:lnTo>
                  <a:lnTo>
                    <a:pt x="117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-3755051" y="3145047"/>
              <a:ext cx="67720" cy="67451"/>
            </a:xfrm>
            <a:custGeom>
              <a:avLst/>
              <a:gdLst/>
              <a:ahLst/>
              <a:cxnLst/>
              <a:rect l="l" t="t" r="r" b="b"/>
              <a:pathLst>
                <a:path w="5034" h="5014" extrusionOk="0">
                  <a:moveTo>
                    <a:pt x="2706" y="1"/>
                  </a:moveTo>
                  <a:lnTo>
                    <a:pt x="1" y="2706"/>
                  </a:lnTo>
                  <a:lnTo>
                    <a:pt x="1" y="5014"/>
                  </a:lnTo>
                  <a:lnTo>
                    <a:pt x="50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-3144105" y="3755723"/>
              <a:ext cx="51927" cy="52196"/>
            </a:xfrm>
            <a:custGeom>
              <a:avLst/>
              <a:gdLst/>
              <a:ahLst/>
              <a:cxnLst/>
              <a:rect l="l" t="t" r="r" b="b"/>
              <a:pathLst>
                <a:path w="3860" h="3880" extrusionOk="0">
                  <a:moveTo>
                    <a:pt x="3860" y="1"/>
                  </a:moveTo>
                  <a:lnTo>
                    <a:pt x="1" y="3880"/>
                  </a:lnTo>
                  <a:lnTo>
                    <a:pt x="2308" y="3880"/>
                  </a:lnTo>
                  <a:lnTo>
                    <a:pt x="3860" y="2328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Errores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en</a:t>
            </a:r>
            <a:r>
              <a:rPr lang="en-US" sz="3200" b="1" dirty="0">
                <a:solidFill>
                  <a:schemeClr val="tx2"/>
                </a:solidFill>
              </a:rPr>
              <a:t> la </a:t>
            </a:r>
            <a:r>
              <a:rPr lang="en-US" sz="3200" b="1" dirty="0" err="1">
                <a:solidFill>
                  <a:schemeClr val="tx2"/>
                </a:solidFill>
              </a:rPr>
              <a:t>declaración</a:t>
            </a:r>
            <a:r>
              <a:rPr lang="en-US" sz="3200" b="1" dirty="0">
                <a:solidFill>
                  <a:schemeClr val="tx2"/>
                </a:solidFill>
              </a:rPr>
              <a:t> de </a:t>
            </a:r>
            <a:r>
              <a:rPr lang="en-US" sz="3200" b="1" dirty="0" err="1">
                <a:solidFill>
                  <a:schemeClr val="tx2"/>
                </a:solidFill>
              </a:rPr>
              <a:t>datos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inherentes</a:t>
            </a:r>
            <a:r>
              <a:rPr lang="en-US" sz="3200" b="1" dirty="0">
                <a:solidFill>
                  <a:schemeClr val="tx2"/>
                </a:solidFill>
              </a:rPr>
              <a:t> a la </a:t>
            </a:r>
            <a:r>
              <a:rPr lang="en-US" sz="3200" b="1" dirty="0" err="1">
                <a:solidFill>
                  <a:schemeClr val="tx2"/>
                </a:solidFill>
              </a:rPr>
              <a:t>determinación</a:t>
            </a:r>
            <a:r>
              <a:rPr lang="en-US" sz="3200" b="1" dirty="0">
                <a:solidFill>
                  <a:schemeClr val="tx2"/>
                </a:solidFill>
              </a:rPr>
              <a:t> del valor </a:t>
            </a:r>
            <a:r>
              <a:rPr lang="en-US" sz="3200" b="1" dirty="0" err="1">
                <a:solidFill>
                  <a:schemeClr val="tx2"/>
                </a:solidFill>
              </a:rPr>
              <a:t>en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aduana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505" name="Google Shape;505;p35"/>
          <p:cNvSpPr txBox="1">
            <a:spLocks noGrp="1"/>
          </p:cNvSpPr>
          <p:nvPr>
            <p:ph type="subTitle" idx="4"/>
          </p:nvPr>
        </p:nvSpPr>
        <p:spPr>
          <a:xfrm>
            <a:off x="162766" y="2373600"/>
            <a:ext cx="29004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/>
              <a:t>INCOTERMS</a:t>
            </a:r>
            <a:endParaRPr dirty="0"/>
          </a:p>
        </p:txBody>
      </p:sp>
      <p:sp>
        <p:nvSpPr>
          <p:cNvPr id="506" name="Google Shape;506;p35"/>
          <p:cNvSpPr txBox="1">
            <a:spLocks noGrp="1"/>
          </p:cNvSpPr>
          <p:nvPr>
            <p:ph type="subTitle" idx="5"/>
          </p:nvPr>
        </p:nvSpPr>
        <p:spPr>
          <a:xfrm>
            <a:off x="3211707" y="2725400"/>
            <a:ext cx="29004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/>
              <a:t>GASTOS DECREMENTBLES</a:t>
            </a:r>
            <a:endParaRPr dirty="0"/>
          </a:p>
        </p:txBody>
      </p:sp>
      <p:sp>
        <p:nvSpPr>
          <p:cNvPr id="507" name="Google Shape;507;p35"/>
          <p:cNvSpPr txBox="1">
            <a:spLocks noGrp="1"/>
          </p:cNvSpPr>
          <p:nvPr>
            <p:ph type="subTitle" idx="1"/>
          </p:nvPr>
        </p:nvSpPr>
        <p:spPr>
          <a:xfrm>
            <a:off x="200087" y="3441964"/>
            <a:ext cx="2900400" cy="200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42917" lvl="2" indent="-342917" algn="just">
              <a:lnSpc>
                <a:spcPct val="90000"/>
              </a:lnSpc>
              <a:spcAft>
                <a:spcPts val="533"/>
              </a:spcAft>
              <a:buSzPts val="1000"/>
              <a:buFont typeface="+mj-lt"/>
              <a:buAutoNum type="arabicPeriod"/>
              <a:tabLst>
                <a:tab pos="59270" algn="l"/>
              </a:tabLst>
            </a:pPr>
            <a:r>
              <a:rPr lang="en-US" dirty="0">
                <a:latin typeface="Arial Nova" panose="020B0504020202020204" pitchFamily="34" charset="0"/>
              </a:rPr>
              <a:t>EXW </a:t>
            </a:r>
            <a:r>
              <a:rPr lang="en-US" dirty="0" err="1">
                <a:latin typeface="Arial Nova" panose="020B0504020202020204" pitchFamily="34" charset="0"/>
              </a:rPr>
              <a:t>declarando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fletesy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seguros</a:t>
            </a:r>
            <a:endParaRPr lang="en-US" dirty="0">
              <a:latin typeface="Arial Nova" panose="020B0504020202020204" pitchFamily="34" charset="0"/>
            </a:endParaRPr>
          </a:p>
          <a:p>
            <a:pPr marL="342917" lvl="2" indent="-342917" algn="just">
              <a:lnSpc>
                <a:spcPct val="90000"/>
              </a:lnSpc>
              <a:spcAft>
                <a:spcPts val="533"/>
              </a:spcAft>
              <a:buSzPts val="1000"/>
              <a:buFont typeface="+mj-lt"/>
              <a:buAutoNum type="arabicPeriod"/>
              <a:tabLst>
                <a:tab pos="59270" algn="l"/>
              </a:tabLst>
            </a:pPr>
            <a:r>
              <a:rPr lang="en-US" dirty="0" err="1">
                <a:latin typeface="Arial Nova" panose="020B0504020202020204" pitchFamily="34" charset="0"/>
              </a:rPr>
              <a:t>Declarar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incrementables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en</a:t>
            </a:r>
            <a:r>
              <a:rPr lang="en-US" dirty="0">
                <a:latin typeface="Arial Nova" panose="020B0504020202020204" pitchFamily="34" charset="0"/>
              </a:rPr>
              <a:t> cero con  INCOTERM </a:t>
            </a:r>
            <a:r>
              <a:rPr lang="en-US" dirty="0" err="1">
                <a:latin typeface="Arial Nova" panose="020B0504020202020204" pitchFamily="34" charset="0"/>
              </a:rPr>
              <a:t>distinto</a:t>
            </a:r>
            <a:r>
              <a:rPr lang="en-US" dirty="0">
                <a:latin typeface="Arial Nova" panose="020B0504020202020204" pitchFamily="34" charset="0"/>
              </a:rPr>
              <a:t> a EXW</a:t>
            </a:r>
          </a:p>
          <a:p>
            <a:pPr marL="342917" lvl="2" indent="-342917" algn="just">
              <a:lnSpc>
                <a:spcPct val="90000"/>
              </a:lnSpc>
              <a:spcAft>
                <a:spcPts val="533"/>
              </a:spcAft>
              <a:buSzPts val="1000"/>
              <a:buFont typeface="+mj-lt"/>
              <a:buAutoNum type="arabicPeriod"/>
              <a:tabLst>
                <a:tab pos="59270" algn="l"/>
              </a:tabLst>
            </a:pPr>
            <a:r>
              <a:rPr lang="en-US" dirty="0" err="1">
                <a:latin typeface="Arial Nova" panose="020B0504020202020204" pitchFamily="34" charset="0"/>
              </a:rPr>
              <a:t>Desglose</a:t>
            </a:r>
            <a:r>
              <a:rPr lang="en-US" dirty="0">
                <a:latin typeface="Arial Nova" panose="020B0504020202020204" pitchFamily="34" charset="0"/>
              </a:rPr>
              <a:t> de </a:t>
            </a:r>
            <a:r>
              <a:rPr lang="en-US" dirty="0" err="1">
                <a:latin typeface="Arial Nova" panose="020B0504020202020204" pitchFamily="34" charset="0"/>
              </a:rPr>
              <a:t>fletes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en</a:t>
            </a:r>
            <a:r>
              <a:rPr lang="en-US" dirty="0">
                <a:latin typeface="Arial Nova" panose="020B0504020202020204" pitchFamily="34" charset="0"/>
              </a:rPr>
              <a:t> factura</a:t>
            </a:r>
          </a:p>
        </p:txBody>
      </p:sp>
      <p:sp>
        <p:nvSpPr>
          <p:cNvPr id="508" name="Google Shape;508;p35"/>
          <p:cNvSpPr txBox="1">
            <a:spLocks noGrp="1"/>
          </p:cNvSpPr>
          <p:nvPr>
            <p:ph type="subTitle" idx="2"/>
          </p:nvPr>
        </p:nvSpPr>
        <p:spPr>
          <a:xfrm>
            <a:off x="3260180" y="3441964"/>
            <a:ext cx="2900400" cy="200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MX" sz="2000" dirty="0">
                <a:latin typeface="Arial Nova" panose="020B0504020202020204" pitchFamily="34" charset="0"/>
              </a:rPr>
              <a:t>Desconocimiento</a:t>
            </a:r>
            <a:r>
              <a:rPr lang="en" sz="2000" dirty="0">
                <a:latin typeface="Arial Nova" panose="020B0504020202020204" pitchFamily="34" charset="0"/>
              </a:rPr>
              <a:t> de la negociación de compra</a:t>
            </a:r>
          </a:p>
          <a:p>
            <a:pPr marL="0" indent="0"/>
            <a:endParaRPr lang="en" sz="2000" dirty="0">
              <a:solidFill>
                <a:schemeClr val="accent1"/>
              </a:solidFill>
              <a:latin typeface="Arial Nova" panose="020B0504020202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" sz="1333" dirty="0">
                <a:solidFill>
                  <a:schemeClr val="accent1"/>
                </a:solidFill>
                <a:latin typeface="Arial Nova" panose="020B0504020202020204" pitchFamily="34" charset="0"/>
              </a:rPr>
              <a:t>Flete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s-MX" sz="1333" dirty="0">
                <a:solidFill>
                  <a:schemeClr val="accent1"/>
                </a:solidFill>
                <a:latin typeface="Arial Nova" panose="020B0504020202020204" pitchFamily="34" charset="0"/>
              </a:rPr>
              <a:t>S</a:t>
            </a:r>
            <a:r>
              <a:rPr lang="en" sz="1333" dirty="0">
                <a:solidFill>
                  <a:schemeClr val="accent1"/>
                </a:solidFill>
                <a:latin typeface="Arial Nova" panose="020B0504020202020204" pitchFamily="34" charset="0"/>
              </a:rPr>
              <a:t>eguro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s-MX" sz="1333" dirty="0">
                <a:solidFill>
                  <a:schemeClr val="accent1"/>
                </a:solidFill>
                <a:latin typeface="Arial Nova" panose="020B0504020202020204" pitchFamily="34" charset="0"/>
              </a:rPr>
              <a:t>L</a:t>
            </a:r>
            <a:r>
              <a:rPr lang="en" sz="1333" dirty="0">
                <a:solidFill>
                  <a:schemeClr val="accent1"/>
                </a:solidFill>
                <a:latin typeface="Arial Nova" panose="020B0504020202020204" pitchFamily="34" charset="0"/>
              </a:rPr>
              <a:t>ugar de entrega</a:t>
            </a:r>
            <a:endParaRPr sz="1333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sp>
        <p:nvSpPr>
          <p:cNvPr id="509" name="Google Shape;509;p35"/>
          <p:cNvSpPr txBox="1">
            <a:spLocks noGrp="1"/>
          </p:cNvSpPr>
          <p:nvPr>
            <p:ph type="subTitle" idx="3"/>
          </p:nvPr>
        </p:nvSpPr>
        <p:spPr>
          <a:xfrm>
            <a:off x="6251975" y="3439376"/>
            <a:ext cx="2900400" cy="200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sz="2000" dirty="0">
                <a:latin typeface="Arial Nova" panose="020B0504020202020204" pitchFamily="34" charset="0"/>
              </a:rPr>
              <a:t>La Maquiladora no tiene un sistema que determine el valor agregado</a:t>
            </a:r>
          </a:p>
          <a:p>
            <a:pPr marL="0" indent="0"/>
            <a:endParaRPr lang="en" sz="2000" dirty="0">
              <a:latin typeface="Arial Nova" panose="020B0504020202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" sz="1333" dirty="0">
                <a:solidFill>
                  <a:schemeClr val="accent1"/>
                </a:solidFill>
                <a:latin typeface="Arial Nova" panose="020B0504020202020204" pitchFamily="34" charset="0"/>
              </a:rPr>
              <a:t>Control de gastos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" sz="1333" dirty="0">
                <a:solidFill>
                  <a:schemeClr val="accent1"/>
                </a:solidFill>
                <a:latin typeface="Arial Nova" panose="020B0504020202020204" pitchFamily="34" charset="0"/>
              </a:rPr>
              <a:t>Mercanca en consignación</a:t>
            </a:r>
            <a:endParaRPr sz="1333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sp>
        <p:nvSpPr>
          <p:cNvPr id="510" name="Google Shape;510;p35"/>
          <p:cNvSpPr txBox="1">
            <a:spLocks noGrp="1"/>
          </p:cNvSpPr>
          <p:nvPr>
            <p:ph type="subTitle" idx="6"/>
          </p:nvPr>
        </p:nvSpPr>
        <p:spPr>
          <a:xfrm>
            <a:off x="6271800" y="2592783"/>
            <a:ext cx="29004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/>
              <a:t>VALOR AGREGADO</a:t>
            </a:r>
            <a:endParaRPr dirty="0"/>
          </a:p>
        </p:txBody>
      </p:sp>
      <p:sp>
        <p:nvSpPr>
          <p:cNvPr id="511" name="Google Shape;511;p35"/>
          <p:cNvSpPr/>
          <p:nvPr/>
        </p:nvSpPr>
        <p:spPr>
          <a:xfrm rot="5400000" flipH="1">
            <a:off x="10654405" y="867684"/>
            <a:ext cx="643732" cy="649200"/>
          </a:xfrm>
          <a:custGeom>
            <a:avLst/>
            <a:gdLst/>
            <a:ahLst/>
            <a:cxnLst/>
            <a:rect l="l" t="t" r="r" b="b"/>
            <a:pathLst>
              <a:path w="30615" h="30880" extrusionOk="0">
                <a:moveTo>
                  <a:pt x="22604" y="1"/>
                </a:moveTo>
                <a:cubicBezTo>
                  <a:pt x="22172" y="1"/>
                  <a:pt x="21742" y="39"/>
                  <a:pt x="21325" y="137"/>
                </a:cubicBezTo>
                <a:cubicBezTo>
                  <a:pt x="20112" y="435"/>
                  <a:pt x="18978" y="1131"/>
                  <a:pt x="17963" y="1847"/>
                </a:cubicBezTo>
                <a:cubicBezTo>
                  <a:pt x="16392" y="2942"/>
                  <a:pt x="15596" y="4593"/>
                  <a:pt x="15238" y="6463"/>
                </a:cubicBezTo>
                <a:cubicBezTo>
                  <a:pt x="15039" y="7497"/>
                  <a:pt x="14880" y="8551"/>
                  <a:pt x="14601" y="9566"/>
                </a:cubicBezTo>
                <a:cubicBezTo>
                  <a:pt x="13607" y="13206"/>
                  <a:pt x="11578" y="14997"/>
                  <a:pt x="7818" y="15394"/>
                </a:cubicBezTo>
                <a:cubicBezTo>
                  <a:pt x="5550" y="15653"/>
                  <a:pt x="3561" y="16329"/>
                  <a:pt x="1989" y="18080"/>
                </a:cubicBezTo>
                <a:cubicBezTo>
                  <a:pt x="1015" y="19174"/>
                  <a:pt x="318" y="20427"/>
                  <a:pt x="119" y="21820"/>
                </a:cubicBezTo>
                <a:cubicBezTo>
                  <a:pt x="0" y="22715"/>
                  <a:pt x="0" y="23630"/>
                  <a:pt x="119" y="24525"/>
                </a:cubicBezTo>
                <a:cubicBezTo>
                  <a:pt x="398" y="26554"/>
                  <a:pt x="1572" y="28265"/>
                  <a:pt x="3322" y="29379"/>
                </a:cubicBezTo>
                <a:cubicBezTo>
                  <a:pt x="4257" y="29976"/>
                  <a:pt x="5272" y="30533"/>
                  <a:pt x="6346" y="30752"/>
                </a:cubicBezTo>
                <a:cubicBezTo>
                  <a:pt x="6773" y="30842"/>
                  <a:pt x="7213" y="30879"/>
                  <a:pt x="7653" y="30879"/>
                </a:cubicBezTo>
                <a:cubicBezTo>
                  <a:pt x="8177" y="30879"/>
                  <a:pt x="8703" y="30827"/>
                  <a:pt x="9210" y="30752"/>
                </a:cubicBezTo>
                <a:cubicBezTo>
                  <a:pt x="11299" y="30453"/>
                  <a:pt x="12970" y="29200"/>
                  <a:pt x="14164" y="27370"/>
                </a:cubicBezTo>
                <a:cubicBezTo>
                  <a:pt x="14939" y="26176"/>
                  <a:pt x="15258" y="24863"/>
                  <a:pt x="15477" y="23491"/>
                </a:cubicBezTo>
                <a:cubicBezTo>
                  <a:pt x="15656" y="22257"/>
                  <a:pt x="15894" y="21024"/>
                  <a:pt x="16272" y="19850"/>
                </a:cubicBezTo>
                <a:cubicBezTo>
                  <a:pt x="16789" y="18179"/>
                  <a:pt x="17963" y="16986"/>
                  <a:pt x="19594" y="16409"/>
                </a:cubicBezTo>
                <a:cubicBezTo>
                  <a:pt x="20828" y="15971"/>
                  <a:pt x="22121" y="15613"/>
                  <a:pt x="23434" y="15414"/>
                </a:cubicBezTo>
                <a:cubicBezTo>
                  <a:pt x="26935" y="14877"/>
                  <a:pt x="29242" y="13007"/>
                  <a:pt x="30277" y="9606"/>
                </a:cubicBezTo>
                <a:cubicBezTo>
                  <a:pt x="30316" y="9466"/>
                  <a:pt x="30396" y="9347"/>
                  <a:pt x="30416" y="9228"/>
                </a:cubicBezTo>
                <a:cubicBezTo>
                  <a:pt x="30615" y="8293"/>
                  <a:pt x="30615" y="7298"/>
                  <a:pt x="30416" y="6363"/>
                </a:cubicBezTo>
                <a:cubicBezTo>
                  <a:pt x="30197" y="5269"/>
                  <a:pt x="29640" y="4274"/>
                  <a:pt x="29063" y="3339"/>
                </a:cubicBezTo>
                <a:cubicBezTo>
                  <a:pt x="27949" y="1569"/>
                  <a:pt x="26219" y="415"/>
                  <a:pt x="24209" y="137"/>
                </a:cubicBezTo>
                <a:cubicBezTo>
                  <a:pt x="23681" y="60"/>
                  <a:pt x="23140" y="1"/>
                  <a:pt x="226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510;p35">
            <a:extLst>
              <a:ext uri="{FF2B5EF4-FFF2-40B4-BE49-F238E27FC236}">
                <a16:creationId xmlns:a16="http://schemas.microsoft.com/office/drawing/2014/main" id="{CE057E48-F581-8C62-6A41-48FBC1CF4A52}"/>
              </a:ext>
            </a:extLst>
          </p:cNvPr>
          <p:cNvSpPr txBox="1">
            <a:spLocks/>
          </p:cNvSpPr>
          <p:nvPr/>
        </p:nvSpPr>
        <p:spPr>
          <a:xfrm>
            <a:off x="9152375" y="2552680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s-MX" sz="2400" kern="0" dirty="0"/>
              <a:t>METODO DE VALORACION</a:t>
            </a:r>
          </a:p>
        </p:txBody>
      </p:sp>
      <p:sp>
        <p:nvSpPr>
          <p:cNvPr id="6" name="Google Shape;509;p35">
            <a:extLst>
              <a:ext uri="{FF2B5EF4-FFF2-40B4-BE49-F238E27FC236}">
                <a16:creationId xmlns:a16="http://schemas.microsoft.com/office/drawing/2014/main" id="{D9DFEEDD-3BF9-FC2B-27B6-2A2DC7A650B1}"/>
              </a:ext>
            </a:extLst>
          </p:cNvPr>
          <p:cNvSpPr txBox="1">
            <a:spLocks/>
          </p:cNvSpPr>
          <p:nvPr/>
        </p:nvSpPr>
        <p:spPr>
          <a:xfrm>
            <a:off x="9152375" y="3402857"/>
            <a:ext cx="2900400" cy="2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es-MX" sz="2000" kern="0" dirty="0">
                <a:latin typeface="Arial Nova" panose="020B0504020202020204" pitchFamily="34" charset="0"/>
              </a:rPr>
              <a:t>Se desconoce si el bien fue enajenado a valor de transacción (MV, HC)</a:t>
            </a:r>
          </a:p>
          <a:p>
            <a:pPr marL="0" indent="0"/>
            <a:endParaRPr lang="es-MX" sz="2000" kern="0" dirty="0">
              <a:solidFill>
                <a:schemeClr val="accent1"/>
              </a:solidFill>
              <a:latin typeface="Arial Nova" panose="020B0504020202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s-MX" sz="1333" kern="0" dirty="0">
                <a:solidFill>
                  <a:schemeClr val="accent1"/>
                </a:solidFill>
                <a:latin typeface="Arial Nova" panose="020B0504020202020204" pitchFamily="34" charset="0"/>
              </a:rPr>
              <a:t>Desconoce la vinculación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s-MX" sz="1333" kern="0" dirty="0">
                <a:solidFill>
                  <a:schemeClr val="accent1"/>
                </a:solidFill>
                <a:latin typeface="Arial Nova" panose="020B0504020202020204" pitchFamily="34" charset="0"/>
              </a:rPr>
              <a:t>Desconoce si el precio de venta es menor al de mercado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s-MX" sz="1333" kern="0" dirty="0">
                <a:solidFill>
                  <a:schemeClr val="accent1"/>
                </a:solidFill>
                <a:latin typeface="Arial Nova" panose="020B0504020202020204" pitchFamily="34" charset="0"/>
              </a:rPr>
              <a:t>No conoce los precios de referencia del mercado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1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Omisión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identificadores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empresas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IMMEX</a:t>
            </a:r>
            <a:br>
              <a:rPr lang="en-US" dirty="0"/>
            </a:br>
            <a:endParaRPr dirty="0"/>
          </a:p>
        </p:txBody>
      </p:sp>
      <p:sp>
        <p:nvSpPr>
          <p:cNvPr id="885" name="Google Shape;885;p51"/>
          <p:cNvSpPr txBox="1"/>
          <p:nvPr/>
        </p:nvSpPr>
        <p:spPr>
          <a:xfrm>
            <a:off x="955500" y="1324400"/>
            <a:ext cx="10280800" cy="4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61">
              <a:spcBef>
                <a:spcPts val="1867"/>
              </a:spcBef>
              <a:buClr>
                <a:srgbClr val="0E2A47"/>
              </a:buClr>
              <a:buSzPts val="1100"/>
            </a:pPr>
            <a:r>
              <a:rPr lang="en-US" b="1" dirty="0" err="1"/>
              <a:t>Uso</a:t>
            </a:r>
            <a:r>
              <a:rPr lang="en-US" b="1" dirty="0"/>
              <a:t> </a:t>
            </a:r>
            <a:r>
              <a:rPr lang="en-US" b="1" dirty="0" err="1"/>
              <a:t>incorrecto</a:t>
            </a:r>
            <a:r>
              <a:rPr lang="en-US" b="1" dirty="0"/>
              <a:t> de </a:t>
            </a:r>
            <a:r>
              <a:rPr lang="en-US" b="1" dirty="0" err="1"/>
              <a:t>identificadores</a:t>
            </a:r>
            <a:r>
              <a:rPr lang="en-US" b="1" dirty="0"/>
              <a:t> </a:t>
            </a:r>
            <a:r>
              <a:rPr lang="en-US" b="1" dirty="0" err="1"/>
              <a:t>relacionados</a:t>
            </a:r>
            <a:r>
              <a:rPr lang="en-US" b="1" dirty="0"/>
              <a:t> con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Impuesto</a:t>
            </a:r>
            <a:r>
              <a:rPr lang="en-US" b="1" dirty="0"/>
              <a:t> General de </a:t>
            </a:r>
            <a:r>
              <a:rPr lang="en-US" b="1" dirty="0" err="1"/>
              <a:t>Importación</a:t>
            </a:r>
            <a:r>
              <a:rPr lang="en-US" b="1" dirty="0"/>
              <a:t> (IGI):</a:t>
            </a:r>
            <a:endParaRPr lang="es-ES" dirty="0">
              <a:cs typeface="Arial"/>
            </a:endParaRPr>
          </a:p>
          <a:p>
            <a:pPr defTabSz="1219261">
              <a:spcBef>
                <a:spcPts val="1867"/>
              </a:spcBef>
              <a:buClr>
                <a:srgbClr val="0E2A47"/>
              </a:buClr>
              <a:buSzPts val="1100"/>
            </a:pPr>
            <a:r>
              <a:rPr lang="en-US" dirty="0"/>
              <a:t>Pago del IGI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IMMEX </a:t>
            </a:r>
            <a:r>
              <a:rPr lang="en-US" dirty="0" err="1"/>
              <a:t>en</a:t>
            </a:r>
            <a:r>
              <a:rPr lang="en-US" dirty="0"/>
              <a:t> México que </a:t>
            </a:r>
            <a:r>
              <a:rPr lang="en-US" dirty="0" err="1"/>
              <a:t>importa</a:t>
            </a:r>
            <a:r>
              <a:rPr lang="en-US" dirty="0"/>
              <a:t> </a:t>
            </a:r>
            <a:r>
              <a:rPr lang="en-US" dirty="0" err="1"/>
              <a:t>bienes</a:t>
            </a:r>
            <a:r>
              <a:rPr lang="en-US" dirty="0"/>
              <a:t> </a:t>
            </a:r>
            <a:r>
              <a:rPr lang="en-US" dirty="0" err="1"/>
              <a:t>originarios</a:t>
            </a:r>
            <a:r>
              <a:rPr lang="en-US" dirty="0"/>
              <a:t> de </a:t>
            </a:r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fuera</a:t>
            </a:r>
            <a:r>
              <a:rPr lang="en-US" dirty="0"/>
              <a:t> de la region</a:t>
            </a:r>
          </a:p>
          <a:p>
            <a:pPr defTabSz="1219261">
              <a:spcBef>
                <a:spcPts val="1867"/>
              </a:spcBef>
              <a:buClr>
                <a:srgbClr val="0E2A47"/>
              </a:buClr>
              <a:buSzPts val="1100"/>
            </a:pPr>
            <a:r>
              <a:rPr lang="en-US" dirty="0"/>
              <a:t>TMEC, TLCUE, AELC o ACC, </a:t>
            </a:r>
          </a:p>
          <a:p>
            <a:pPr defTabSz="1219261">
              <a:spcBef>
                <a:spcPts val="1867"/>
              </a:spcBef>
              <a:buClr>
                <a:srgbClr val="0E2A47"/>
              </a:buClr>
              <a:buSzPts val="1100"/>
            </a:pPr>
            <a:r>
              <a:rPr lang="en-US" dirty="0"/>
              <a:t>(ST, DT, SU, DU)</a:t>
            </a:r>
          </a:p>
          <a:p>
            <a:pPr defTabSz="1219261">
              <a:spcBef>
                <a:spcPts val="1867"/>
              </a:spcBef>
              <a:buClr>
                <a:srgbClr val="0E2A47"/>
              </a:buClr>
              <a:buSzPts val="1100"/>
            </a:pPr>
            <a:endParaRPr lang="en-US" dirty="0">
              <a:cs typeface="Arial"/>
            </a:endParaRPr>
          </a:p>
          <a:p>
            <a:pPr marL="1104955" lvl="3" indent="-152408">
              <a:lnSpc>
                <a:spcPct val="90000"/>
              </a:lnSpc>
              <a:spcAft>
                <a:spcPts val="533"/>
              </a:spcAft>
              <a:buSzPts val="1000"/>
              <a:buFont typeface="Arial" panose="020B0604020202020204" pitchFamily="34" charset="0"/>
              <a:buChar char="•"/>
              <a:tabLst>
                <a:tab pos="609630" algn="l"/>
              </a:tabLst>
            </a:pPr>
            <a:r>
              <a:rPr lang="en-US" dirty="0"/>
              <a:t>Pagar </a:t>
            </a:r>
            <a:r>
              <a:rPr lang="en-US" dirty="0" err="1"/>
              <a:t>el</a:t>
            </a:r>
            <a:r>
              <a:rPr lang="en-US" dirty="0"/>
              <a:t> IGI </a:t>
            </a:r>
            <a:r>
              <a:rPr lang="en-US" dirty="0" err="1"/>
              <a:t>desde</a:t>
            </a:r>
            <a:r>
              <a:rPr lang="en-US" dirty="0"/>
              <a:t> la </a:t>
            </a:r>
            <a:r>
              <a:rPr lang="en-US" dirty="0" err="1"/>
              <a:t>importación</a:t>
            </a:r>
            <a:r>
              <a:rPr lang="en-US" dirty="0"/>
              <a:t> temporal sin </a:t>
            </a:r>
            <a:r>
              <a:rPr lang="en-US" dirty="0" err="1"/>
              <a:t>verificar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adeudo</a:t>
            </a:r>
            <a:r>
              <a:rPr lang="en-US" dirty="0"/>
              <a:t>.</a:t>
            </a:r>
            <a:endParaRPr lang="en-US" dirty="0">
              <a:cs typeface="Arial"/>
            </a:endParaRPr>
          </a:p>
          <a:p>
            <a:pPr marL="1104955" lvl="3" indent="-152408">
              <a:lnSpc>
                <a:spcPct val="90000"/>
              </a:lnSpc>
              <a:spcAft>
                <a:spcPts val="533"/>
              </a:spcAft>
              <a:buSzPts val="1000"/>
              <a:buFont typeface="Arial" panose="020B0604020202020204" pitchFamily="34" charset="0"/>
              <a:buChar char="•"/>
              <a:tabLst>
                <a:tab pos="609630" algn="l"/>
              </a:tabLst>
            </a:pPr>
            <a:r>
              <a:rPr lang="en-US" dirty="0"/>
              <a:t> 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ocasiones, el arancel está exento o no se requiere el pago según excepciones específicas1</a:t>
            </a:r>
            <a:r>
              <a:rPr lang="en-US" dirty="0"/>
              <a:t>. (</a:t>
            </a:r>
            <a:r>
              <a:rPr lang="en-US" dirty="0" err="1"/>
              <a:t>Artículo</a:t>
            </a:r>
            <a:r>
              <a:rPr lang="en-US" dirty="0"/>
              <a:t> 2.5 del TMEC)</a:t>
            </a:r>
            <a:endParaRPr lang="en-US" dirty="0">
              <a:cs typeface="Arial"/>
            </a:endParaRPr>
          </a:p>
          <a:p>
            <a:pPr marL="1219261" lvl="3" indent="-152408">
              <a:lnSpc>
                <a:spcPct val="90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dirty="0"/>
              <a:t>1.6.11 </a:t>
            </a:r>
            <a:r>
              <a:rPr lang="en-US" dirty="0" err="1"/>
              <a:t>pago</a:t>
            </a:r>
            <a:r>
              <a:rPr lang="en-US" dirty="0"/>
              <a:t> de </a:t>
            </a:r>
            <a:r>
              <a:rPr lang="en-US" dirty="0" err="1"/>
              <a:t>aranceles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importaciones</a:t>
            </a:r>
            <a:r>
              <a:rPr lang="en-US" dirty="0"/>
              <a:t> </a:t>
            </a:r>
            <a:r>
              <a:rPr lang="en-US" dirty="0" err="1"/>
              <a:t>temporales</a:t>
            </a:r>
            <a:endParaRPr lang="en-US" dirty="0">
              <a:cs typeface="Arial"/>
            </a:endParaRPr>
          </a:p>
          <a:p>
            <a:pPr marL="1219261" lvl="3" indent="-152408">
              <a:lnSpc>
                <a:spcPct val="90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dirty="0"/>
              <a:t>1.6.13 </a:t>
            </a:r>
            <a:r>
              <a:rPr lang="en-US" dirty="0" err="1"/>
              <a:t>diferimiento</a:t>
            </a:r>
            <a:r>
              <a:rPr lang="en-US" dirty="0"/>
              <a:t> de </a:t>
            </a:r>
            <a:r>
              <a:rPr lang="en-US" dirty="0" err="1"/>
              <a:t>aranceles</a:t>
            </a:r>
            <a:endParaRPr lang="en-US" dirty="0">
              <a:cs typeface="Arial"/>
            </a:endParaRPr>
          </a:p>
          <a:p>
            <a:pPr marL="1219261" lvl="3" indent="-152408">
              <a:lnSpc>
                <a:spcPct val="90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dirty="0"/>
              <a:t>1.6.14 </a:t>
            </a:r>
            <a:r>
              <a:rPr lang="en-US" dirty="0" err="1"/>
              <a:t>retorno</a:t>
            </a:r>
            <a:r>
              <a:rPr lang="en-US" dirty="0"/>
              <a:t> al amparo del TMEC</a:t>
            </a:r>
            <a:endParaRPr lang="en-US" dirty="0">
              <a:cs typeface="Arial"/>
            </a:endParaRPr>
          </a:p>
          <a:p>
            <a:pPr marL="1219261" lvl="3" indent="-152408">
              <a:lnSpc>
                <a:spcPct val="90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dirty="0"/>
              <a:t>1.6.15 </a:t>
            </a:r>
            <a:r>
              <a:rPr lang="en-US" dirty="0" err="1"/>
              <a:t>retornos</a:t>
            </a:r>
            <a:r>
              <a:rPr lang="en-US" dirty="0"/>
              <a:t> al amparo del TLCAELC, TLCE y </a:t>
            </a:r>
            <a:r>
              <a:rPr lang="en-US" dirty="0" err="1"/>
              <a:t>el</a:t>
            </a:r>
            <a:r>
              <a:rPr lang="en-US" dirty="0"/>
              <a:t> ACC</a:t>
            </a:r>
            <a:endParaRPr lang="en-US" dirty="0">
              <a:cs typeface="Arial"/>
            </a:endParaRPr>
          </a:p>
          <a:p>
            <a:pPr defTabSz="1219261">
              <a:buClr>
                <a:srgbClr val="0E2A47"/>
              </a:buClr>
              <a:buSzPts val="1100"/>
            </a:pPr>
            <a:endParaRPr sz="1467" kern="0" dirty="0">
              <a:latin typeface="Arial"/>
              <a:cs typeface="Arial"/>
              <a:sym typeface="Arial"/>
            </a:endParaRPr>
          </a:p>
          <a:p>
            <a:pPr defTabSz="1219261">
              <a:buClr>
                <a:srgbClr val="0E2A47"/>
              </a:buClr>
              <a:buSzPts val="1100"/>
            </a:pPr>
            <a:endParaRPr sz="1467" kern="0" dirty="0">
              <a:latin typeface="Arial"/>
              <a:cs typeface="Arial"/>
              <a:sym typeface="Arial"/>
            </a:endParaRPr>
          </a:p>
          <a:p>
            <a:pPr defTabSz="1219261">
              <a:buClr>
                <a:srgbClr val="0E2A47"/>
              </a:buClr>
              <a:buSzPts val="1100"/>
            </a:pPr>
            <a:endParaRPr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2"/>
          <p:cNvSpPr txBox="1">
            <a:spLocks noGrp="1"/>
          </p:cNvSpPr>
          <p:nvPr>
            <p:ph type="title"/>
          </p:nvPr>
        </p:nvSpPr>
        <p:spPr>
          <a:xfrm>
            <a:off x="980771" y="1805944"/>
            <a:ext cx="7112642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Puntos pendientes de la normatividad vinculada a la captura del pedimento</a:t>
            </a:r>
            <a:endParaRPr dirty="0"/>
          </a:p>
        </p:txBody>
      </p:sp>
      <p:sp>
        <p:nvSpPr>
          <p:cNvPr id="440" name="Google Shape;440;p32"/>
          <p:cNvSpPr txBox="1">
            <a:spLocks noGrp="1"/>
          </p:cNvSpPr>
          <p:nvPr>
            <p:ph type="subTitle" idx="1"/>
          </p:nvPr>
        </p:nvSpPr>
        <p:spPr>
          <a:xfrm>
            <a:off x="950967" y="2675400"/>
            <a:ext cx="5334000" cy="24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630" indent="-406420">
              <a:spcBef>
                <a:spcPts val="1333"/>
              </a:spcBef>
            </a:pPr>
            <a:r>
              <a:rPr lang="en" sz="2133" dirty="0"/>
              <a:t>Revisión (FR)</a:t>
            </a:r>
          </a:p>
          <a:p>
            <a:pPr marL="609630" indent="-406420">
              <a:spcBef>
                <a:spcPts val="1333"/>
              </a:spcBef>
            </a:pPr>
            <a:r>
              <a:rPr lang="en" sz="2133" dirty="0"/>
              <a:t>Operatividad  (FR)</a:t>
            </a:r>
          </a:p>
          <a:p>
            <a:pPr marL="609630" indent="-406420">
              <a:spcBef>
                <a:spcPts val="1333"/>
              </a:spcBef>
            </a:pPr>
            <a:r>
              <a:rPr lang="en" sz="2133" dirty="0"/>
              <a:t>Actualización (FC)</a:t>
            </a:r>
          </a:p>
          <a:p>
            <a:pPr marL="609630" indent="-406420">
              <a:spcBef>
                <a:spcPts val="1333"/>
              </a:spcBef>
            </a:pPr>
            <a:r>
              <a:rPr lang="en" sz="2133" dirty="0"/>
              <a:t>Difusión (MA)</a:t>
            </a:r>
          </a:p>
          <a:p>
            <a:pPr marL="609630" indent="-406420">
              <a:spcBef>
                <a:spcPts val="1333"/>
              </a:spcBef>
            </a:pPr>
            <a:endParaRPr lang="en" sz="2133" dirty="0"/>
          </a:p>
          <a:p>
            <a:pPr marL="203210" indent="0">
              <a:spcBef>
                <a:spcPts val="1333"/>
              </a:spcBef>
              <a:buNone/>
            </a:pPr>
            <a:r>
              <a:rPr lang="en" sz="2133" dirty="0"/>
              <a:t>Normatividad</a:t>
            </a:r>
          </a:p>
          <a:p>
            <a:pPr marL="609630" indent="-406420">
              <a:spcBef>
                <a:spcPts val="1333"/>
              </a:spcBef>
            </a:pPr>
            <a:r>
              <a:rPr lang="en" sz="2133" dirty="0"/>
              <a:t>Art. 89 y RGCE 6.1.1 VS 4.3.10 (Claves de pedimento).</a:t>
            </a:r>
          </a:p>
        </p:txBody>
      </p:sp>
      <p:pic>
        <p:nvPicPr>
          <p:cNvPr id="441" name="Google Shape;441;p32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r="406"/>
          <a:stretch/>
        </p:blipFill>
        <p:spPr>
          <a:xfrm>
            <a:off x="7051033" y="1407200"/>
            <a:ext cx="4010800" cy="4043600"/>
          </a:xfrm>
          <a:prstGeom prst="ellipse">
            <a:avLst/>
          </a:prstGeom>
        </p:spPr>
      </p:pic>
      <p:grpSp>
        <p:nvGrpSpPr>
          <p:cNvPr id="442" name="Google Shape;442;p32"/>
          <p:cNvGrpSpPr/>
          <p:nvPr/>
        </p:nvGrpSpPr>
        <p:grpSpPr>
          <a:xfrm>
            <a:off x="10698337" y="5450807"/>
            <a:ext cx="1290167" cy="1206932"/>
            <a:chOff x="5193955" y="-106337"/>
            <a:chExt cx="662848" cy="620084"/>
          </a:xfrm>
        </p:grpSpPr>
        <p:sp>
          <p:nvSpPr>
            <p:cNvPr id="443" name="Google Shape;443;p32"/>
            <p:cNvSpPr/>
            <p:nvPr/>
          </p:nvSpPr>
          <p:spPr>
            <a:xfrm>
              <a:off x="5193955" y="-106337"/>
              <a:ext cx="44569" cy="41446"/>
            </a:xfrm>
            <a:custGeom>
              <a:avLst/>
              <a:gdLst/>
              <a:ahLst/>
              <a:cxnLst/>
              <a:rect l="l" t="t" r="r" b="b"/>
              <a:pathLst>
                <a:path w="3582" h="3331" extrusionOk="0">
                  <a:moveTo>
                    <a:pt x="1274" y="0"/>
                  </a:moveTo>
                  <a:cubicBezTo>
                    <a:pt x="996" y="159"/>
                    <a:pt x="677" y="279"/>
                    <a:pt x="458" y="497"/>
                  </a:cubicBezTo>
                  <a:cubicBezTo>
                    <a:pt x="260" y="716"/>
                    <a:pt x="140" y="1015"/>
                    <a:pt x="1" y="1293"/>
                  </a:cubicBezTo>
                  <a:lnTo>
                    <a:pt x="1" y="2009"/>
                  </a:lnTo>
                  <a:cubicBezTo>
                    <a:pt x="41" y="2129"/>
                    <a:pt x="80" y="2248"/>
                    <a:pt x="140" y="2367"/>
                  </a:cubicBezTo>
                  <a:cubicBezTo>
                    <a:pt x="436" y="2974"/>
                    <a:pt x="1033" y="3330"/>
                    <a:pt x="1660" y="3330"/>
                  </a:cubicBezTo>
                  <a:cubicBezTo>
                    <a:pt x="1917" y="3330"/>
                    <a:pt x="2179" y="3270"/>
                    <a:pt x="2428" y="3143"/>
                  </a:cubicBezTo>
                  <a:cubicBezTo>
                    <a:pt x="3263" y="2705"/>
                    <a:pt x="3582" y="1691"/>
                    <a:pt x="3124" y="855"/>
                  </a:cubicBezTo>
                  <a:cubicBezTo>
                    <a:pt x="2885" y="398"/>
                    <a:pt x="2468" y="159"/>
                    <a:pt x="20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5813727" y="-106337"/>
              <a:ext cx="43076" cy="41483"/>
            </a:xfrm>
            <a:custGeom>
              <a:avLst/>
              <a:gdLst/>
              <a:ahLst/>
              <a:cxnLst/>
              <a:rect l="l" t="t" r="r" b="b"/>
              <a:pathLst>
                <a:path w="3462" h="3334" extrusionOk="0">
                  <a:moveTo>
                    <a:pt x="1452" y="0"/>
                  </a:moveTo>
                  <a:cubicBezTo>
                    <a:pt x="1074" y="119"/>
                    <a:pt x="756" y="318"/>
                    <a:pt x="498" y="617"/>
                  </a:cubicBezTo>
                  <a:cubicBezTo>
                    <a:pt x="80" y="1094"/>
                    <a:pt x="0" y="1850"/>
                    <a:pt x="338" y="2467"/>
                  </a:cubicBezTo>
                  <a:cubicBezTo>
                    <a:pt x="627" y="2990"/>
                    <a:pt x="1227" y="3333"/>
                    <a:pt x="1796" y="3333"/>
                  </a:cubicBezTo>
                  <a:cubicBezTo>
                    <a:pt x="1854" y="3333"/>
                    <a:pt x="1912" y="3330"/>
                    <a:pt x="1970" y="3322"/>
                  </a:cubicBezTo>
                  <a:cubicBezTo>
                    <a:pt x="2745" y="3203"/>
                    <a:pt x="3203" y="2725"/>
                    <a:pt x="3462" y="2009"/>
                  </a:cubicBezTo>
                  <a:cubicBezTo>
                    <a:pt x="3462" y="1771"/>
                    <a:pt x="3462" y="1532"/>
                    <a:pt x="3462" y="1293"/>
                  </a:cubicBezTo>
                  <a:cubicBezTo>
                    <a:pt x="3282" y="1015"/>
                    <a:pt x="3163" y="696"/>
                    <a:pt x="2944" y="458"/>
                  </a:cubicBezTo>
                  <a:cubicBezTo>
                    <a:pt x="2745" y="259"/>
                    <a:pt x="2427" y="159"/>
                    <a:pt x="2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5315988" y="-106337"/>
              <a:ext cx="46050" cy="41322"/>
            </a:xfrm>
            <a:custGeom>
              <a:avLst/>
              <a:gdLst/>
              <a:ahLst/>
              <a:cxnLst/>
              <a:rect l="l" t="t" r="r" b="b"/>
              <a:pathLst>
                <a:path w="3701" h="3321" extrusionOk="0">
                  <a:moveTo>
                    <a:pt x="1452" y="0"/>
                  </a:moveTo>
                  <a:cubicBezTo>
                    <a:pt x="1094" y="159"/>
                    <a:pt x="736" y="318"/>
                    <a:pt x="497" y="657"/>
                  </a:cubicBezTo>
                  <a:cubicBezTo>
                    <a:pt x="0" y="1353"/>
                    <a:pt x="80" y="2288"/>
                    <a:pt x="676" y="2865"/>
                  </a:cubicBezTo>
                  <a:cubicBezTo>
                    <a:pt x="998" y="3166"/>
                    <a:pt x="1418" y="3320"/>
                    <a:pt x="1838" y="3320"/>
                  </a:cubicBezTo>
                  <a:cubicBezTo>
                    <a:pt x="2224" y="3320"/>
                    <a:pt x="2610" y="3191"/>
                    <a:pt x="2924" y="2924"/>
                  </a:cubicBezTo>
                  <a:cubicBezTo>
                    <a:pt x="3561" y="2387"/>
                    <a:pt x="3700" y="1452"/>
                    <a:pt x="3243" y="736"/>
                  </a:cubicBezTo>
                  <a:cubicBezTo>
                    <a:pt x="3004" y="358"/>
                    <a:pt x="2626" y="159"/>
                    <a:pt x="2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5688981" y="-106337"/>
              <a:ext cx="45801" cy="41371"/>
            </a:xfrm>
            <a:custGeom>
              <a:avLst/>
              <a:gdLst/>
              <a:ahLst/>
              <a:cxnLst/>
              <a:rect l="l" t="t" r="r" b="b"/>
              <a:pathLst>
                <a:path w="3681" h="3325" extrusionOk="0">
                  <a:moveTo>
                    <a:pt x="1452" y="0"/>
                  </a:moveTo>
                  <a:cubicBezTo>
                    <a:pt x="1174" y="159"/>
                    <a:pt x="876" y="279"/>
                    <a:pt x="637" y="477"/>
                  </a:cubicBezTo>
                  <a:cubicBezTo>
                    <a:pt x="20" y="1074"/>
                    <a:pt x="0" y="2109"/>
                    <a:pt x="577" y="2745"/>
                  </a:cubicBezTo>
                  <a:cubicBezTo>
                    <a:pt x="916" y="3128"/>
                    <a:pt x="1370" y="3325"/>
                    <a:pt x="1828" y="3325"/>
                  </a:cubicBezTo>
                  <a:cubicBezTo>
                    <a:pt x="2204" y="3325"/>
                    <a:pt x="2582" y="3193"/>
                    <a:pt x="2905" y="2924"/>
                  </a:cubicBezTo>
                  <a:cubicBezTo>
                    <a:pt x="3561" y="2387"/>
                    <a:pt x="3680" y="1393"/>
                    <a:pt x="3183" y="676"/>
                  </a:cubicBezTo>
                  <a:cubicBezTo>
                    <a:pt x="2944" y="338"/>
                    <a:pt x="2586" y="159"/>
                    <a:pt x="2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5193955" y="356564"/>
              <a:ext cx="44320" cy="41384"/>
            </a:xfrm>
            <a:custGeom>
              <a:avLst/>
              <a:gdLst/>
              <a:ahLst/>
              <a:cxnLst/>
              <a:rect l="l" t="t" r="r" b="b"/>
              <a:pathLst>
                <a:path w="3562" h="3326" extrusionOk="0">
                  <a:moveTo>
                    <a:pt x="1657" y="0"/>
                  </a:moveTo>
                  <a:cubicBezTo>
                    <a:pt x="1421" y="0"/>
                    <a:pt x="1182" y="51"/>
                    <a:pt x="956" y="159"/>
                  </a:cubicBezTo>
                  <a:cubicBezTo>
                    <a:pt x="439" y="397"/>
                    <a:pt x="160" y="815"/>
                    <a:pt x="1" y="1312"/>
                  </a:cubicBezTo>
                  <a:cubicBezTo>
                    <a:pt x="1" y="1551"/>
                    <a:pt x="1" y="1790"/>
                    <a:pt x="1" y="2029"/>
                  </a:cubicBezTo>
                  <a:cubicBezTo>
                    <a:pt x="21" y="2108"/>
                    <a:pt x="61" y="2208"/>
                    <a:pt x="100" y="2287"/>
                  </a:cubicBezTo>
                  <a:cubicBezTo>
                    <a:pt x="352" y="2938"/>
                    <a:pt x="978" y="3325"/>
                    <a:pt x="1642" y="3325"/>
                  </a:cubicBezTo>
                  <a:cubicBezTo>
                    <a:pt x="1871" y="3325"/>
                    <a:pt x="2104" y="3279"/>
                    <a:pt x="2328" y="3182"/>
                  </a:cubicBezTo>
                  <a:cubicBezTo>
                    <a:pt x="3164" y="2824"/>
                    <a:pt x="3562" y="1830"/>
                    <a:pt x="3184" y="994"/>
                  </a:cubicBezTo>
                  <a:cubicBezTo>
                    <a:pt x="2908" y="370"/>
                    <a:pt x="2294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813229" y="356514"/>
              <a:ext cx="43574" cy="41458"/>
            </a:xfrm>
            <a:custGeom>
              <a:avLst/>
              <a:gdLst/>
              <a:ahLst/>
              <a:cxnLst/>
              <a:rect l="l" t="t" r="r" b="b"/>
              <a:pathLst>
                <a:path w="3502" h="3332" extrusionOk="0">
                  <a:moveTo>
                    <a:pt x="1838" y="1"/>
                  </a:moveTo>
                  <a:cubicBezTo>
                    <a:pt x="1404" y="1"/>
                    <a:pt x="968" y="170"/>
                    <a:pt x="637" y="501"/>
                  </a:cubicBezTo>
                  <a:cubicBezTo>
                    <a:pt x="20" y="1098"/>
                    <a:pt x="0" y="2172"/>
                    <a:pt x="597" y="2808"/>
                  </a:cubicBezTo>
                  <a:cubicBezTo>
                    <a:pt x="940" y="3151"/>
                    <a:pt x="1398" y="3332"/>
                    <a:pt x="1847" y="3332"/>
                  </a:cubicBezTo>
                  <a:cubicBezTo>
                    <a:pt x="2257" y="3332"/>
                    <a:pt x="2661" y="3181"/>
                    <a:pt x="2964" y="2868"/>
                  </a:cubicBezTo>
                  <a:cubicBezTo>
                    <a:pt x="3203" y="2649"/>
                    <a:pt x="3322" y="2311"/>
                    <a:pt x="3502" y="2033"/>
                  </a:cubicBezTo>
                  <a:lnTo>
                    <a:pt x="3502" y="1316"/>
                  </a:lnTo>
                  <a:cubicBezTo>
                    <a:pt x="3322" y="1038"/>
                    <a:pt x="3203" y="720"/>
                    <a:pt x="3004" y="501"/>
                  </a:cubicBezTo>
                  <a:cubicBezTo>
                    <a:pt x="2688" y="165"/>
                    <a:pt x="2265" y="1"/>
                    <a:pt x="1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315988" y="472388"/>
              <a:ext cx="45801" cy="41359"/>
            </a:xfrm>
            <a:custGeom>
              <a:avLst/>
              <a:gdLst/>
              <a:ahLst/>
              <a:cxnLst/>
              <a:rect l="l" t="t" r="r" b="b"/>
              <a:pathLst>
                <a:path w="3681" h="3324" extrusionOk="0">
                  <a:moveTo>
                    <a:pt x="1841" y="1"/>
                  </a:moveTo>
                  <a:cubicBezTo>
                    <a:pt x="1485" y="1"/>
                    <a:pt x="1125" y="112"/>
                    <a:pt x="816" y="339"/>
                  </a:cubicBezTo>
                  <a:cubicBezTo>
                    <a:pt x="219" y="777"/>
                    <a:pt x="0" y="1652"/>
                    <a:pt x="318" y="2349"/>
                  </a:cubicBezTo>
                  <a:cubicBezTo>
                    <a:pt x="537" y="2846"/>
                    <a:pt x="955" y="3124"/>
                    <a:pt x="1452" y="3323"/>
                  </a:cubicBezTo>
                  <a:cubicBezTo>
                    <a:pt x="1711" y="3323"/>
                    <a:pt x="1969" y="3323"/>
                    <a:pt x="2228" y="3303"/>
                  </a:cubicBezTo>
                  <a:cubicBezTo>
                    <a:pt x="2646" y="3144"/>
                    <a:pt x="3024" y="2925"/>
                    <a:pt x="3262" y="2528"/>
                  </a:cubicBezTo>
                  <a:cubicBezTo>
                    <a:pt x="3680" y="1871"/>
                    <a:pt x="3561" y="996"/>
                    <a:pt x="3004" y="459"/>
                  </a:cubicBezTo>
                  <a:cubicBezTo>
                    <a:pt x="2680" y="157"/>
                    <a:pt x="2263" y="1"/>
                    <a:pt x="1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813727" y="240951"/>
              <a:ext cx="43076" cy="41284"/>
            </a:xfrm>
            <a:custGeom>
              <a:avLst/>
              <a:gdLst/>
              <a:ahLst/>
              <a:cxnLst/>
              <a:rect l="l" t="t" r="r" b="b"/>
              <a:pathLst>
                <a:path w="3462" h="3318" extrusionOk="0">
                  <a:moveTo>
                    <a:pt x="1751" y="1"/>
                  </a:moveTo>
                  <a:cubicBezTo>
                    <a:pt x="1074" y="1"/>
                    <a:pt x="478" y="418"/>
                    <a:pt x="219" y="1075"/>
                  </a:cubicBezTo>
                  <a:cubicBezTo>
                    <a:pt x="0" y="1672"/>
                    <a:pt x="159" y="2427"/>
                    <a:pt x="637" y="2865"/>
                  </a:cubicBezTo>
                  <a:cubicBezTo>
                    <a:pt x="948" y="3163"/>
                    <a:pt x="1386" y="3318"/>
                    <a:pt x="1818" y="3318"/>
                  </a:cubicBezTo>
                  <a:cubicBezTo>
                    <a:pt x="2049" y="3318"/>
                    <a:pt x="2279" y="3274"/>
                    <a:pt x="2487" y="3183"/>
                  </a:cubicBezTo>
                  <a:cubicBezTo>
                    <a:pt x="3004" y="2945"/>
                    <a:pt x="3263" y="2527"/>
                    <a:pt x="3462" y="2010"/>
                  </a:cubicBezTo>
                  <a:lnTo>
                    <a:pt x="3442" y="1294"/>
                  </a:lnTo>
                  <a:cubicBezTo>
                    <a:pt x="3422" y="1234"/>
                    <a:pt x="3402" y="1174"/>
                    <a:pt x="3382" y="1134"/>
                  </a:cubicBezTo>
                  <a:cubicBezTo>
                    <a:pt x="3103" y="398"/>
                    <a:pt x="2527" y="1"/>
                    <a:pt x="1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5440971" y="-106337"/>
              <a:ext cx="44320" cy="41496"/>
            </a:xfrm>
            <a:custGeom>
              <a:avLst/>
              <a:gdLst/>
              <a:ahLst/>
              <a:cxnLst/>
              <a:rect l="l" t="t" r="r" b="b"/>
              <a:pathLst>
                <a:path w="3562" h="3335" extrusionOk="0">
                  <a:moveTo>
                    <a:pt x="1433" y="0"/>
                  </a:moveTo>
                  <a:cubicBezTo>
                    <a:pt x="1354" y="20"/>
                    <a:pt x="1294" y="60"/>
                    <a:pt x="1214" y="80"/>
                  </a:cubicBezTo>
                  <a:cubicBezTo>
                    <a:pt x="438" y="398"/>
                    <a:pt x="1" y="1114"/>
                    <a:pt x="140" y="1950"/>
                  </a:cubicBezTo>
                  <a:cubicBezTo>
                    <a:pt x="259" y="2626"/>
                    <a:pt x="677" y="3064"/>
                    <a:pt x="1334" y="3262"/>
                  </a:cubicBezTo>
                  <a:cubicBezTo>
                    <a:pt x="1503" y="3311"/>
                    <a:pt x="1668" y="3335"/>
                    <a:pt x="1827" y="3335"/>
                  </a:cubicBezTo>
                  <a:cubicBezTo>
                    <a:pt x="2320" y="3335"/>
                    <a:pt x="2753" y="3107"/>
                    <a:pt x="3084" y="2686"/>
                  </a:cubicBezTo>
                  <a:cubicBezTo>
                    <a:pt x="3502" y="2148"/>
                    <a:pt x="3562" y="1552"/>
                    <a:pt x="3283" y="935"/>
                  </a:cubicBezTo>
                  <a:cubicBezTo>
                    <a:pt x="3064" y="438"/>
                    <a:pt x="2647" y="179"/>
                    <a:pt x="2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5193955" y="9202"/>
              <a:ext cx="42840" cy="41521"/>
            </a:xfrm>
            <a:custGeom>
              <a:avLst/>
              <a:gdLst/>
              <a:ahLst/>
              <a:cxnLst/>
              <a:rect l="l" t="t" r="r" b="b"/>
              <a:pathLst>
                <a:path w="3443" h="3337" extrusionOk="0">
                  <a:moveTo>
                    <a:pt x="1615" y="0"/>
                  </a:moveTo>
                  <a:cubicBezTo>
                    <a:pt x="1212" y="0"/>
                    <a:pt x="823" y="147"/>
                    <a:pt x="538" y="443"/>
                  </a:cubicBezTo>
                  <a:cubicBezTo>
                    <a:pt x="299" y="681"/>
                    <a:pt x="180" y="1019"/>
                    <a:pt x="1" y="1298"/>
                  </a:cubicBezTo>
                  <a:cubicBezTo>
                    <a:pt x="1" y="1557"/>
                    <a:pt x="1" y="1795"/>
                    <a:pt x="1" y="2034"/>
                  </a:cubicBezTo>
                  <a:cubicBezTo>
                    <a:pt x="41" y="2114"/>
                    <a:pt x="61" y="2193"/>
                    <a:pt x="100" y="2273"/>
                  </a:cubicBezTo>
                  <a:cubicBezTo>
                    <a:pt x="375" y="2931"/>
                    <a:pt x="968" y="3337"/>
                    <a:pt x="1664" y="3337"/>
                  </a:cubicBezTo>
                  <a:cubicBezTo>
                    <a:pt x="1725" y="3337"/>
                    <a:pt x="1788" y="3334"/>
                    <a:pt x="1851" y="3327"/>
                  </a:cubicBezTo>
                  <a:cubicBezTo>
                    <a:pt x="2607" y="3247"/>
                    <a:pt x="3144" y="2730"/>
                    <a:pt x="3303" y="1954"/>
                  </a:cubicBezTo>
                  <a:cubicBezTo>
                    <a:pt x="3442" y="1318"/>
                    <a:pt x="3104" y="582"/>
                    <a:pt x="2507" y="244"/>
                  </a:cubicBezTo>
                  <a:cubicBezTo>
                    <a:pt x="2227" y="82"/>
                    <a:pt x="1917" y="0"/>
                    <a:pt x="1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687986" y="472413"/>
              <a:ext cx="47543" cy="41334"/>
            </a:xfrm>
            <a:custGeom>
              <a:avLst/>
              <a:gdLst/>
              <a:ahLst/>
              <a:cxnLst/>
              <a:rect l="l" t="t" r="r" b="b"/>
              <a:pathLst>
                <a:path w="3821" h="3322" extrusionOk="0">
                  <a:moveTo>
                    <a:pt x="1905" y="1"/>
                  </a:moveTo>
                  <a:cubicBezTo>
                    <a:pt x="1624" y="1"/>
                    <a:pt x="1339" y="71"/>
                    <a:pt x="1075" y="218"/>
                  </a:cubicBezTo>
                  <a:cubicBezTo>
                    <a:pt x="259" y="696"/>
                    <a:pt x="1" y="1750"/>
                    <a:pt x="498" y="2546"/>
                  </a:cubicBezTo>
                  <a:cubicBezTo>
                    <a:pt x="737" y="2943"/>
                    <a:pt x="1115" y="3142"/>
                    <a:pt x="1532" y="3321"/>
                  </a:cubicBezTo>
                  <a:lnTo>
                    <a:pt x="2288" y="3321"/>
                  </a:lnTo>
                  <a:cubicBezTo>
                    <a:pt x="2388" y="3282"/>
                    <a:pt x="2467" y="3242"/>
                    <a:pt x="2547" y="3202"/>
                  </a:cubicBezTo>
                  <a:cubicBezTo>
                    <a:pt x="3422" y="2844"/>
                    <a:pt x="3820" y="1810"/>
                    <a:pt x="3422" y="954"/>
                  </a:cubicBezTo>
                  <a:cubicBezTo>
                    <a:pt x="3134" y="349"/>
                    <a:pt x="2531" y="1"/>
                    <a:pt x="1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5193955" y="125039"/>
              <a:ext cx="42591" cy="41409"/>
            </a:xfrm>
            <a:custGeom>
              <a:avLst/>
              <a:gdLst/>
              <a:ahLst/>
              <a:cxnLst/>
              <a:rect l="l" t="t" r="r" b="b"/>
              <a:pathLst>
                <a:path w="3423" h="3328" extrusionOk="0">
                  <a:moveTo>
                    <a:pt x="1657" y="1"/>
                  </a:moveTo>
                  <a:cubicBezTo>
                    <a:pt x="1239" y="1"/>
                    <a:pt x="818" y="151"/>
                    <a:pt x="538" y="443"/>
                  </a:cubicBezTo>
                  <a:cubicBezTo>
                    <a:pt x="299" y="682"/>
                    <a:pt x="180" y="1020"/>
                    <a:pt x="1" y="1299"/>
                  </a:cubicBezTo>
                  <a:lnTo>
                    <a:pt x="1" y="2015"/>
                  </a:lnTo>
                  <a:cubicBezTo>
                    <a:pt x="21" y="2095"/>
                    <a:pt x="61" y="2174"/>
                    <a:pt x="100" y="2254"/>
                  </a:cubicBezTo>
                  <a:cubicBezTo>
                    <a:pt x="371" y="2913"/>
                    <a:pt x="972" y="3328"/>
                    <a:pt x="1647" y="3328"/>
                  </a:cubicBezTo>
                  <a:cubicBezTo>
                    <a:pt x="1766" y="3328"/>
                    <a:pt x="1888" y="3315"/>
                    <a:pt x="2010" y="3288"/>
                  </a:cubicBezTo>
                  <a:cubicBezTo>
                    <a:pt x="2706" y="3149"/>
                    <a:pt x="3224" y="2572"/>
                    <a:pt x="3323" y="1836"/>
                  </a:cubicBezTo>
                  <a:cubicBezTo>
                    <a:pt x="3422" y="1199"/>
                    <a:pt x="3025" y="503"/>
                    <a:pt x="2408" y="185"/>
                  </a:cubicBezTo>
                  <a:cubicBezTo>
                    <a:pt x="2184" y="61"/>
                    <a:pt x="1921" y="1"/>
                    <a:pt x="1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5193955" y="240751"/>
              <a:ext cx="42342" cy="41558"/>
            </a:xfrm>
            <a:custGeom>
              <a:avLst/>
              <a:gdLst/>
              <a:ahLst/>
              <a:cxnLst/>
              <a:rect l="l" t="t" r="r" b="b"/>
              <a:pathLst>
                <a:path w="3403" h="3340" extrusionOk="0">
                  <a:moveTo>
                    <a:pt x="1655" y="0"/>
                  </a:moveTo>
                  <a:cubicBezTo>
                    <a:pt x="1226" y="0"/>
                    <a:pt x="799" y="168"/>
                    <a:pt x="498" y="494"/>
                  </a:cubicBezTo>
                  <a:cubicBezTo>
                    <a:pt x="279" y="713"/>
                    <a:pt x="160" y="1031"/>
                    <a:pt x="1" y="1310"/>
                  </a:cubicBezTo>
                  <a:cubicBezTo>
                    <a:pt x="1" y="1548"/>
                    <a:pt x="1" y="1787"/>
                    <a:pt x="1" y="2026"/>
                  </a:cubicBezTo>
                  <a:cubicBezTo>
                    <a:pt x="21" y="2105"/>
                    <a:pt x="61" y="2185"/>
                    <a:pt x="80" y="2264"/>
                  </a:cubicBezTo>
                  <a:cubicBezTo>
                    <a:pt x="366" y="2937"/>
                    <a:pt x="980" y="3340"/>
                    <a:pt x="1655" y="3340"/>
                  </a:cubicBezTo>
                  <a:cubicBezTo>
                    <a:pt x="1779" y="3340"/>
                    <a:pt x="1904" y="3327"/>
                    <a:pt x="2030" y="3299"/>
                  </a:cubicBezTo>
                  <a:cubicBezTo>
                    <a:pt x="2726" y="3140"/>
                    <a:pt x="3243" y="2543"/>
                    <a:pt x="3323" y="1807"/>
                  </a:cubicBezTo>
                  <a:cubicBezTo>
                    <a:pt x="3403" y="1190"/>
                    <a:pt x="3005" y="474"/>
                    <a:pt x="2388" y="176"/>
                  </a:cubicBezTo>
                  <a:cubicBezTo>
                    <a:pt x="2160" y="58"/>
                    <a:pt x="190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5564733" y="-106337"/>
              <a:ext cx="45303" cy="41371"/>
            </a:xfrm>
            <a:custGeom>
              <a:avLst/>
              <a:gdLst/>
              <a:ahLst/>
              <a:cxnLst/>
              <a:rect l="l" t="t" r="r" b="b"/>
              <a:pathLst>
                <a:path w="3641" h="3325" extrusionOk="0">
                  <a:moveTo>
                    <a:pt x="1452" y="0"/>
                  </a:moveTo>
                  <a:cubicBezTo>
                    <a:pt x="1393" y="20"/>
                    <a:pt x="1333" y="60"/>
                    <a:pt x="1273" y="80"/>
                  </a:cubicBezTo>
                  <a:cubicBezTo>
                    <a:pt x="438" y="398"/>
                    <a:pt x="0" y="1233"/>
                    <a:pt x="219" y="2089"/>
                  </a:cubicBezTo>
                  <a:cubicBezTo>
                    <a:pt x="414" y="2833"/>
                    <a:pt x="1082" y="3325"/>
                    <a:pt x="1845" y="3325"/>
                  </a:cubicBezTo>
                  <a:cubicBezTo>
                    <a:pt x="1938" y="3325"/>
                    <a:pt x="2033" y="3317"/>
                    <a:pt x="2129" y="3302"/>
                  </a:cubicBezTo>
                  <a:cubicBezTo>
                    <a:pt x="3004" y="3143"/>
                    <a:pt x="3641" y="2268"/>
                    <a:pt x="3481" y="1393"/>
                  </a:cubicBezTo>
                  <a:cubicBezTo>
                    <a:pt x="3342" y="637"/>
                    <a:pt x="2865" y="239"/>
                    <a:pt x="2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5813727" y="9500"/>
              <a:ext cx="43076" cy="41284"/>
            </a:xfrm>
            <a:custGeom>
              <a:avLst/>
              <a:gdLst/>
              <a:ahLst/>
              <a:cxnLst/>
              <a:rect l="l" t="t" r="r" b="b"/>
              <a:pathLst>
                <a:path w="3462" h="3318" extrusionOk="0">
                  <a:moveTo>
                    <a:pt x="1768" y="0"/>
                  </a:moveTo>
                  <a:cubicBezTo>
                    <a:pt x="1749" y="0"/>
                    <a:pt x="1730" y="0"/>
                    <a:pt x="1711" y="1"/>
                  </a:cubicBezTo>
                  <a:cubicBezTo>
                    <a:pt x="1074" y="1"/>
                    <a:pt x="478" y="439"/>
                    <a:pt x="239" y="1035"/>
                  </a:cubicBezTo>
                  <a:cubicBezTo>
                    <a:pt x="0" y="1632"/>
                    <a:pt x="159" y="2388"/>
                    <a:pt x="597" y="2826"/>
                  </a:cubicBezTo>
                  <a:cubicBezTo>
                    <a:pt x="921" y="3150"/>
                    <a:pt x="1364" y="3318"/>
                    <a:pt x="1802" y="3318"/>
                  </a:cubicBezTo>
                  <a:cubicBezTo>
                    <a:pt x="2009" y="3318"/>
                    <a:pt x="2216" y="3280"/>
                    <a:pt x="2407" y="3204"/>
                  </a:cubicBezTo>
                  <a:cubicBezTo>
                    <a:pt x="2964" y="2965"/>
                    <a:pt x="3263" y="2547"/>
                    <a:pt x="3462" y="2010"/>
                  </a:cubicBezTo>
                  <a:lnTo>
                    <a:pt x="3462" y="1274"/>
                  </a:lnTo>
                  <a:cubicBezTo>
                    <a:pt x="3422" y="1214"/>
                    <a:pt x="3402" y="1155"/>
                    <a:pt x="3362" y="1095"/>
                  </a:cubicBezTo>
                  <a:cubicBezTo>
                    <a:pt x="3090" y="396"/>
                    <a:pt x="2534" y="0"/>
                    <a:pt x="1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5193955" y="472364"/>
              <a:ext cx="44320" cy="41135"/>
            </a:xfrm>
            <a:custGeom>
              <a:avLst/>
              <a:gdLst/>
              <a:ahLst/>
              <a:cxnLst/>
              <a:rect l="l" t="t" r="r" b="b"/>
              <a:pathLst>
                <a:path w="3562" h="3306" extrusionOk="0">
                  <a:moveTo>
                    <a:pt x="1669" y="1"/>
                  </a:moveTo>
                  <a:cubicBezTo>
                    <a:pt x="1429" y="1"/>
                    <a:pt x="1186" y="53"/>
                    <a:pt x="956" y="162"/>
                  </a:cubicBezTo>
                  <a:cubicBezTo>
                    <a:pt x="439" y="401"/>
                    <a:pt x="180" y="819"/>
                    <a:pt x="1" y="1316"/>
                  </a:cubicBezTo>
                  <a:lnTo>
                    <a:pt x="1" y="2032"/>
                  </a:lnTo>
                  <a:cubicBezTo>
                    <a:pt x="160" y="2311"/>
                    <a:pt x="279" y="2629"/>
                    <a:pt x="498" y="2848"/>
                  </a:cubicBezTo>
                  <a:cubicBezTo>
                    <a:pt x="697" y="3047"/>
                    <a:pt x="1015" y="3166"/>
                    <a:pt x="1274" y="3305"/>
                  </a:cubicBezTo>
                  <a:lnTo>
                    <a:pt x="2050" y="3305"/>
                  </a:lnTo>
                  <a:cubicBezTo>
                    <a:pt x="2149" y="3266"/>
                    <a:pt x="2229" y="3226"/>
                    <a:pt x="2328" y="3186"/>
                  </a:cubicBezTo>
                  <a:cubicBezTo>
                    <a:pt x="3184" y="2808"/>
                    <a:pt x="3562" y="1833"/>
                    <a:pt x="3184" y="998"/>
                  </a:cubicBezTo>
                  <a:cubicBezTo>
                    <a:pt x="2910" y="363"/>
                    <a:pt x="2301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5813727" y="472637"/>
              <a:ext cx="43076" cy="41110"/>
            </a:xfrm>
            <a:custGeom>
              <a:avLst/>
              <a:gdLst/>
              <a:ahLst/>
              <a:cxnLst/>
              <a:rect l="l" t="t" r="r" b="b"/>
              <a:pathLst>
                <a:path w="3462" h="3304" extrusionOk="0">
                  <a:moveTo>
                    <a:pt x="1797" y="0"/>
                  </a:moveTo>
                  <a:cubicBezTo>
                    <a:pt x="1775" y="0"/>
                    <a:pt x="1753" y="1"/>
                    <a:pt x="1731" y="1"/>
                  </a:cubicBezTo>
                  <a:cubicBezTo>
                    <a:pt x="1055" y="1"/>
                    <a:pt x="557" y="339"/>
                    <a:pt x="279" y="956"/>
                  </a:cubicBezTo>
                  <a:cubicBezTo>
                    <a:pt x="0" y="1573"/>
                    <a:pt x="60" y="2169"/>
                    <a:pt x="498" y="2667"/>
                  </a:cubicBezTo>
                  <a:cubicBezTo>
                    <a:pt x="736" y="2925"/>
                    <a:pt x="1094" y="3085"/>
                    <a:pt x="1393" y="3303"/>
                  </a:cubicBezTo>
                  <a:lnTo>
                    <a:pt x="2169" y="3303"/>
                  </a:lnTo>
                  <a:cubicBezTo>
                    <a:pt x="2447" y="3124"/>
                    <a:pt x="2765" y="3005"/>
                    <a:pt x="2984" y="2786"/>
                  </a:cubicBezTo>
                  <a:cubicBezTo>
                    <a:pt x="3203" y="2587"/>
                    <a:pt x="3302" y="2269"/>
                    <a:pt x="3462" y="2010"/>
                  </a:cubicBezTo>
                  <a:lnTo>
                    <a:pt x="3462" y="1294"/>
                  </a:lnTo>
                  <a:cubicBezTo>
                    <a:pt x="3074" y="364"/>
                    <a:pt x="261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5813727" y="125101"/>
              <a:ext cx="43076" cy="41396"/>
            </a:xfrm>
            <a:custGeom>
              <a:avLst/>
              <a:gdLst/>
              <a:ahLst/>
              <a:cxnLst/>
              <a:rect l="l" t="t" r="r" b="b"/>
              <a:pathLst>
                <a:path w="3462" h="3327" extrusionOk="0">
                  <a:moveTo>
                    <a:pt x="1771" y="1"/>
                  </a:moveTo>
                  <a:cubicBezTo>
                    <a:pt x="975" y="1"/>
                    <a:pt x="318" y="558"/>
                    <a:pt x="159" y="1334"/>
                  </a:cubicBezTo>
                  <a:cubicBezTo>
                    <a:pt x="0" y="2109"/>
                    <a:pt x="438" y="2905"/>
                    <a:pt x="1154" y="3203"/>
                  </a:cubicBezTo>
                  <a:cubicBezTo>
                    <a:pt x="1364" y="3286"/>
                    <a:pt x="1581" y="3326"/>
                    <a:pt x="1795" y="3326"/>
                  </a:cubicBezTo>
                  <a:cubicBezTo>
                    <a:pt x="2351" y="3326"/>
                    <a:pt x="2881" y="3056"/>
                    <a:pt x="3183" y="2567"/>
                  </a:cubicBezTo>
                  <a:cubicBezTo>
                    <a:pt x="3302" y="2408"/>
                    <a:pt x="3362" y="2209"/>
                    <a:pt x="3462" y="2010"/>
                  </a:cubicBezTo>
                  <a:lnTo>
                    <a:pt x="3442" y="1294"/>
                  </a:lnTo>
                  <a:cubicBezTo>
                    <a:pt x="3422" y="1234"/>
                    <a:pt x="3402" y="1155"/>
                    <a:pt x="3362" y="1075"/>
                  </a:cubicBezTo>
                  <a:cubicBezTo>
                    <a:pt x="3103" y="399"/>
                    <a:pt x="2507" y="1"/>
                    <a:pt x="1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5439378" y="472351"/>
              <a:ext cx="45664" cy="41396"/>
            </a:xfrm>
            <a:custGeom>
              <a:avLst/>
              <a:gdLst/>
              <a:ahLst/>
              <a:cxnLst/>
              <a:rect l="l" t="t" r="r" b="b"/>
              <a:pathLst>
                <a:path w="3670" h="3327" extrusionOk="0">
                  <a:moveTo>
                    <a:pt x="1900" y="0"/>
                  </a:moveTo>
                  <a:cubicBezTo>
                    <a:pt x="823" y="0"/>
                    <a:pt x="1" y="1038"/>
                    <a:pt x="308" y="2113"/>
                  </a:cubicBezTo>
                  <a:cubicBezTo>
                    <a:pt x="487" y="2749"/>
                    <a:pt x="944" y="3108"/>
                    <a:pt x="1561" y="3326"/>
                  </a:cubicBezTo>
                  <a:cubicBezTo>
                    <a:pt x="1800" y="3326"/>
                    <a:pt x="2039" y="3326"/>
                    <a:pt x="2277" y="3306"/>
                  </a:cubicBezTo>
                  <a:cubicBezTo>
                    <a:pt x="2357" y="3287"/>
                    <a:pt x="2416" y="3247"/>
                    <a:pt x="2496" y="3227"/>
                  </a:cubicBezTo>
                  <a:cubicBezTo>
                    <a:pt x="3252" y="2928"/>
                    <a:pt x="3670" y="2212"/>
                    <a:pt x="3550" y="1397"/>
                  </a:cubicBezTo>
                  <a:cubicBezTo>
                    <a:pt x="3451" y="661"/>
                    <a:pt x="2814" y="64"/>
                    <a:pt x="2019" y="4"/>
                  </a:cubicBezTo>
                  <a:cubicBezTo>
                    <a:pt x="1979" y="1"/>
                    <a:pt x="1939" y="0"/>
                    <a:pt x="1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5564982" y="472351"/>
              <a:ext cx="44557" cy="41396"/>
            </a:xfrm>
            <a:custGeom>
              <a:avLst/>
              <a:gdLst/>
              <a:ahLst/>
              <a:cxnLst/>
              <a:rect l="l" t="t" r="r" b="b"/>
              <a:pathLst>
                <a:path w="3581" h="3327" extrusionOk="0">
                  <a:moveTo>
                    <a:pt x="1840" y="0"/>
                  </a:moveTo>
                  <a:cubicBezTo>
                    <a:pt x="1226" y="0"/>
                    <a:pt x="651" y="321"/>
                    <a:pt x="358" y="820"/>
                  </a:cubicBezTo>
                  <a:cubicBezTo>
                    <a:pt x="0" y="1476"/>
                    <a:pt x="60" y="2292"/>
                    <a:pt x="577" y="2769"/>
                  </a:cubicBezTo>
                  <a:cubicBezTo>
                    <a:pt x="816" y="3008"/>
                    <a:pt x="1154" y="3147"/>
                    <a:pt x="1432" y="3326"/>
                  </a:cubicBezTo>
                  <a:lnTo>
                    <a:pt x="2168" y="3326"/>
                  </a:lnTo>
                  <a:cubicBezTo>
                    <a:pt x="2228" y="3287"/>
                    <a:pt x="2308" y="3267"/>
                    <a:pt x="2367" y="3227"/>
                  </a:cubicBezTo>
                  <a:cubicBezTo>
                    <a:pt x="3143" y="2928"/>
                    <a:pt x="3581" y="2192"/>
                    <a:pt x="3441" y="1397"/>
                  </a:cubicBezTo>
                  <a:cubicBezTo>
                    <a:pt x="3342" y="720"/>
                    <a:pt x="2805" y="144"/>
                    <a:pt x="2129" y="24"/>
                  </a:cubicBezTo>
                  <a:cubicBezTo>
                    <a:pt x="2032" y="8"/>
                    <a:pt x="1936" y="0"/>
                    <a:pt x="1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5317967" y="9500"/>
              <a:ext cx="41832" cy="41346"/>
            </a:xfrm>
            <a:custGeom>
              <a:avLst/>
              <a:gdLst/>
              <a:ahLst/>
              <a:cxnLst/>
              <a:rect l="l" t="t" r="r" b="b"/>
              <a:pathLst>
                <a:path w="3362" h="3323" extrusionOk="0">
                  <a:moveTo>
                    <a:pt x="1654" y="0"/>
                  </a:moveTo>
                  <a:cubicBezTo>
                    <a:pt x="737" y="0"/>
                    <a:pt x="20" y="729"/>
                    <a:pt x="0" y="1652"/>
                  </a:cubicBezTo>
                  <a:cubicBezTo>
                    <a:pt x="0" y="2547"/>
                    <a:pt x="756" y="3323"/>
                    <a:pt x="1671" y="3323"/>
                  </a:cubicBezTo>
                  <a:cubicBezTo>
                    <a:pt x="2586" y="3323"/>
                    <a:pt x="3342" y="2567"/>
                    <a:pt x="3342" y="1672"/>
                  </a:cubicBezTo>
                  <a:cubicBezTo>
                    <a:pt x="3362" y="737"/>
                    <a:pt x="2626" y="1"/>
                    <a:pt x="1691" y="1"/>
                  </a:cubicBezTo>
                  <a:cubicBezTo>
                    <a:pt x="1679" y="1"/>
                    <a:pt x="166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5317967" y="356551"/>
              <a:ext cx="41832" cy="41346"/>
            </a:xfrm>
            <a:custGeom>
              <a:avLst/>
              <a:gdLst/>
              <a:ahLst/>
              <a:cxnLst/>
              <a:rect l="l" t="t" r="r" b="b"/>
              <a:pathLst>
                <a:path w="3362" h="3323" extrusionOk="0">
                  <a:moveTo>
                    <a:pt x="1651" y="0"/>
                  </a:moveTo>
                  <a:cubicBezTo>
                    <a:pt x="756" y="0"/>
                    <a:pt x="0" y="776"/>
                    <a:pt x="0" y="1671"/>
                  </a:cubicBezTo>
                  <a:cubicBezTo>
                    <a:pt x="0" y="2587"/>
                    <a:pt x="756" y="3323"/>
                    <a:pt x="1691" y="3323"/>
                  </a:cubicBezTo>
                  <a:cubicBezTo>
                    <a:pt x="2606" y="3323"/>
                    <a:pt x="3362" y="2587"/>
                    <a:pt x="3342" y="1652"/>
                  </a:cubicBezTo>
                  <a:cubicBezTo>
                    <a:pt x="3342" y="717"/>
                    <a:pt x="2586" y="0"/>
                    <a:pt x="1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5690960" y="9500"/>
              <a:ext cx="41595" cy="41346"/>
            </a:xfrm>
            <a:custGeom>
              <a:avLst/>
              <a:gdLst/>
              <a:ahLst/>
              <a:cxnLst/>
              <a:rect l="l" t="t" r="r" b="b"/>
              <a:pathLst>
                <a:path w="3343" h="3323" extrusionOk="0">
                  <a:moveTo>
                    <a:pt x="1671" y="1"/>
                  </a:moveTo>
                  <a:cubicBezTo>
                    <a:pt x="736" y="1"/>
                    <a:pt x="0" y="737"/>
                    <a:pt x="0" y="1652"/>
                  </a:cubicBezTo>
                  <a:cubicBezTo>
                    <a:pt x="0" y="2567"/>
                    <a:pt x="756" y="3323"/>
                    <a:pt x="1671" y="3323"/>
                  </a:cubicBezTo>
                  <a:cubicBezTo>
                    <a:pt x="2586" y="3323"/>
                    <a:pt x="3342" y="2547"/>
                    <a:pt x="3342" y="1652"/>
                  </a:cubicBezTo>
                  <a:cubicBezTo>
                    <a:pt x="3342" y="737"/>
                    <a:pt x="2606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5317967" y="240951"/>
              <a:ext cx="41832" cy="41098"/>
            </a:xfrm>
            <a:custGeom>
              <a:avLst/>
              <a:gdLst/>
              <a:ahLst/>
              <a:cxnLst/>
              <a:rect l="l" t="t" r="r" b="b"/>
              <a:pathLst>
                <a:path w="3362" h="3303" extrusionOk="0">
                  <a:moveTo>
                    <a:pt x="1671" y="1"/>
                  </a:moveTo>
                  <a:cubicBezTo>
                    <a:pt x="736" y="1"/>
                    <a:pt x="0" y="737"/>
                    <a:pt x="0" y="1652"/>
                  </a:cubicBezTo>
                  <a:cubicBezTo>
                    <a:pt x="0" y="2567"/>
                    <a:pt x="736" y="3303"/>
                    <a:pt x="1651" y="3303"/>
                  </a:cubicBezTo>
                  <a:cubicBezTo>
                    <a:pt x="2606" y="3303"/>
                    <a:pt x="3342" y="2607"/>
                    <a:pt x="3342" y="1652"/>
                  </a:cubicBezTo>
                  <a:cubicBezTo>
                    <a:pt x="3362" y="737"/>
                    <a:pt x="2626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5690960" y="240951"/>
              <a:ext cx="41595" cy="41098"/>
            </a:xfrm>
            <a:custGeom>
              <a:avLst/>
              <a:gdLst/>
              <a:ahLst/>
              <a:cxnLst/>
              <a:rect l="l" t="t" r="r" b="b"/>
              <a:pathLst>
                <a:path w="3343" h="3303" extrusionOk="0">
                  <a:moveTo>
                    <a:pt x="1691" y="1"/>
                  </a:moveTo>
                  <a:cubicBezTo>
                    <a:pt x="736" y="1"/>
                    <a:pt x="0" y="717"/>
                    <a:pt x="0" y="1672"/>
                  </a:cubicBezTo>
                  <a:cubicBezTo>
                    <a:pt x="0" y="2587"/>
                    <a:pt x="736" y="3303"/>
                    <a:pt x="1671" y="3303"/>
                  </a:cubicBezTo>
                  <a:cubicBezTo>
                    <a:pt x="2606" y="3303"/>
                    <a:pt x="3342" y="2587"/>
                    <a:pt x="3342" y="1652"/>
                  </a:cubicBezTo>
                  <a:cubicBezTo>
                    <a:pt x="3342" y="737"/>
                    <a:pt x="2606" y="1"/>
                    <a:pt x="1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5690960" y="356551"/>
              <a:ext cx="41844" cy="41346"/>
            </a:xfrm>
            <a:custGeom>
              <a:avLst/>
              <a:gdLst/>
              <a:ahLst/>
              <a:cxnLst/>
              <a:rect l="l" t="t" r="r" b="b"/>
              <a:pathLst>
                <a:path w="3363" h="3323" extrusionOk="0">
                  <a:moveTo>
                    <a:pt x="1691" y="0"/>
                  </a:moveTo>
                  <a:cubicBezTo>
                    <a:pt x="736" y="0"/>
                    <a:pt x="0" y="737"/>
                    <a:pt x="0" y="1671"/>
                  </a:cubicBezTo>
                  <a:cubicBezTo>
                    <a:pt x="0" y="2587"/>
                    <a:pt x="736" y="3323"/>
                    <a:pt x="1671" y="3323"/>
                  </a:cubicBezTo>
                  <a:cubicBezTo>
                    <a:pt x="2606" y="3323"/>
                    <a:pt x="3362" y="2567"/>
                    <a:pt x="3342" y="1652"/>
                  </a:cubicBezTo>
                  <a:cubicBezTo>
                    <a:pt x="3342" y="756"/>
                    <a:pt x="2586" y="0"/>
                    <a:pt x="1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5317967" y="125101"/>
              <a:ext cx="41595" cy="41098"/>
            </a:xfrm>
            <a:custGeom>
              <a:avLst/>
              <a:gdLst/>
              <a:ahLst/>
              <a:cxnLst/>
              <a:rect l="l" t="t" r="r" b="b"/>
              <a:pathLst>
                <a:path w="3343" h="3303" extrusionOk="0">
                  <a:moveTo>
                    <a:pt x="1671" y="1"/>
                  </a:moveTo>
                  <a:cubicBezTo>
                    <a:pt x="736" y="1"/>
                    <a:pt x="0" y="737"/>
                    <a:pt x="0" y="1652"/>
                  </a:cubicBezTo>
                  <a:cubicBezTo>
                    <a:pt x="0" y="2587"/>
                    <a:pt x="736" y="3303"/>
                    <a:pt x="1691" y="3303"/>
                  </a:cubicBezTo>
                  <a:cubicBezTo>
                    <a:pt x="2626" y="3303"/>
                    <a:pt x="3342" y="2587"/>
                    <a:pt x="3342" y="1652"/>
                  </a:cubicBezTo>
                  <a:cubicBezTo>
                    <a:pt x="3342" y="717"/>
                    <a:pt x="2626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5690960" y="125101"/>
              <a:ext cx="41844" cy="41098"/>
            </a:xfrm>
            <a:custGeom>
              <a:avLst/>
              <a:gdLst/>
              <a:ahLst/>
              <a:cxnLst/>
              <a:rect l="l" t="t" r="r" b="b"/>
              <a:pathLst>
                <a:path w="3363" h="3303" extrusionOk="0">
                  <a:moveTo>
                    <a:pt x="1652" y="1"/>
                  </a:moveTo>
                  <a:cubicBezTo>
                    <a:pt x="717" y="1"/>
                    <a:pt x="0" y="737"/>
                    <a:pt x="0" y="1672"/>
                  </a:cubicBezTo>
                  <a:cubicBezTo>
                    <a:pt x="0" y="2607"/>
                    <a:pt x="736" y="3303"/>
                    <a:pt x="1691" y="3303"/>
                  </a:cubicBezTo>
                  <a:cubicBezTo>
                    <a:pt x="2606" y="3303"/>
                    <a:pt x="3362" y="2567"/>
                    <a:pt x="3342" y="1652"/>
                  </a:cubicBezTo>
                  <a:cubicBezTo>
                    <a:pt x="3342" y="717"/>
                    <a:pt x="2606" y="1"/>
                    <a:pt x="1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5566712" y="240951"/>
              <a:ext cx="41844" cy="41098"/>
            </a:xfrm>
            <a:custGeom>
              <a:avLst/>
              <a:gdLst/>
              <a:ahLst/>
              <a:cxnLst/>
              <a:rect l="l" t="t" r="r" b="b"/>
              <a:pathLst>
                <a:path w="3363" h="3303" extrusionOk="0">
                  <a:moveTo>
                    <a:pt x="1691" y="1"/>
                  </a:moveTo>
                  <a:cubicBezTo>
                    <a:pt x="736" y="1"/>
                    <a:pt x="0" y="717"/>
                    <a:pt x="0" y="1672"/>
                  </a:cubicBezTo>
                  <a:cubicBezTo>
                    <a:pt x="0" y="2587"/>
                    <a:pt x="736" y="3303"/>
                    <a:pt x="1651" y="3303"/>
                  </a:cubicBezTo>
                  <a:cubicBezTo>
                    <a:pt x="2606" y="3303"/>
                    <a:pt x="3362" y="2567"/>
                    <a:pt x="3342" y="1652"/>
                  </a:cubicBezTo>
                  <a:cubicBezTo>
                    <a:pt x="3342" y="737"/>
                    <a:pt x="2586" y="1"/>
                    <a:pt x="1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5442215" y="240951"/>
              <a:ext cx="41595" cy="41098"/>
            </a:xfrm>
            <a:custGeom>
              <a:avLst/>
              <a:gdLst/>
              <a:ahLst/>
              <a:cxnLst/>
              <a:rect l="l" t="t" r="r" b="b"/>
              <a:pathLst>
                <a:path w="3343" h="3303" extrusionOk="0">
                  <a:moveTo>
                    <a:pt x="1671" y="1"/>
                  </a:moveTo>
                  <a:cubicBezTo>
                    <a:pt x="776" y="1"/>
                    <a:pt x="0" y="776"/>
                    <a:pt x="0" y="1672"/>
                  </a:cubicBezTo>
                  <a:cubicBezTo>
                    <a:pt x="20" y="2587"/>
                    <a:pt x="756" y="3303"/>
                    <a:pt x="1691" y="3303"/>
                  </a:cubicBezTo>
                  <a:cubicBezTo>
                    <a:pt x="2626" y="3303"/>
                    <a:pt x="3342" y="2587"/>
                    <a:pt x="3342" y="1652"/>
                  </a:cubicBezTo>
                  <a:cubicBezTo>
                    <a:pt x="3342" y="717"/>
                    <a:pt x="2626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5441966" y="9500"/>
              <a:ext cx="41844" cy="41346"/>
            </a:xfrm>
            <a:custGeom>
              <a:avLst/>
              <a:gdLst/>
              <a:ahLst/>
              <a:cxnLst/>
              <a:rect l="l" t="t" r="r" b="b"/>
              <a:pathLst>
                <a:path w="3363" h="3323" extrusionOk="0">
                  <a:moveTo>
                    <a:pt x="1694" y="0"/>
                  </a:moveTo>
                  <a:cubicBezTo>
                    <a:pt x="776" y="0"/>
                    <a:pt x="40" y="729"/>
                    <a:pt x="20" y="1632"/>
                  </a:cubicBezTo>
                  <a:cubicBezTo>
                    <a:pt x="0" y="2507"/>
                    <a:pt x="776" y="3303"/>
                    <a:pt x="1671" y="3323"/>
                  </a:cubicBezTo>
                  <a:cubicBezTo>
                    <a:pt x="2606" y="3323"/>
                    <a:pt x="3362" y="2587"/>
                    <a:pt x="3362" y="1672"/>
                  </a:cubicBezTo>
                  <a:cubicBezTo>
                    <a:pt x="3362" y="737"/>
                    <a:pt x="2646" y="1"/>
                    <a:pt x="1731" y="1"/>
                  </a:cubicBezTo>
                  <a:cubicBezTo>
                    <a:pt x="1719" y="1"/>
                    <a:pt x="1706" y="0"/>
                    <a:pt x="1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5566712" y="9500"/>
              <a:ext cx="41844" cy="41346"/>
            </a:xfrm>
            <a:custGeom>
              <a:avLst/>
              <a:gdLst/>
              <a:ahLst/>
              <a:cxnLst/>
              <a:rect l="l" t="t" r="r" b="b"/>
              <a:pathLst>
                <a:path w="3363" h="3323" extrusionOk="0">
                  <a:moveTo>
                    <a:pt x="1634" y="0"/>
                  </a:moveTo>
                  <a:cubicBezTo>
                    <a:pt x="717" y="0"/>
                    <a:pt x="0" y="729"/>
                    <a:pt x="0" y="1652"/>
                  </a:cubicBezTo>
                  <a:cubicBezTo>
                    <a:pt x="0" y="2567"/>
                    <a:pt x="756" y="3323"/>
                    <a:pt x="1651" y="3323"/>
                  </a:cubicBezTo>
                  <a:cubicBezTo>
                    <a:pt x="2586" y="3303"/>
                    <a:pt x="3342" y="2567"/>
                    <a:pt x="3342" y="1652"/>
                  </a:cubicBezTo>
                  <a:cubicBezTo>
                    <a:pt x="3362" y="757"/>
                    <a:pt x="2586" y="1"/>
                    <a:pt x="1671" y="1"/>
                  </a:cubicBezTo>
                  <a:cubicBezTo>
                    <a:pt x="1659" y="1"/>
                    <a:pt x="1647" y="0"/>
                    <a:pt x="1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5566712" y="125101"/>
              <a:ext cx="41844" cy="41110"/>
            </a:xfrm>
            <a:custGeom>
              <a:avLst/>
              <a:gdLst/>
              <a:ahLst/>
              <a:cxnLst/>
              <a:rect l="l" t="t" r="r" b="b"/>
              <a:pathLst>
                <a:path w="3363" h="3304" extrusionOk="0">
                  <a:moveTo>
                    <a:pt x="1651" y="1"/>
                  </a:moveTo>
                  <a:cubicBezTo>
                    <a:pt x="716" y="1"/>
                    <a:pt x="0" y="737"/>
                    <a:pt x="0" y="1672"/>
                  </a:cubicBezTo>
                  <a:cubicBezTo>
                    <a:pt x="20" y="2594"/>
                    <a:pt x="717" y="3303"/>
                    <a:pt x="1652" y="3303"/>
                  </a:cubicBezTo>
                  <a:cubicBezTo>
                    <a:pt x="1665" y="3303"/>
                    <a:pt x="1678" y="3303"/>
                    <a:pt x="1691" y="3303"/>
                  </a:cubicBezTo>
                  <a:cubicBezTo>
                    <a:pt x="2586" y="3303"/>
                    <a:pt x="3362" y="2527"/>
                    <a:pt x="3342" y="1652"/>
                  </a:cubicBezTo>
                  <a:cubicBezTo>
                    <a:pt x="3342" y="717"/>
                    <a:pt x="2586" y="1"/>
                    <a:pt x="16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5566712" y="356551"/>
              <a:ext cx="41844" cy="41346"/>
            </a:xfrm>
            <a:custGeom>
              <a:avLst/>
              <a:gdLst/>
              <a:ahLst/>
              <a:cxnLst/>
              <a:rect l="l" t="t" r="r" b="b"/>
              <a:pathLst>
                <a:path w="3363" h="3323" extrusionOk="0">
                  <a:moveTo>
                    <a:pt x="1671" y="0"/>
                  </a:moveTo>
                  <a:cubicBezTo>
                    <a:pt x="756" y="0"/>
                    <a:pt x="20" y="737"/>
                    <a:pt x="0" y="1652"/>
                  </a:cubicBezTo>
                  <a:cubicBezTo>
                    <a:pt x="0" y="2587"/>
                    <a:pt x="716" y="3323"/>
                    <a:pt x="1651" y="3323"/>
                  </a:cubicBezTo>
                  <a:cubicBezTo>
                    <a:pt x="2566" y="3323"/>
                    <a:pt x="3322" y="2587"/>
                    <a:pt x="3342" y="1691"/>
                  </a:cubicBezTo>
                  <a:cubicBezTo>
                    <a:pt x="3362" y="776"/>
                    <a:pt x="2586" y="0"/>
                    <a:pt x="1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5442215" y="125101"/>
              <a:ext cx="41595" cy="41110"/>
            </a:xfrm>
            <a:custGeom>
              <a:avLst/>
              <a:gdLst/>
              <a:ahLst/>
              <a:cxnLst/>
              <a:rect l="l" t="t" r="r" b="b"/>
              <a:pathLst>
                <a:path w="3343" h="3304" extrusionOk="0">
                  <a:moveTo>
                    <a:pt x="1671" y="1"/>
                  </a:moveTo>
                  <a:cubicBezTo>
                    <a:pt x="776" y="1"/>
                    <a:pt x="0" y="777"/>
                    <a:pt x="0" y="1672"/>
                  </a:cubicBezTo>
                  <a:cubicBezTo>
                    <a:pt x="0" y="2555"/>
                    <a:pt x="756" y="3303"/>
                    <a:pt x="1656" y="3303"/>
                  </a:cubicBezTo>
                  <a:cubicBezTo>
                    <a:pt x="1668" y="3303"/>
                    <a:pt x="1679" y="3303"/>
                    <a:pt x="1691" y="3303"/>
                  </a:cubicBezTo>
                  <a:cubicBezTo>
                    <a:pt x="2626" y="3303"/>
                    <a:pt x="3342" y="2587"/>
                    <a:pt x="3342" y="1652"/>
                  </a:cubicBezTo>
                  <a:cubicBezTo>
                    <a:pt x="3342" y="717"/>
                    <a:pt x="2626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5442215" y="356804"/>
              <a:ext cx="41595" cy="41098"/>
            </a:xfrm>
            <a:custGeom>
              <a:avLst/>
              <a:gdLst/>
              <a:ahLst/>
              <a:cxnLst/>
              <a:rect l="l" t="t" r="r" b="b"/>
              <a:pathLst>
                <a:path w="3343" h="3303" extrusionOk="0">
                  <a:moveTo>
                    <a:pt x="1671" y="1"/>
                  </a:moveTo>
                  <a:cubicBezTo>
                    <a:pt x="776" y="1"/>
                    <a:pt x="0" y="776"/>
                    <a:pt x="0" y="1672"/>
                  </a:cubicBezTo>
                  <a:cubicBezTo>
                    <a:pt x="20" y="2587"/>
                    <a:pt x="756" y="3303"/>
                    <a:pt x="1691" y="3303"/>
                  </a:cubicBezTo>
                  <a:cubicBezTo>
                    <a:pt x="2626" y="3303"/>
                    <a:pt x="3342" y="2587"/>
                    <a:pt x="3342" y="1652"/>
                  </a:cubicBezTo>
                  <a:cubicBezTo>
                    <a:pt x="3342" y="717"/>
                    <a:pt x="2626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79" name="Google Shape;479;p32"/>
          <p:cNvSpPr/>
          <p:nvPr/>
        </p:nvSpPr>
        <p:spPr>
          <a:xfrm rot="-10798910">
            <a:off x="10281653" y="1538441"/>
            <a:ext cx="643732" cy="649200"/>
          </a:xfrm>
          <a:custGeom>
            <a:avLst/>
            <a:gdLst/>
            <a:ahLst/>
            <a:cxnLst/>
            <a:rect l="l" t="t" r="r" b="b"/>
            <a:pathLst>
              <a:path w="30615" h="30880" extrusionOk="0">
                <a:moveTo>
                  <a:pt x="22604" y="1"/>
                </a:moveTo>
                <a:cubicBezTo>
                  <a:pt x="22172" y="1"/>
                  <a:pt x="21742" y="39"/>
                  <a:pt x="21325" y="137"/>
                </a:cubicBezTo>
                <a:cubicBezTo>
                  <a:pt x="20112" y="435"/>
                  <a:pt x="18978" y="1131"/>
                  <a:pt x="17963" y="1847"/>
                </a:cubicBezTo>
                <a:cubicBezTo>
                  <a:pt x="16392" y="2942"/>
                  <a:pt x="15596" y="4593"/>
                  <a:pt x="15238" y="6463"/>
                </a:cubicBezTo>
                <a:cubicBezTo>
                  <a:pt x="15039" y="7497"/>
                  <a:pt x="14880" y="8551"/>
                  <a:pt x="14601" y="9566"/>
                </a:cubicBezTo>
                <a:cubicBezTo>
                  <a:pt x="13607" y="13206"/>
                  <a:pt x="11578" y="14997"/>
                  <a:pt x="7818" y="15394"/>
                </a:cubicBezTo>
                <a:cubicBezTo>
                  <a:pt x="5550" y="15653"/>
                  <a:pt x="3561" y="16329"/>
                  <a:pt x="1989" y="18080"/>
                </a:cubicBezTo>
                <a:cubicBezTo>
                  <a:pt x="1015" y="19174"/>
                  <a:pt x="318" y="20427"/>
                  <a:pt x="119" y="21820"/>
                </a:cubicBezTo>
                <a:cubicBezTo>
                  <a:pt x="0" y="22715"/>
                  <a:pt x="0" y="23630"/>
                  <a:pt x="119" y="24525"/>
                </a:cubicBezTo>
                <a:cubicBezTo>
                  <a:pt x="398" y="26554"/>
                  <a:pt x="1572" y="28265"/>
                  <a:pt x="3322" y="29379"/>
                </a:cubicBezTo>
                <a:cubicBezTo>
                  <a:pt x="4257" y="29976"/>
                  <a:pt x="5272" y="30533"/>
                  <a:pt x="6346" y="30752"/>
                </a:cubicBezTo>
                <a:cubicBezTo>
                  <a:pt x="6773" y="30842"/>
                  <a:pt x="7213" y="30879"/>
                  <a:pt x="7653" y="30879"/>
                </a:cubicBezTo>
                <a:cubicBezTo>
                  <a:pt x="8177" y="30879"/>
                  <a:pt x="8703" y="30827"/>
                  <a:pt x="9210" y="30752"/>
                </a:cubicBezTo>
                <a:cubicBezTo>
                  <a:pt x="11299" y="30453"/>
                  <a:pt x="12970" y="29200"/>
                  <a:pt x="14164" y="27370"/>
                </a:cubicBezTo>
                <a:cubicBezTo>
                  <a:pt x="14939" y="26176"/>
                  <a:pt x="15258" y="24863"/>
                  <a:pt x="15477" y="23491"/>
                </a:cubicBezTo>
                <a:cubicBezTo>
                  <a:pt x="15656" y="22257"/>
                  <a:pt x="15894" y="21024"/>
                  <a:pt x="16272" y="19850"/>
                </a:cubicBezTo>
                <a:cubicBezTo>
                  <a:pt x="16789" y="18179"/>
                  <a:pt x="17963" y="16986"/>
                  <a:pt x="19594" y="16409"/>
                </a:cubicBezTo>
                <a:cubicBezTo>
                  <a:pt x="20828" y="15971"/>
                  <a:pt x="22121" y="15613"/>
                  <a:pt x="23434" y="15414"/>
                </a:cubicBezTo>
                <a:cubicBezTo>
                  <a:pt x="26935" y="14877"/>
                  <a:pt x="29242" y="13007"/>
                  <a:pt x="30277" y="9606"/>
                </a:cubicBezTo>
                <a:cubicBezTo>
                  <a:pt x="30316" y="9466"/>
                  <a:pt x="30396" y="9347"/>
                  <a:pt x="30416" y="9228"/>
                </a:cubicBezTo>
                <a:cubicBezTo>
                  <a:pt x="30615" y="8293"/>
                  <a:pt x="30615" y="7298"/>
                  <a:pt x="30416" y="6363"/>
                </a:cubicBezTo>
                <a:cubicBezTo>
                  <a:pt x="30197" y="5269"/>
                  <a:pt x="29640" y="4274"/>
                  <a:pt x="29063" y="3339"/>
                </a:cubicBezTo>
                <a:cubicBezTo>
                  <a:pt x="27949" y="1569"/>
                  <a:pt x="26219" y="415"/>
                  <a:pt x="24209" y="137"/>
                </a:cubicBezTo>
                <a:cubicBezTo>
                  <a:pt x="23681" y="60"/>
                  <a:pt x="23140" y="1"/>
                  <a:pt x="226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0" name="Google Shape;480;p32"/>
          <p:cNvSpPr/>
          <p:nvPr/>
        </p:nvSpPr>
        <p:spPr>
          <a:xfrm rot="-5400000">
            <a:off x="340547" y="346614"/>
            <a:ext cx="643637" cy="636812"/>
          </a:xfrm>
          <a:custGeom>
            <a:avLst/>
            <a:gdLst/>
            <a:ahLst/>
            <a:cxnLst/>
            <a:rect l="l" t="t" r="r" b="b"/>
            <a:pathLst>
              <a:path w="43666" h="43203" extrusionOk="0">
                <a:moveTo>
                  <a:pt x="9618" y="0"/>
                </a:moveTo>
                <a:cubicBezTo>
                  <a:pt x="8777" y="0"/>
                  <a:pt x="7923" y="119"/>
                  <a:pt x="7102" y="245"/>
                </a:cubicBezTo>
                <a:cubicBezTo>
                  <a:pt x="3522" y="782"/>
                  <a:pt x="896" y="3547"/>
                  <a:pt x="299" y="7048"/>
                </a:cubicBezTo>
                <a:cubicBezTo>
                  <a:pt x="60" y="8480"/>
                  <a:pt x="1" y="9992"/>
                  <a:pt x="299" y="11405"/>
                </a:cubicBezTo>
                <a:cubicBezTo>
                  <a:pt x="697" y="13374"/>
                  <a:pt x="1871" y="15085"/>
                  <a:pt x="3601" y="16298"/>
                </a:cubicBezTo>
                <a:cubicBezTo>
                  <a:pt x="5422" y="17586"/>
                  <a:pt x="7280" y="18254"/>
                  <a:pt x="9190" y="18254"/>
                </a:cubicBezTo>
                <a:cubicBezTo>
                  <a:pt x="10701" y="18254"/>
                  <a:pt x="12244" y="17836"/>
                  <a:pt x="13826" y="16975"/>
                </a:cubicBezTo>
                <a:cubicBezTo>
                  <a:pt x="15835" y="15880"/>
                  <a:pt x="17904" y="14766"/>
                  <a:pt x="20052" y="14030"/>
                </a:cubicBezTo>
                <a:cubicBezTo>
                  <a:pt x="20925" y="13726"/>
                  <a:pt x="21777" y="13572"/>
                  <a:pt x="22599" y="13572"/>
                </a:cubicBezTo>
                <a:cubicBezTo>
                  <a:pt x="24513" y="13572"/>
                  <a:pt x="26258" y="14407"/>
                  <a:pt x="27691" y="16119"/>
                </a:cubicBezTo>
                <a:cubicBezTo>
                  <a:pt x="29780" y="18606"/>
                  <a:pt x="30178" y="21430"/>
                  <a:pt x="28885" y="24375"/>
                </a:cubicBezTo>
                <a:cubicBezTo>
                  <a:pt x="28308" y="25707"/>
                  <a:pt x="27492" y="26941"/>
                  <a:pt x="26637" y="28095"/>
                </a:cubicBezTo>
                <a:cubicBezTo>
                  <a:pt x="22440" y="33724"/>
                  <a:pt x="24389" y="40368"/>
                  <a:pt x="30974" y="42835"/>
                </a:cubicBezTo>
                <a:cubicBezTo>
                  <a:pt x="31113" y="42875"/>
                  <a:pt x="31212" y="42974"/>
                  <a:pt x="31351" y="43014"/>
                </a:cubicBezTo>
                <a:cubicBezTo>
                  <a:pt x="31953" y="43149"/>
                  <a:pt x="32571" y="43202"/>
                  <a:pt x="33190" y="43202"/>
                </a:cubicBezTo>
                <a:cubicBezTo>
                  <a:pt x="33943" y="43202"/>
                  <a:pt x="34698" y="43123"/>
                  <a:pt x="35429" y="43014"/>
                </a:cubicBezTo>
                <a:cubicBezTo>
                  <a:pt x="38513" y="42537"/>
                  <a:pt x="40641" y="40329"/>
                  <a:pt x="41835" y="37384"/>
                </a:cubicBezTo>
                <a:cubicBezTo>
                  <a:pt x="43108" y="34301"/>
                  <a:pt x="42611" y="31437"/>
                  <a:pt x="40801" y="28731"/>
                </a:cubicBezTo>
                <a:cubicBezTo>
                  <a:pt x="40104" y="27677"/>
                  <a:pt x="39328" y="26662"/>
                  <a:pt x="38612" y="25608"/>
                </a:cubicBezTo>
                <a:cubicBezTo>
                  <a:pt x="36603" y="22704"/>
                  <a:pt x="36444" y="20555"/>
                  <a:pt x="39607" y="17273"/>
                </a:cubicBezTo>
                <a:cubicBezTo>
                  <a:pt x="41198" y="15602"/>
                  <a:pt x="42969" y="13991"/>
                  <a:pt x="43327" y="11683"/>
                </a:cubicBezTo>
                <a:cubicBezTo>
                  <a:pt x="43546" y="10330"/>
                  <a:pt x="43665" y="8918"/>
                  <a:pt x="43327" y="7605"/>
                </a:cubicBezTo>
                <a:cubicBezTo>
                  <a:pt x="42969" y="6153"/>
                  <a:pt x="42113" y="4820"/>
                  <a:pt x="41159" y="3706"/>
                </a:cubicBezTo>
                <a:cubicBezTo>
                  <a:pt x="39439" y="1669"/>
                  <a:pt x="36984" y="639"/>
                  <a:pt x="34494" y="639"/>
                </a:cubicBezTo>
                <a:cubicBezTo>
                  <a:pt x="32461" y="639"/>
                  <a:pt x="30405" y="1326"/>
                  <a:pt x="28706" y="2711"/>
                </a:cubicBezTo>
                <a:cubicBezTo>
                  <a:pt x="28328" y="3010"/>
                  <a:pt x="27930" y="3328"/>
                  <a:pt x="27532" y="3627"/>
                </a:cubicBezTo>
                <a:cubicBezTo>
                  <a:pt x="25764" y="4974"/>
                  <a:pt x="23954" y="5636"/>
                  <a:pt x="22142" y="5636"/>
                </a:cubicBezTo>
                <a:cubicBezTo>
                  <a:pt x="20264" y="5636"/>
                  <a:pt x="18384" y="4924"/>
                  <a:pt x="16551" y="3527"/>
                </a:cubicBezTo>
                <a:cubicBezTo>
                  <a:pt x="14960" y="2314"/>
                  <a:pt x="13408" y="802"/>
                  <a:pt x="11459" y="245"/>
                </a:cubicBezTo>
                <a:cubicBezTo>
                  <a:pt x="10864" y="66"/>
                  <a:pt x="10245" y="0"/>
                  <a:pt x="96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1" name="Google Shape;481;p32"/>
          <p:cNvSpPr/>
          <p:nvPr/>
        </p:nvSpPr>
        <p:spPr>
          <a:xfrm rot="6300212" flipH="1">
            <a:off x="7152661" y="4770028"/>
            <a:ext cx="645071" cy="579153"/>
          </a:xfrm>
          <a:custGeom>
            <a:avLst/>
            <a:gdLst/>
            <a:ahLst/>
            <a:cxnLst/>
            <a:rect l="l" t="t" r="r" b="b"/>
            <a:pathLst>
              <a:path w="31253" h="28055" extrusionOk="0">
                <a:moveTo>
                  <a:pt x="24964" y="1"/>
                </a:moveTo>
                <a:cubicBezTo>
                  <a:pt x="24608" y="1"/>
                  <a:pt x="24254" y="36"/>
                  <a:pt x="23912" y="130"/>
                </a:cubicBezTo>
                <a:cubicBezTo>
                  <a:pt x="22718" y="448"/>
                  <a:pt x="21763" y="1304"/>
                  <a:pt x="20729" y="1960"/>
                </a:cubicBezTo>
                <a:cubicBezTo>
                  <a:pt x="18826" y="3167"/>
                  <a:pt x="16778" y="3807"/>
                  <a:pt x="14597" y="3807"/>
                </a:cubicBezTo>
                <a:cubicBezTo>
                  <a:pt x="14225" y="3807"/>
                  <a:pt x="13848" y="3788"/>
                  <a:pt x="13468" y="3751"/>
                </a:cubicBezTo>
                <a:cubicBezTo>
                  <a:pt x="13059" y="3710"/>
                  <a:pt x="12653" y="3690"/>
                  <a:pt x="12251" y="3690"/>
                </a:cubicBezTo>
                <a:cubicBezTo>
                  <a:pt x="6526" y="3690"/>
                  <a:pt x="1566" y="7707"/>
                  <a:pt x="339" y="13339"/>
                </a:cubicBezTo>
                <a:cubicBezTo>
                  <a:pt x="299" y="13578"/>
                  <a:pt x="200" y="13796"/>
                  <a:pt x="160" y="14015"/>
                </a:cubicBezTo>
                <a:cubicBezTo>
                  <a:pt x="1" y="15249"/>
                  <a:pt x="21" y="16502"/>
                  <a:pt x="160" y="17715"/>
                </a:cubicBezTo>
                <a:cubicBezTo>
                  <a:pt x="418" y="19923"/>
                  <a:pt x="1473" y="21893"/>
                  <a:pt x="2925" y="23604"/>
                </a:cubicBezTo>
                <a:cubicBezTo>
                  <a:pt x="4695" y="25692"/>
                  <a:pt x="6884" y="27065"/>
                  <a:pt x="9529" y="27701"/>
                </a:cubicBezTo>
                <a:cubicBezTo>
                  <a:pt x="9748" y="27761"/>
                  <a:pt x="9967" y="27880"/>
                  <a:pt x="10186" y="27920"/>
                </a:cubicBezTo>
                <a:cubicBezTo>
                  <a:pt x="10816" y="28014"/>
                  <a:pt x="11454" y="28055"/>
                  <a:pt x="12093" y="28055"/>
                </a:cubicBezTo>
                <a:cubicBezTo>
                  <a:pt x="12807" y="28055"/>
                  <a:pt x="13521" y="28004"/>
                  <a:pt x="14224" y="27920"/>
                </a:cubicBezTo>
                <a:cubicBezTo>
                  <a:pt x="16273" y="27662"/>
                  <a:pt x="18163" y="26747"/>
                  <a:pt x="19794" y="25414"/>
                </a:cubicBezTo>
                <a:cubicBezTo>
                  <a:pt x="22002" y="23623"/>
                  <a:pt x="23514" y="21376"/>
                  <a:pt x="24131" y="18591"/>
                </a:cubicBezTo>
                <a:cubicBezTo>
                  <a:pt x="24628" y="16303"/>
                  <a:pt x="25523" y="14234"/>
                  <a:pt x="27035" y="12464"/>
                </a:cubicBezTo>
                <a:cubicBezTo>
                  <a:pt x="27373" y="12066"/>
                  <a:pt x="27751" y="11668"/>
                  <a:pt x="28169" y="11350"/>
                </a:cubicBezTo>
                <a:cubicBezTo>
                  <a:pt x="29462" y="10315"/>
                  <a:pt x="30854" y="9221"/>
                  <a:pt x="31113" y="7510"/>
                </a:cubicBezTo>
                <a:cubicBezTo>
                  <a:pt x="31252" y="6595"/>
                  <a:pt x="31252" y="5640"/>
                  <a:pt x="31113" y="4705"/>
                </a:cubicBezTo>
                <a:cubicBezTo>
                  <a:pt x="30755" y="2199"/>
                  <a:pt x="28845" y="468"/>
                  <a:pt x="26359" y="130"/>
                </a:cubicBezTo>
                <a:cubicBezTo>
                  <a:pt x="25906" y="62"/>
                  <a:pt x="25433" y="1"/>
                  <a:pt x="249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54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667" dirty="0">
                <a:solidFill>
                  <a:schemeClr val="accent1"/>
                </a:solidFill>
              </a:rPr>
              <a:t>Atributos de la normatividad e identificadores</a:t>
            </a:r>
            <a:endParaRPr sz="2667" dirty="0">
              <a:solidFill>
                <a:schemeClr val="accent1"/>
              </a:solidFill>
            </a:endParaRPr>
          </a:p>
        </p:txBody>
      </p:sp>
      <p:pic>
        <p:nvPicPr>
          <p:cNvPr id="914" name="Google Shape;914;p54" descr="Alarma sonando con relleno sólido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544" b="16544"/>
          <a:stretch/>
        </p:blipFill>
        <p:spPr>
          <a:xfrm>
            <a:off x="753258" y="2078653"/>
            <a:ext cx="2030153" cy="13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54">
            <a:hlinkClick r:id="rId5"/>
          </p:cNvPr>
          <p:cNvSpPr txBox="1"/>
          <p:nvPr/>
        </p:nvSpPr>
        <p:spPr>
          <a:xfrm>
            <a:off x="955700" y="3912162"/>
            <a:ext cx="1513411" cy="5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lnSpc>
                <a:spcPct val="115000"/>
              </a:lnSpc>
              <a:buClr>
                <a:srgbClr val="000000"/>
              </a:buClr>
            </a:pPr>
            <a:r>
              <a:rPr lang="en" sz="1867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Oportuna</a:t>
            </a:r>
            <a:endParaRPr lang="en" sz="1867" b="1" kern="0" dirty="0">
              <a:solidFill>
                <a:srgbClr val="869FB2"/>
              </a:solidFill>
              <a:uFill>
                <a:noFill/>
              </a:uFill>
              <a:latin typeface="Arial"/>
              <a:cs typeface="Arial"/>
              <a:sym typeface="Arial"/>
            </a:endParaRPr>
          </a:p>
          <a:p>
            <a:pPr algn="ctr" defTabSz="1219261">
              <a:lnSpc>
                <a:spcPct val="115000"/>
              </a:lnSpc>
              <a:buClr>
                <a:srgbClr val="000000"/>
              </a:buClr>
            </a:pP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</a:rPr>
              <a:t>RV de CICOPLAFEST</a:t>
            </a:r>
            <a:endParaRPr sz="1333" b="1" kern="0" dirty="0">
              <a:solidFill>
                <a:srgbClr val="869FB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6" name="Google Shape;916;p54">
            <a:hlinkClick r:id="rId6"/>
          </p:cNvPr>
          <p:cNvSpPr txBox="1"/>
          <p:nvPr/>
        </p:nvSpPr>
        <p:spPr>
          <a:xfrm>
            <a:off x="3264456" y="3809735"/>
            <a:ext cx="1607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lnSpc>
                <a:spcPct val="115000"/>
              </a:lnSpc>
              <a:buClr>
                <a:srgbClr val="000000"/>
              </a:buClr>
            </a:pPr>
            <a:r>
              <a:rPr lang="en" sz="1867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Clara</a:t>
            </a:r>
            <a:endParaRPr lang="en" sz="1867" b="1" kern="0" dirty="0">
              <a:solidFill>
                <a:srgbClr val="869FB2"/>
              </a:solidFill>
              <a:uFill>
                <a:noFill/>
              </a:uFill>
              <a:latin typeface="Arial"/>
              <a:cs typeface="Arial"/>
              <a:sym typeface="Arial"/>
            </a:endParaRPr>
          </a:p>
          <a:p>
            <a:pPr algn="ctr" defTabSz="1219261">
              <a:lnSpc>
                <a:spcPct val="115000"/>
              </a:lnSpc>
              <a:buClr>
                <a:srgbClr val="000000"/>
              </a:buClr>
            </a:pP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7" action="ppaction://hlinksldjump"/>
              </a:rPr>
              <a:t>FR</a:t>
            </a: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</a:rPr>
              <a:t>, </a:t>
            </a: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8" action="ppaction://hlinksldjump"/>
              </a:rPr>
              <a:t>MA</a:t>
            </a:r>
            <a:endParaRPr sz="1333" b="1" kern="0" dirty="0">
              <a:solidFill>
                <a:srgbClr val="869FB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7" name="Google Shape;917;p54">
            <a:hlinkClick r:id="rId9"/>
          </p:cNvPr>
          <p:cNvSpPr txBox="1"/>
          <p:nvPr/>
        </p:nvSpPr>
        <p:spPr>
          <a:xfrm>
            <a:off x="6006159" y="3860222"/>
            <a:ext cx="1607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lnSpc>
                <a:spcPct val="115000"/>
              </a:lnSpc>
              <a:buClr>
                <a:srgbClr val="000000"/>
              </a:buClr>
            </a:pPr>
            <a:r>
              <a:rPr lang="en" sz="1867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Delimitar su aplicación</a:t>
            </a:r>
            <a:endParaRPr lang="en" sz="1867" b="1" kern="0" dirty="0">
              <a:solidFill>
                <a:srgbClr val="869FB2"/>
              </a:solidFill>
              <a:uFill>
                <a:noFill/>
              </a:uFill>
              <a:latin typeface="Arial"/>
              <a:cs typeface="Arial"/>
              <a:sym typeface="Arial"/>
            </a:endParaRPr>
          </a:p>
          <a:p>
            <a:pPr algn="ctr" defTabSz="1219261">
              <a:lnSpc>
                <a:spcPct val="115000"/>
              </a:lnSpc>
              <a:buClr>
                <a:srgbClr val="000000"/>
              </a:buClr>
            </a:pP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</a:rPr>
              <a:t>(</a:t>
            </a: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10" action="ppaction://hlinksldjump"/>
              </a:rPr>
              <a:t>MS</a:t>
            </a: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</a:rPr>
              <a:t>, </a:t>
            </a: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11" action="ppaction://hlinksldjump"/>
              </a:rPr>
              <a:t>IM</a:t>
            </a: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</a:rPr>
              <a:t>, </a:t>
            </a: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12" action="ppaction://hlinksldjump"/>
              </a:rPr>
              <a:t>EB</a:t>
            </a: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</a:rPr>
              <a:t>)</a:t>
            </a:r>
            <a:endParaRPr sz="1333" b="1" kern="0" dirty="0">
              <a:solidFill>
                <a:srgbClr val="869FB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8" name="Google Shape;918;p54">
            <a:hlinkClick r:id="rId13"/>
          </p:cNvPr>
          <p:cNvSpPr txBox="1"/>
          <p:nvPr/>
        </p:nvSpPr>
        <p:spPr>
          <a:xfrm>
            <a:off x="8772644" y="3990291"/>
            <a:ext cx="1829966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lnSpc>
                <a:spcPct val="115000"/>
              </a:lnSpc>
              <a:buClr>
                <a:srgbClr val="000000"/>
              </a:buClr>
            </a:pPr>
            <a:r>
              <a:rPr lang="en" sz="1867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Adecuados a la Operación</a:t>
            </a:r>
            <a:endParaRPr lang="en" sz="1867" b="1" kern="0" dirty="0">
              <a:solidFill>
                <a:srgbClr val="869FB2"/>
              </a:solidFill>
              <a:uFill>
                <a:noFill/>
              </a:uFill>
              <a:latin typeface="Arial"/>
              <a:cs typeface="Arial"/>
              <a:sym typeface="Arial"/>
            </a:endParaRPr>
          </a:p>
          <a:p>
            <a:pPr algn="ctr" defTabSz="1219261">
              <a:lnSpc>
                <a:spcPct val="115000"/>
              </a:lnSpc>
              <a:buClr>
                <a:srgbClr val="000000"/>
              </a:buClr>
            </a:pP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</a:rPr>
              <a:t>Supuestos del identificador </a:t>
            </a:r>
            <a:r>
              <a:rPr lang="en" sz="1333" b="1" kern="0" dirty="0">
                <a:solidFill>
                  <a:srgbClr val="869FB2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14" action="ppaction://hlinksldjump"/>
              </a:rPr>
              <a:t>XP</a:t>
            </a:r>
            <a:endParaRPr sz="1333" b="1" kern="0" dirty="0">
              <a:solidFill>
                <a:srgbClr val="869FB2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9" name="Google Shape;919;p54" descr="Inteligencia artificial con relleno sólido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221310" y="1782274"/>
            <a:ext cx="1693893" cy="169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54" descr="Mal inventario contorno"/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6377" b="6377"/>
          <a:stretch/>
        </p:blipFill>
        <p:spPr>
          <a:xfrm>
            <a:off x="5791200" y="1840453"/>
            <a:ext cx="1829993" cy="15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54" descr="Blog con relleno sólido"/>
          <p:cNvPicPr preferRelativeResize="0"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9256" b="9256"/>
          <a:stretch/>
        </p:blipFill>
        <p:spPr>
          <a:xfrm>
            <a:off x="8558559" y="1782273"/>
            <a:ext cx="1829967" cy="149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54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2667" dirty="0">
                <a:solidFill>
                  <a:schemeClr val="accent1"/>
                </a:solidFill>
              </a:rPr>
              <a:t>Errores comunes para efecto de la correcta determinación del valor en </a:t>
            </a:r>
            <a:r>
              <a:rPr lang="en" sz="2667" dirty="0"/>
              <a:t>aduana</a:t>
            </a:r>
            <a:endParaRPr sz="2667" dirty="0"/>
          </a:p>
        </p:txBody>
      </p:sp>
      <p:sp>
        <p:nvSpPr>
          <p:cNvPr id="915" name="Google Shape;915;p54">
            <a:hlinkClick r:id="rId3"/>
          </p:cNvPr>
          <p:cNvSpPr txBox="1"/>
          <p:nvPr/>
        </p:nvSpPr>
        <p:spPr>
          <a:xfrm>
            <a:off x="439240" y="2369227"/>
            <a:ext cx="4612445" cy="5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04815" indent="-304815" algn="just" defTabSz="121926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b="1" kern="0" dirty="0">
                <a:uFill>
                  <a:noFill/>
                </a:u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Dudas del INCOTERM aplicable</a:t>
            </a:r>
            <a:r>
              <a:rPr lang="en" sz="1400" b="1" kern="0" dirty="0">
                <a:uFill>
                  <a:noFill/>
                </a:uFill>
                <a:latin typeface="Arial"/>
                <a:cs typeface="Arial"/>
                <a:sym typeface="Arial"/>
              </a:rPr>
              <a:t> (Anexo 19)</a:t>
            </a:r>
          </a:p>
          <a:p>
            <a:pPr marL="304815" indent="-304815" algn="just" defTabSz="121926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b="1" kern="0" dirty="0">
                <a:uFill>
                  <a:noFill/>
                </a:uFill>
                <a:latin typeface="Arial"/>
                <a:cs typeface="Arial"/>
                <a:sym typeface="Arial"/>
              </a:rPr>
              <a:t>Desconocimiento de los gastos generados y el momento en que se generan (Art. 65 LA)</a:t>
            </a:r>
          </a:p>
          <a:p>
            <a:pPr marL="304815" indent="-304815" algn="just" defTabSz="121926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b="1" kern="0" dirty="0">
                <a:uFill>
                  <a:noFill/>
                </a:uFill>
                <a:latin typeface="Arial"/>
                <a:cs typeface="Arial"/>
                <a:sym typeface="Arial"/>
              </a:rPr>
              <a:t>No se conoce el proceso logistico del lugar de entrega (Art. 66 LA)</a:t>
            </a:r>
          </a:p>
          <a:p>
            <a:pPr marL="304815" indent="-304815" algn="just" defTabSz="121926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b="1" kern="0" dirty="0">
                <a:uFill>
                  <a:noFill/>
                </a:uFill>
                <a:latin typeface="Arial"/>
                <a:cs typeface="Arial"/>
                <a:sym typeface="Arial"/>
              </a:rPr>
              <a:t>No se delimitan de manera correcta las respoonsabilidades durante el transporte</a:t>
            </a:r>
          </a:p>
          <a:p>
            <a:pPr marL="304815" indent="-304815" algn="just" defTabSz="121926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b="1" kern="0" dirty="0">
                <a:uFill>
                  <a:noFill/>
                </a:uFill>
                <a:latin typeface="Arial"/>
                <a:cs typeface="Arial"/>
                <a:sym typeface="Arial"/>
              </a:rPr>
              <a:t>Desglose de la información</a:t>
            </a:r>
            <a:endParaRPr sz="1400" b="1" kern="0" dirty="0">
              <a:latin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9EC787-3FDB-F5E5-A73C-9EC5FFABD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262" y="1604365"/>
            <a:ext cx="5861622" cy="1824636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31ABCEB-2006-039C-6588-793E567E2058}"/>
              </a:ext>
            </a:extLst>
          </p:cNvPr>
          <p:cNvCxnSpPr/>
          <p:nvPr/>
        </p:nvCxnSpPr>
        <p:spPr>
          <a:xfrm>
            <a:off x="2188564" y="5471410"/>
            <a:ext cx="671559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6A37F77-9320-A416-E107-9ECC915D1193}"/>
              </a:ext>
            </a:extLst>
          </p:cNvPr>
          <p:cNvCxnSpPr/>
          <p:nvPr/>
        </p:nvCxnSpPr>
        <p:spPr>
          <a:xfrm>
            <a:off x="5351489" y="4676931"/>
            <a:ext cx="0" cy="145404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Gráfico 7" descr="Avión con relleno sólido">
            <a:extLst>
              <a:ext uri="{FF2B5EF4-FFF2-40B4-BE49-F238E27FC236}">
                <a16:creationId xmlns:a16="http://schemas.microsoft.com/office/drawing/2014/main" id="{52C8D6BC-8A06-7FA5-2E78-4ED7D20D5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3166" y="4749378"/>
            <a:ext cx="627088" cy="627088"/>
          </a:xfrm>
          <a:prstGeom prst="rect">
            <a:avLst/>
          </a:prstGeom>
        </p:spPr>
      </p:pic>
      <p:pic>
        <p:nvPicPr>
          <p:cNvPr id="9" name="Gráfico 8" descr="Avión con relleno sólido">
            <a:extLst>
              <a:ext uri="{FF2B5EF4-FFF2-40B4-BE49-F238E27FC236}">
                <a16:creationId xmlns:a16="http://schemas.microsoft.com/office/drawing/2014/main" id="{5CFBCB51-F6D1-6CE9-52C1-B2235EC4E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3961" y="4752079"/>
            <a:ext cx="627088" cy="627088"/>
          </a:xfrm>
          <a:prstGeom prst="rect">
            <a:avLst/>
          </a:prstGeom>
        </p:spPr>
      </p:pic>
      <p:pic>
        <p:nvPicPr>
          <p:cNvPr id="11" name="Gráfico 10" descr="Crucero con relleno sólido">
            <a:extLst>
              <a:ext uri="{FF2B5EF4-FFF2-40B4-BE49-F238E27FC236}">
                <a16:creationId xmlns:a16="http://schemas.microsoft.com/office/drawing/2014/main" id="{A0929AF7-4D50-0178-6B6B-7F662F663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6205" y="4644156"/>
            <a:ext cx="914400" cy="914400"/>
          </a:xfrm>
          <a:prstGeom prst="rect">
            <a:avLst/>
          </a:prstGeom>
        </p:spPr>
      </p:pic>
      <p:pic>
        <p:nvPicPr>
          <p:cNvPr id="12" name="Gráfico 11" descr="Crucero con relleno sólido">
            <a:extLst>
              <a:ext uri="{FF2B5EF4-FFF2-40B4-BE49-F238E27FC236}">
                <a16:creationId xmlns:a16="http://schemas.microsoft.com/office/drawing/2014/main" id="{3BF6189F-CE4F-18D2-80CF-E8E260287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7272" y="4626267"/>
            <a:ext cx="914400" cy="914400"/>
          </a:xfrm>
          <a:prstGeom prst="rect">
            <a:avLst/>
          </a:prstGeom>
        </p:spPr>
      </p:pic>
      <p:pic>
        <p:nvPicPr>
          <p:cNvPr id="14" name="Gráfico 13" descr="Arquitectura moderna con relleno sólido">
            <a:extLst>
              <a:ext uri="{FF2B5EF4-FFF2-40B4-BE49-F238E27FC236}">
                <a16:creationId xmlns:a16="http://schemas.microsoft.com/office/drawing/2014/main" id="{A9B2AB0C-D27A-27A5-5F2B-D98AA753FF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0699" y="4676931"/>
            <a:ext cx="914400" cy="914400"/>
          </a:xfrm>
          <a:prstGeom prst="rect">
            <a:avLst/>
          </a:prstGeom>
        </p:spPr>
      </p:pic>
      <p:pic>
        <p:nvPicPr>
          <p:cNvPr id="15" name="Gráfico 14" descr="Arquitectura moderna con relleno sólido">
            <a:extLst>
              <a:ext uri="{FF2B5EF4-FFF2-40B4-BE49-F238E27FC236}">
                <a16:creationId xmlns:a16="http://schemas.microsoft.com/office/drawing/2014/main" id="{C87FE787-0173-1D24-1F52-1C1FBBD1A8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3039" y="4603782"/>
            <a:ext cx="914400" cy="914400"/>
          </a:xfrm>
          <a:prstGeom prst="rect">
            <a:avLst/>
          </a:prstGeom>
        </p:spPr>
      </p:pic>
      <p:pic>
        <p:nvPicPr>
          <p:cNvPr id="17" name="Gráfico 16" descr="Caja con relleno sólido">
            <a:extLst>
              <a:ext uri="{FF2B5EF4-FFF2-40B4-BE49-F238E27FC236}">
                <a16:creationId xmlns:a16="http://schemas.microsoft.com/office/drawing/2014/main" id="{F82A0D3E-A3CF-CDFF-D73D-F6DB8343E0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41634" y="4603782"/>
            <a:ext cx="914400" cy="914400"/>
          </a:xfrm>
          <a:prstGeom prst="rect">
            <a:avLst/>
          </a:prstGeom>
        </p:spPr>
      </p:pic>
      <p:pic>
        <p:nvPicPr>
          <p:cNvPr id="18" name="Gráfico 17" descr="Caja con relleno sólido">
            <a:extLst>
              <a:ext uri="{FF2B5EF4-FFF2-40B4-BE49-F238E27FC236}">
                <a16:creationId xmlns:a16="http://schemas.microsoft.com/office/drawing/2014/main" id="{26FD8191-84A3-13EE-4F70-6FDF158BCC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05528" y="4603782"/>
            <a:ext cx="914400" cy="914400"/>
          </a:xfrm>
          <a:prstGeom prst="rect">
            <a:avLst/>
          </a:prstGeom>
        </p:spPr>
      </p:pic>
      <p:pic>
        <p:nvPicPr>
          <p:cNvPr id="20" name="Gráfico 19" descr="Camión con relleno sólido">
            <a:extLst>
              <a:ext uri="{FF2B5EF4-FFF2-40B4-BE49-F238E27FC236}">
                <a16:creationId xmlns:a16="http://schemas.microsoft.com/office/drawing/2014/main" id="{971E4F3A-AE57-17C4-999A-8566AB2C4C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54359" y="4697470"/>
            <a:ext cx="914400" cy="914400"/>
          </a:xfrm>
          <a:prstGeom prst="rect">
            <a:avLst/>
          </a:prstGeom>
        </p:spPr>
      </p:pic>
      <p:pic>
        <p:nvPicPr>
          <p:cNvPr id="22" name="Gráfico 21" descr="Camión con relleno sólido">
            <a:extLst>
              <a:ext uri="{FF2B5EF4-FFF2-40B4-BE49-F238E27FC236}">
                <a16:creationId xmlns:a16="http://schemas.microsoft.com/office/drawing/2014/main" id="{154C8F07-7EA3-7CA8-3358-2BB121BB1E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75357" y="4688720"/>
            <a:ext cx="914400" cy="914400"/>
          </a:xfrm>
          <a:prstGeom prst="rect">
            <a:avLst/>
          </a:prstGeom>
        </p:spPr>
      </p:pic>
      <p:pic>
        <p:nvPicPr>
          <p:cNvPr id="24" name="Gráfico 23" descr="Dinero con relleno sólido">
            <a:extLst>
              <a:ext uri="{FF2B5EF4-FFF2-40B4-BE49-F238E27FC236}">
                <a16:creationId xmlns:a16="http://schemas.microsoft.com/office/drawing/2014/main" id="{3F5737C8-78A8-EC9C-34D8-7585213E37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6242" y="5512445"/>
            <a:ext cx="914400" cy="914400"/>
          </a:xfrm>
          <a:prstGeom prst="rect">
            <a:avLst/>
          </a:prstGeom>
        </p:spPr>
      </p:pic>
      <p:pic>
        <p:nvPicPr>
          <p:cNvPr id="25" name="Gráfico 24" descr="Dinero con relleno sólido">
            <a:extLst>
              <a:ext uri="{FF2B5EF4-FFF2-40B4-BE49-F238E27FC236}">
                <a16:creationId xmlns:a16="http://schemas.microsoft.com/office/drawing/2014/main" id="{B1CA3D65-B9D4-D57D-8605-E1DE1140EF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36255" y="5537804"/>
            <a:ext cx="914400" cy="914400"/>
          </a:xfrm>
          <a:prstGeom prst="rect">
            <a:avLst/>
          </a:prstGeom>
        </p:spPr>
      </p:pic>
      <p:pic>
        <p:nvPicPr>
          <p:cNvPr id="27" name="Gráfico 26" descr="Portapapeles comprobado con relleno sólido">
            <a:extLst>
              <a:ext uri="{FF2B5EF4-FFF2-40B4-BE49-F238E27FC236}">
                <a16:creationId xmlns:a16="http://schemas.microsoft.com/office/drawing/2014/main" id="{4D1E39D3-007A-5F1A-C1F9-98FFE39E94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31693" y="5537804"/>
            <a:ext cx="914400" cy="914400"/>
          </a:xfrm>
          <a:prstGeom prst="rect">
            <a:avLst/>
          </a:prstGeom>
        </p:spPr>
      </p:pic>
      <p:pic>
        <p:nvPicPr>
          <p:cNvPr id="28" name="Gráfico 27" descr="Portapapeles comprobado con relleno sólido">
            <a:extLst>
              <a:ext uri="{FF2B5EF4-FFF2-40B4-BE49-F238E27FC236}">
                <a16:creationId xmlns:a16="http://schemas.microsoft.com/office/drawing/2014/main" id="{DBA0560D-C118-3800-6CAB-E05E1370E1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19928" y="5372531"/>
            <a:ext cx="914400" cy="9144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454DBCD0-9504-8F13-6BCC-20E107BA2235}"/>
              </a:ext>
            </a:extLst>
          </p:cNvPr>
          <p:cNvSpPr txBox="1"/>
          <p:nvPr/>
        </p:nvSpPr>
        <p:spPr>
          <a:xfrm>
            <a:off x="9956142" y="4603782"/>
            <a:ext cx="128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/>
                </a:solidFill>
              </a:rPr>
              <a:t>TLC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/>
                </a:solidFill>
              </a:rPr>
              <a:t>RRNA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927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1225</Words>
  <Application>Microsoft Office PowerPoint</Application>
  <PresentationFormat>Panorámica</PresentationFormat>
  <Paragraphs>203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Anaheim</vt:lpstr>
      <vt:lpstr>Aptos</vt:lpstr>
      <vt:lpstr>Aptos Display</vt:lpstr>
      <vt:lpstr>Arial</vt:lpstr>
      <vt:lpstr>Arial Nova</vt:lpstr>
      <vt:lpstr>Hind Guntur Medium</vt:lpstr>
      <vt:lpstr>League Spartan</vt:lpstr>
      <vt:lpstr>Nunito Light</vt:lpstr>
      <vt:lpstr>Poppins Bold</vt:lpstr>
      <vt:lpstr>Poppins Semi-Bold</vt:lpstr>
      <vt:lpstr>Raleway</vt:lpstr>
      <vt:lpstr>Tema de Office</vt:lpstr>
      <vt:lpstr>Presentación de PowerPoint</vt:lpstr>
      <vt:lpstr>191 campos del pedimento</vt:lpstr>
      <vt:lpstr>Factores que inciden en la posibilidad de error en la captura de pedimento</vt:lpstr>
      <vt:lpstr>Errores en la declaración de datos inherentes a la determinación del valor en aduana </vt:lpstr>
      <vt:lpstr>Errores en la declaración de datos inherentes a la determinación del valor en aduana</vt:lpstr>
      <vt:lpstr>Omisión de identificadores en empresas IMMEX </vt:lpstr>
      <vt:lpstr>Puntos pendientes de la normatividad vinculada a la captura del pedimento</vt:lpstr>
      <vt:lpstr>Atributos de la normatividad e identificadores</vt:lpstr>
      <vt:lpstr>Errores comunes para efecto de la correcta determinación del valor en aduana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Morales</dc:creator>
  <cp:lastModifiedBy>ANDRES ROHDE PONCE</cp:lastModifiedBy>
  <cp:revision>10</cp:revision>
  <dcterms:created xsi:type="dcterms:W3CDTF">2024-04-15T16:01:20Z</dcterms:created>
  <dcterms:modified xsi:type="dcterms:W3CDTF">2024-04-17T21:11:58Z</dcterms:modified>
</cp:coreProperties>
</file>