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269" r:id="rId4"/>
    <p:sldId id="267" r:id="rId5"/>
    <p:sldId id="270" r:id="rId6"/>
    <p:sldId id="271" r:id="rId7"/>
    <p:sldId id="274" r:id="rId8"/>
  </p:sldIdLst>
  <p:sldSz cx="18288000" cy="10287000"/>
  <p:notesSz cx="6858000" cy="9144000"/>
  <p:embeddedFontLst>
    <p:embeddedFont>
      <p:font typeface="Hind Guntur Medium" panose="02000000000000000000" pitchFamily="2" charset="0"/>
      <p:regular r:id="rId9"/>
    </p:embeddedFont>
    <p:embeddedFont>
      <p:font typeface="League Spartan" panose="020B0604020202020204" charset="0"/>
      <p:regular r:id="rId10"/>
      <p:bold r:id="rId11"/>
    </p:embeddedFont>
    <p:embeddedFont>
      <p:font typeface="Poppins Bold" panose="020B0604020202020204" charset="0"/>
      <p:regular r:id="rId12"/>
      <p:bold r:id="rId13"/>
    </p:embeddedFont>
    <p:embeddedFont>
      <p:font typeface="Poppins Semi-Bold" panose="020B0604020202020204" charset="0"/>
      <p:regular r:id="rId14"/>
      <p:bold r:id="rId15"/>
    </p:embeddedFont>
    <p:embeddedFont>
      <p:font typeface="Tahoma" panose="020B0604030504040204" pitchFamily="3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autoAdjust="0"/>
    <p:restoredTop sz="94609" autoAdjust="0"/>
  </p:normalViewPr>
  <p:slideViewPr>
    <p:cSldViewPr>
      <p:cViewPr varScale="1">
        <p:scale>
          <a:sx n="42" d="100"/>
          <a:sy n="42" d="100"/>
        </p:scale>
        <p:origin x="21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hyperlink" Target="about:blank" TargetMode="External"/><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svg"/><Relationship Id="rId9" Type="http://schemas.openxmlformats.org/officeDocument/2006/relationships/image" Target="../media/image8.jpe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hyperlink" Target="mailto:rubengc2003@yahoo.com.mx" TargetMode="External"/><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sv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11693" y="-37427"/>
            <a:ext cx="13084230" cy="10934910"/>
          </a:xfrm>
          <a:custGeom>
            <a:avLst/>
            <a:gdLst/>
            <a:ahLst/>
            <a:cxnLst/>
            <a:rect l="l" t="t" r="r" b="b"/>
            <a:pathLst>
              <a:path w="13084230" h="10934910">
                <a:moveTo>
                  <a:pt x="0" y="0"/>
                </a:moveTo>
                <a:lnTo>
                  <a:pt x="13084230" y="0"/>
                </a:lnTo>
                <a:lnTo>
                  <a:pt x="13084230" y="10934910"/>
                </a:lnTo>
                <a:lnTo>
                  <a:pt x="0" y="10934910"/>
                </a:lnTo>
                <a:lnTo>
                  <a:pt x="0" y="0"/>
                </a:lnTo>
                <a:close/>
              </a:path>
            </a:pathLst>
          </a:custGeom>
          <a:blipFill>
            <a:blip r:embed="rId2"/>
            <a:stretch>
              <a:fillRect l="-77413" r="-401"/>
            </a:stretch>
          </a:blipFill>
        </p:spPr>
        <p:txBody>
          <a:bodyPr/>
          <a:lstStyle/>
          <a:p>
            <a:endParaRPr lang="es-MX"/>
          </a:p>
        </p:txBody>
      </p:sp>
      <p:grpSp>
        <p:nvGrpSpPr>
          <p:cNvPr id="3" name="Group 3"/>
          <p:cNvGrpSpPr/>
          <p:nvPr/>
        </p:nvGrpSpPr>
        <p:grpSpPr>
          <a:xfrm>
            <a:off x="-7924800" y="-4533900"/>
            <a:ext cx="17700700" cy="177007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3F6"/>
            </a:solidFill>
          </p:spPr>
          <p:txBody>
            <a:bodyPr/>
            <a:lstStyle/>
            <a:p>
              <a:endParaRPr lang="es-MX"/>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5400000">
            <a:off x="4411958" y="3504009"/>
            <a:ext cx="10287000" cy="3278981"/>
          </a:xfrm>
          <a:custGeom>
            <a:avLst/>
            <a:gdLst/>
            <a:ahLst/>
            <a:cxnLst/>
            <a:rect l="l" t="t" r="r" b="b"/>
            <a:pathLst>
              <a:path w="10287000" h="3278981">
                <a:moveTo>
                  <a:pt x="0" y="0"/>
                </a:moveTo>
                <a:lnTo>
                  <a:pt x="10287000" y="0"/>
                </a:lnTo>
                <a:lnTo>
                  <a:pt x="10287000" y="3278982"/>
                </a:lnTo>
                <a:lnTo>
                  <a:pt x="0" y="32789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7" name="Freeform 7"/>
          <p:cNvSpPr/>
          <p:nvPr/>
        </p:nvSpPr>
        <p:spPr>
          <a:xfrm rot="6640526">
            <a:off x="5897858" y="8202871"/>
            <a:ext cx="7315200" cy="1060704"/>
          </a:xfrm>
          <a:custGeom>
            <a:avLst/>
            <a:gdLst/>
            <a:ahLst/>
            <a:cxnLst/>
            <a:rect l="l" t="t" r="r" b="b"/>
            <a:pathLst>
              <a:path w="7315200" h="1060704">
                <a:moveTo>
                  <a:pt x="0" y="0"/>
                </a:moveTo>
                <a:lnTo>
                  <a:pt x="7315200" y="0"/>
                </a:lnTo>
                <a:lnTo>
                  <a:pt x="7315200" y="1060704"/>
                </a:lnTo>
                <a:lnTo>
                  <a:pt x="0" y="1060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8" name="Freeform 8"/>
          <p:cNvSpPr/>
          <p:nvPr/>
        </p:nvSpPr>
        <p:spPr>
          <a:xfrm rot="4469409">
            <a:off x="5747463" y="1203114"/>
            <a:ext cx="7315200" cy="1060704"/>
          </a:xfrm>
          <a:custGeom>
            <a:avLst/>
            <a:gdLst/>
            <a:ahLst/>
            <a:cxnLst/>
            <a:rect l="l" t="t" r="r" b="b"/>
            <a:pathLst>
              <a:path w="7315200" h="1060704">
                <a:moveTo>
                  <a:pt x="0" y="0"/>
                </a:moveTo>
                <a:lnTo>
                  <a:pt x="7315200" y="0"/>
                </a:lnTo>
                <a:lnTo>
                  <a:pt x="7315200" y="1060704"/>
                </a:lnTo>
                <a:lnTo>
                  <a:pt x="0" y="1060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9" name="Freeform 9"/>
          <p:cNvSpPr/>
          <p:nvPr/>
        </p:nvSpPr>
        <p:spPr>
          <a:xfrm rot="-2606318">
            <a:off x="-1270019" y="7790742"/>
            <a:ext cx="3230118" cy="4114800"/>
          </a:xfrm>
          <a:custGeom>
            <a:avLst/>
            <a:gdLst/>
            <a:ahLst/>
            <a:cxnLst/>
            <a:rect l="l" t="t" r="r" b="b"/>
            <a:pathLst>
              <a:path w="3230118" h="4114800">
                <a:moveTo>
                  <a:pt x="0" y="0"/>
                </a:moveTo>
                <a:lnTo>
                  <a:pt x="3230118" y="0"/>
                </a:lnTo>
                <a:lnTo>
                  <a:pt x="323011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MX"/>
          </a:p>
        </p:txBody>
      </p:sp>
      <p:sp>
        <p:nvSpPr>
          <p:cNvPr id="10" name="Freeform 10"/>
          <p:cNvSpPr/>
          <p:nvPr/>
        </p:nvSpPr>
        <p:spPr>
          <a:xfrm>
            <a:off x="7754413" y="1184356"/>
            <a:ext cx="1389587" cy="591034"/>
          </a:xfrm>
          <a:custGeom>
            <a:avLst/>
            <a:gdLst/>
            <a:ahLst/>
            <a:cxnLst/>
            <a:rect l="l" t="t" r="r" b="b"/>
            <a:pathLst>
              <a:path w="1389587" h="591034">
                <a:moveTo>
                  <a:pt x="0" y="0"/>
                </a:moveTo>
                <a:lnTo>
                  <a:pt x="1389587" y="0"/>
                </a:lnTo>
                <a:lnTo>
                  <a:pt x="1389587" y="591034"/>
                </a:lnTo>
                <a:lnTo>
                  <a:pt x="0" y="591034"/>
                </a:lnTo>
                <a:lnTo>
                  <a:pt x="0" y="0"/>
                </a:lnTo>
                <a:close/>
              </a:path>
            </a:pathLst>
          </a:custGeom>
          <a:blipFill>
            <a:blip r:embed="rId9"/>
            <a:stretch>
              <a:fillRect/>
            </a:stretch>
          </a:blipFill>
        </p:spPr>
        <p:txBody>
          <a:bodyPr/>
          <a:lstStyle/>
          <a:p>
            <a:endParaRPr lang="es-MX"/>
          </a:p>
        </p:txBody>
      </p:sp>
      <p:sp>
        <p:nvSpPr>
          <p:cNvPr id="11" name="Freeform 11"/>
          <p:cNvSpPr/>
          <p:nvPr/>
        </p:nvSpPr>
        <p:spPr>
          <a:xfrm>
            <a:off x="5841467" y="-475085"/>
            <a:ext cx="2978192" cy="1442299"/>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10"/>
            <a:stretch>
              <a:fillRect/>
            </a:stretch>
          </a:blipFill>
        </p:spPr>
        <p:txBody>
          <a:bodyPr/>
          <a:lstStyle/>
          <a:p>
            <a:endParaRPr lang="es-MX"/>
          </a:p>
        </p:txBody>
      </p:sp>
      <p:sp>
        <p:nvSpPr>
          <p:cNvPr id="12" name="Freeform 12"/>
          <p:cNvSpPr/>
          <p:nvPr/>
        </p:nvSpPr>
        <p:spPr>
          <a:xfrm>
            <a:off x="-381000" y="-266699"/>
            <a:ext cx="2688839" cy="1310864"/>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11"/>
            <a:stretch>
              <a:fillRect/>
            </a:stretch>
          </a:blipFill>
        </p:spPr>
        <p:txBody>
          <a:bodyPr/>
          <a:lstStyle/>
          <a:p>
            <a:endParaRPr lang="es-MX"/>
          </a:p>
        </p:txBody>
      </p:sp>
      <p:sp>
        <p:nvSpPr>
          <p:cNvPr id="13" name="Freeform 13"/>
          <p:cNvSpPr/>
          <p:nvPr/>
        </p:nvSpPr>
        <p:spPr>
          <a:xfrm>
            <a:off x="5411693" y="1030098"/>
            <a:ext cx="957947" cy="895716"/>
          </a:xfrm>
          <a:custGeom>
            <a:avLst/>
            <a:gdLst/>
            <a:ahLst/>
            <a:cxnLst/>
            <a:rect l="l" t="t" r="r" b="b"/>
            <a:pathLst>
              <a:path w="957947" h="895716">
                <a:moveTo>
                  <a:pt x="0" y="0"/>
                </a:moveTo>
                <a:lnTo>
                  <a:pt x="957947" y="0"/>
                </a:lnTo>
                <a:lnTo>
                  <a:pt x="957947" y="895717"/>
                </a:lnTo>
                <a:lnTo>
                  <a:pt x="0" y="895717"/>
                </a:lnTo>
                <a:lnTo>
                  <a:pt x="0" y="0"/>
                </a:lnTo>
                <a:close/>
              </a:path>
            </a:pathLst>
          </a:custGeom>
          <a:blipFill>
            <a:blip r:embed="rId12"/>
            <a:stretch>
              <a:fillRect t="-1848" b="-5099"/>
            </a:stretch>
          </a:blipFill>
        </p:spPr>
        <p:txBody>
          <a:bodyPr/>
          <a:lstStyle/>
          <a:p>
            <a:endParaRPr lang="es-MX"/>
          </a:p>
        </p:txBody>
      </p:sp>
      <p:sp>
        <p:nvSpPr>
          <p:cNvPr id="14" name="Freeform 14"/>
          <p:cNvSpPr/>
          <p:nvPr/>
        </p:nvSpPr>
        <p:spPr>
          <a:xfrm>
            <a:off x="4140335" y="1088186"/>
            <a:ext cx="1006235" cy="840835"/>
          </a:xfrm>
          <a:custGeom>
            <a:avLst/>
            <a:gdLst/>
            <a:ahLst/>
            <a:cxnLst/>
            <a:rect l="l" t="t" r="r" b="b"/>
            <a:pathLst>
              <a:path w="1006235" h="840835">
                <a:moveTo>
                  <a:pt x="0" y="0"/>
                </a:moveTo>
                <a:lnTo>
                  <a:pt x="1006235" y="0"/>
                </a:lnTo>
                <a:lnTo>
                  <a:pt x="1006235" y="840835"/>
                </a:lnTo>
                <a:lnTo>
                  <a:pt x="0" y="840835"/>
                </a:lnTo>
                <a:lnTo>
                  <a:pt x="0" y="0"/>
                </a:lnTo>
                <a:close/>
              </a:path>
            </a:pathLst>
          </a:custGeom>
          <a:blipFill>
            <a:blip r:embed="rId13"/>
            <a:stretch>
              <a:fillRect/>
            </a:stretch>
          </a:blipFill>
        </p:spPr>
        <p:txBody>
          <a:bodyPr/>
          <a:lstStyle/>
          <a:p>
            <a:endParaRPr lang="es-MX"/>
          </a:p>
        </p:txBody>
      </p:sp>
      <p:sp>
        <p:nvSpPr>
          <p:cNvPr id="15" name="Freeform 15"/>
          <p:cNvSpPr/>
          <p:nvPr/>
        </p:nvSpPr>
        <p:spPr>
          <a:xfrm>
            <a:off x="2630258" y="967215"/>
            <a:ext cx="1213458" cy="1082778"/>
          </a:xfrm>
          <a:custGeom>
            <a:avLst/>
            <a:gdLst/>
            <a:ahLst/>
            <a:cxnLst/>
            <a:rect l="l" t="t" r="r" b="b"/>
            <a:pathLst>
              <a:path w="1213458" h="1082778">
                <a:moveTo>
                  <a:pt x="0" y="0"/>
                </a:moveTo>
                <a:lnTo>
                  <a:pt x="1213458" y="0"/>
                </a:lnTo>
                <a:lnTo>
                  <a:pt x="1213458" y="1082777"/>
                </a:lnTo>
                <a:lnTo>
                  <a:pt x="0" y="1082777"/>
                </a:lnTo>
                <a:lnTo>
                  <a:pt x="0" y="0"/>
                </a:lnTo>
                <a:close/>
              </a:path>
            </a:pathLst>
          </a:custGeom>
          <a:blipFill>
            <a:blip r:embed="rId14"/>
            <a:stretch>
              <a:fillRect/>
            </a:stretch>
          </a:blipFill>
        </p:spPr>
        <p:txBody>
          <a:bodyPr/>
          <a:lstStyle/>
          <a:p>
            <a:endParaRPr lang="es-MX"/>
          </a:p>
        </p:txBody>
      </p:sp>
      <p:sp>
        <p:nvSpPr>
          <p:cNvPr id="16" name="Freeform 16"/>
          <p:cNvSpPr/>
          <p:nvPr/>
        </p:nvSpPr>
        <p:spPr>
          <a:xfrm>
            <a:off x="6612565" y="1034373"/>
            <a:ext cx="898923" cy="898923"/>
          </a:xfrm>
          <a:custGeom>
            <a:avLst/>
            <a:gdLst/>
            <a:ahLst/>
            <a:cxnLst/>
            <a:rect l="l" t="t" r="r" b="b"/>
            <a:pathLst>
              <a:path w="898923" h="898923">
                <a:moveTo>
                  <a:pt x="0" y="0"/>
                </a:moveTo>
                <a:lnTo>
                  <a:pt x="898923" y="0"/>
                </a:lnTo>
                <a:lnTo>
                  <a:pt x="898923" y="898923"/>
                </a:lnTo>
                <a:lnTo>
                  <a:pt x="0" y="898923"/>
                </a:lnTo>
                <a:lnTo>
                  <a:pt x="0" y="0"/>
                </a:lnTo>
                <a:close/>
              </a:path>
            </a:pathLst>
          </a:custGeom>
          <a:blipFill>
            <a:blip r:embed="rId15"/>
            <a:stretch>
              <a:fillRect/>
            </a:stretch>
          </a:blipFill>
        </p:spPr>
        <p:txBody>
          <a:bodyPr/>
          <a:lstStyle/>
          <a:p>
            <a:endParaRPr lang="es-MX"/>
          </a:p>
        </p:txBody>
      </p:sp>
      <p:sp>
        <p:nvSpPr>
          <p:cNvPr id="17" name="Freeform 17"/>
          <p:cNvSpPr/>
          <p:nvPr/>
        </p:nvSpPr>
        <p:spPr>
          <a:xfrm>
            <a:off x="245654" y="1261287"/>
            <a:ext cx="2087985" cy="437172"/>
          </a:xfrm>
          <a:custGeom>
            <a:avLst/>
            <a:gdLst/>
            <a:ahLst/>
            <a:cxnLst/>
            <a:rect l="l" t="t" r="r" b="b"/>
            <a:pathLst>
              <a:path w="2087985" h="437172">
                <a:moveTo>
                  <a:pt x="0" y="0"/>
                </a:moveTo>
                <a:lnTo>
                  <a:pt x="2087985" y="0"/>
                </a:lnTo>
                <a:lnTo>
                  <a:pt x="2087985" y="437172"/>
                </a:lnTo>
                <a:lnTo>
                  <a:pt x="0" y="437172"/>
                </a:lnTo>
                <a:lnTo>
                  <a:pt x="0" y="0"/>
                </a:lnTo>
                <a:close/>
              </a:path>
            </a:pathLst>
          </a:custGeom>
          <a:blipFill>
            <a:blip r:embed="rId16"/>
            <a:stretch>
              <a:fillRect/>
            </a:stretch>
          </a:blipFill>
        </p:spPr>
        <p:txBody>
          <a:bodyPr/>
          <a:lstStyle/>
          <a:p>
            <a:endParaRPr lang="es-MX"/>
          </a:p>
        </p:txBody>
      </p:sp>
      <p:sp>
        <p:nvSpPr>
          <p:cNvPr id="18" name="TextBox 18"/>
          <p:cNvSpPr txBox="1"/>
          <p:nvPr/>
        </p:nvSpPr>
        <p:spPr>
          <a:xfrm>
            <a:off x="135320" y="2433614"/>
            <a:ext cx="9210418" cy="2524125"/>
          </a:xfrm>
          <a:prstGeom prst="rect">
            <a:avLst/>
          </a:prstGeom>
        </p:spPr>
        <p:txBody>
          <a:bodyPr lIns="0" tIns="0" rIns="0" bIns="0" rtlCol="0" anchor="t">
            <a:spAutoFit/>
          </a:bodyPr>
          <a:lstStyle/>
          <a:p>
            <a:pPr algn="ctr">
              <a:lnSpc>
                <a:spcPts val="5004"/>
              </a:lnSpc>
            </a:pPr>
            <a:r>
              <a:rPr lang="en-US" sz="4170" dirty="0">
                <a:solidFill>
                  <a:srgbClr val="012F7F"/>
                </a:solidFill>
                <a:latin typeface="League Spartan"/>
              </a:rPr>
              <a:t>I </a:t>
            </a:r>
          </a:p>
          <a:p>
            <a:pPr algn="ctr">
              <a:lnSpc>
                <a:spcPts val="5004"/>
              </a:lnSpc>
            </a:pPr>
            <a:r>
              <a:rPr lang="en-US" sz="4170" dirty="0">
                <a:solidFill>
                  <a:srgbClr val="012F7F"/>
                </a:solidFill>
                <a:latin typeface="League Spartan"/>
              </a:rPr>
              <a:t>CONVERSATORIO SOBRE MEJORES PRÁCTICAS DE OPERACIÓN ADUANERA</a:t>
            </a:r>
          </a:p>
        </p:txBody>
      </p:sp>
      <p:sp>
        <p:nvSpPr>
          <p:cNvPr id="19" name="TextBox 19"/>
          <p:cNvSpPr txBox="1"/>
          <p:nvPr/>
        </p:nvSpPr>
        <p:spPr>
          <a:xfrm>
            <a:off x="245654" y="7639407"/>
            <a:ext cx="7227649" cy="3693319"/>
          </a:xfrm>
          <a:prstGeom prst="rect">
            <a:avLst/>
          </a:prstGeom>
        </p:spPr>
        <p:txBody>
          <a:bodyPr wrap="square" lIns="0" tIns="0" rIns="0" bIns="0" rtlCol="0" anchor="t">
            <a:spAutoFit/>
          </a:bodyPr>
          <a:lstStyle/>
          <a:p>
            <a:pPr algn="ctr">
              <a:lnSpc>
                <a:spcPts val="4799"/>
              </a:lnSpc>
            </a:pPr>
            <a:r>
              <a:rPr lang="en-US" sz="3999" b="1" dirty="0">
                <a:solidFill>
                  <a:srgbClr val="C00000"/>
                </a:solidFill>
                <a:latin typeface="Tahoma" panose="020B0604030504040204" pitchFamily="34" charset="0"/>
                <a:ea typeface="Tahoma" panose="020B0604030504040204" pitchFamily="34" charset="0"/>
                <a:cs typeface="Tahoma" panose="020B0604030504040204" pitchFamily="34" charset="0"/>
              </a:rPr>
              <a:t>DR. Y VISTA ADUANAL </a:t>
            </a:r>
          </a:p>
          <a:p>
            <a:pPr algn="ctr">
              <a:lnSpc>
                <a:spcPts val="4799"/>
              </a:lnSpc>
            </a:pPr>
            <a:r>
              <a:rPr lang="en-US" sz="5400" b="1" dirty="0">
                <a:solidFill>
                  <a:srgbClr val="C00000"/>
                </a:solidFill>
                <a:latin typeface="Tahoma" panose="020B0604030504040204" pitchFamily="34" charset="0"/>
                <a:ea typeface="Tahoma" panose="020B0604030504040204" pitchFamily="34" charset="0"/>
                <a:cs typeface="Tahoma" panose="020B0604030504040204" pitchFamily="34" charset="0"/>
              </a:rPr>
              <a:t>RUBEN GONZALEZ CONTRERAS</a:t>
            </a:r>
          </a:p>
          <a:p>
            <a:pPr algn="ctr">
              <a:lnSpc>
                <a:spcPts val="4799"/>
              </a:lnSpc>
            </a:pPr>
            <a:r>
              <a:rPr lang="en-US" sz="3999" b="1" dirty="0">
                <a:solidFill>
                  <a:srgbClr val="C00000"/>
                </a:solidFill>
                <a:latin typeface="Hind Guntur Medium"/>
                <a:hlinkClick r:id="rId17">
                  <a:extLst>
                    <a:ext uri="{A12FA001-AC4F-418D-AE19-62706E023703}">
                      <ahyp:hlinkClr xmlns:ahyp="http://schemas.microsoft.com/office/drawing/2018/hyperlinkcolor" val="tx"/>
                    </a:ext>
                  </a:extLst>
                </a:hlinkClick>
              </a:rPr>
              <a:t>rubengc2003@yahoo.com.mx</a:t>
            </a:r>
            <a:r>
              <a:rPr lang="en-US" sz="3999" b="1" dirty="0">
                <a:solidFill>
                  <a:srgbClr val="C00000"/>
                </a:solidFill>
                <a:latin typeface="Hind Guntur Medium"/>
              </a:rPr>
              <a:t>  </a:t>
            </a:r>
          </a:p>
          <a:p>
            <a:pPr algn="ctr">
              <a:lnSpc>
                <a:spcPts val="4799"/>
              </a:lnSpc>
            </a:pPr>
            <a:r>
              <a:rPr lang="en-US" sz="3999" b="1" dirty="0">
                <a:solidFill>
                  <a:srgbClr val="C00000"/>
                </a:solidFill>
                <a:latin typeface="Hind Guntur Medium"/>
              </a:rPr>
              <a:t>55 4811 6241 </a:t>
            </a:r>
          </a:p>
          <a:p>
            <a:pPr>
              <a:lnSpc>
                <a:spcPts val="4799"/>
              </a:lnSpc>
            </a:pPr>
            <a:endParaRPr lang="en-US" sz="3999" b="1" dirty="0">
              <a:latin typeface="Hind Guntur Medium"/>
            </a:endParaRPr>
          </a:p>
        </p:txBody>
      </p:sp>
      <p:sp>
        <p:nvSpPr>
          <p:cNvPr id="20" name="TextBox 20"/>
          <p:cNvSpPr txBox="1"/>
          <p:nvPr/>
        </p:nvSpPr>
        <p:spPr>
          <a:xfrm>
            <a:off x="381392" y="5865524"/>
            <a:ext cx="8635912" cy="1308050"/>
          </a:xfrm>
          <a:prstGeom prst="rect">
            <a:avLst/>
          </a:prstGeom>
        </p:spPr>
        <p:txBody>
          <a:bodyPr lIns="0" tIns="0" rIns="0" bIns="0" rtlCol="0" anchor="t">
            <a:spAutoFit/>
          </a:bodyPr>
          <a:lstStyle/>
          <a:p>
            <a:pPr algn="ctr">
              <a:lnSpc>
                <a:spcPts val="5130"/>
              </a:lnSpc>
            </a:pPr>
            <a:r>
              <a:rPr lang="en-US" sz="4500" spc="-135" dirty="0">
                <a:solidFill>
                  <a:srgbClr val="004AAD"/>
                </a:solidFill>
                <a:latin typeface="Poppins Bold"/>
              </a:rPr>
              <a:t>CRITERIOS DE CLASIFICACIÓN ARANCELARIA PARTE A</a:t>
            </a:r>
          </a:p>
        </p:txBody>
      </p:sp>
      <p:sp>
        <p:nvSpPr>
          <p:cNvPr id="21" name="TextBox 21"/>
          <p:cNvSpPr txBox="1"/>
          <p:nvPr/>
        </p:nvSpPr>
        <p:spPr>
          <a:xfrm>
            <a:off x="-685800" y="9633471"/>
            <a:ext cx="8894547" cy="1590179"/>
          </a:xfrm>
          <a:prstGeom prst="rect">
            <a:avLst/>
          </a:prstGeom>
        </p:spPr>
        <p:txBody>
          <a:bodyPr wrap="square" lIns="0" tIns="0" rIns="0" bIns="0" rtlCol="0" anchor="t">
            <a:spAutoFit/>
          </a:bodyPr>
          <a:lstStyle/>
          <a:p>
            <a:pPr algn="ctr">
              <a:lnSpc>
                <a:spcPts val="3142"/>
              </a:lnSpc>
            </a:pPr>
            <a:endParaRPr lang="en-US" sz="2756" dirty="0">
              <a:solidFill>
                <a:srgbClr val="2F86B6"/>
              </a:solidFill>
              <a:latin typeface="Poppins Semi-Bold"/>
            </a:endParaRPr>
          </a:p>
          <a:p>
            <a:pPr algn="ctr">
              <a:lnSpc>
                <a:spcPts val="3142"/>
              </a:lnSpc>
            </a:pPr>
            <a:endParaRPr lang="en-US" sz="2756" dirty="0">
              <a:solidFill>
                <a:srgbClr val="2F86B6"/>
              </a:solidFill>
              <a:latin typeface="Poppins Semi-Bold"/>
            </a:endParaRPr>
          </a:p>
          <a:p>
            <a:pPr algn="ctr">
              <a:lnSpc>
                <a:spcPts val="3142"/>
              </a:lnSpc>
            </a:pPr>
            <a:endParaRPr lang="en-US" sz="2756" dirty="0">
              <a:solidFill>
                <a:srgbClr val="2F86B6"/>
              </a:solidFill>
              <a:latin typeface="Poppins Semi-Bold"/>
            </a:endParaRPr>
          </a:p>
          <a:p>
            <a:pPr algn="ctr">
              <a:lnSpc>
                <a:spcPts val="3142"/>
              </a:lnSpc>
            </a:pPr>
            <a:r>
              <a:rPr lang="en-US" sz="2756" dirty="0">
                <a:solidFill>
                  <a:srgbClr val="2F86B6"/>
                </a:solidFill>
                <a:latin typeface="Poppins Semi-Bold"/>
              </a:rPr>
              <a:t>17 de Abril 2024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AF75323-76CD-93E1-D26A-5BE94593B547}"/>
              </a:ext>
            </a:extLst>
          </p:cNvPr>
          <p:cNvSpPr txBox="1"/>
          <p:nvPr/>
        </p:nvSpPr>
        <p:spPr>
          <a:xfrm>
            <a:off x="990600" y="1104900"/>
            <a:ext cx="14630400" cy="2800767"/>
          </a:xfrm>
          <a:prstGeom prst="rect">
            <a:avLst/>
          </a:prstGeom>
          <a:noFill/>
        </p:spPr>
        <p:txBody>
          <a:bodyPr wrap="square">
            <a:spAutoFit/>
          </a:bodyPr>
          <a:lstStyle/>
          <a:p>
            <a:pPr algn="ctr"/>
            <a:r>
              <a:rPr lang="es-MX" sz="4800" b="1" dirty="0">
                <a:solidFill>
                  <a:srgbClr val="FF0000"/>
                </a:solidFill>
                <a:latin typeface="Tahoma" panose="020B0604030504040204" pitchFamily="34" charset="0"/>
                <a:ea typeface="Tahoma" panose="020B0604030504040204" pitchFamily="34" charset="0"/>
                <a:cs typeface="Tahoma" panose="020B0604030504040204" pitchFamily="34" charset="0"/>
              </a:rPr>
              <a:t> LEY DE LOS IMPUESTOS GENERALES DE IMPORTACIÓN Y DE EXPORTACIÓN</a:t>
            </a:r>
          </a:p>
          <a:p>
            <a:pPr algn="ctr"/>
            <a:endParaRPr lang="es-MX" sz="4000" b="1" dirty="0">
              <a:latin typeface="Tahoma" panose="020B0604030504040204" pitchFamily="34" charset="0"/>
              <a:ea typeface="Tahoma" panose="020B0604030504040204" pitchFamily="34" charset="0"/>
              <a:cs typeface="Tahoma" panose="020B0604030504040204" pitchFamily="34" charset="0"/>
            </a:endParaRPr>
          </a:p>
          <a:p>
            <a:pPr algn="ctr"/>
            <a:endParaRPr lang="es-MX" sz="4000" b="1" dirty="0">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E740DCDC-0061-A032-B771-430E161DC21D}"/>
              </a:ext>
            </a:extLst>
          </p:cNvPr>
          <p:cNvSpPr txBox="1"/>
          <p:nvPr/>
        </p:nvSpPr>
        <p:spPr>
          <a:xfrm>
            <a:off x="1524000" y="2428339"/>
            <a:ext cx="15316200" cy="7478970"/>
          </a:xfrm>
          <a:prstGeom prst="rect">
            <a:avLst/>
          </a:prstGeom>
          <a:noFill/>
        </p:spPr>
        <p:txBody>
          <a:bodyPr wrap="square">
            <a:spAutoFit/>
          </a:bodyPr>
          <a:lstStyle/>
          <a:p>
            <a:pPr algn="just"/>
            <a:endParaRPr lang="es-MX" sz="4000" b="1" dirty="0">
              <a:latin typeface="Tahoma" panose="020B0604030504040204" pitchFamily="34" charset="0"/>
              <a:ea typeface="Tahoma" panose="020B0604030504040204" pitchFamily="34" charset="0"/>
              <a:cs typeface="Tahoma" panose="020B0604030504040204" pitchFamily="34" charset="0"/>
            </a:endParaRPr>
          </a:p>
          <a:p>
            <a:pPr algn="just"/>
            <a:r>
              <a:rPr lang="es-MX" sz="4000" b="1" dirty="0">
                <a:latin typeface="Tahoma" panose="020B0604030504040204" pitchFamily="34" charset="0"/>
                <a:ea typeface="Tahoma" panose="020B0604030504040204" pitchFamily="34" charset="0"/>
                <a:cs typeface="Tahoma" panose="020B0604030504040204" pitchFamily="34" charset="0"/>
              </a:rPr>
              <a:t>Su estructura, como lo indica, está basada en la NOMENCLATURA ARANCELARIA del </a:t>
            </a:r>
          </a:p>
          <a:p>
            <a:pPr algn="just"/>
            <a:r>
              <a:rPr lang="es-MX" sz="4000" b="1" dirty="0">
                <a:latin typeface="Tahoma" panose="020B0604030504040204" pitchFamily="34" charset="0"/>
                <a:ea typeface="Tahoma" panose="020B0604030504040204" pitchFamily="34" charset="0"/>
                <a:cs typeface="Tahoma" panose="020B0604030504040204" pitchFamily="34" charset="0"/>
              </a:rPr>
              <a:t>CONVENIO INTERNACIONAL DEL SISTEMA ARMONIZADO DE DESIGNACIÓN Y CODIFICACIÓN DE MERCANCÍAS </a:t>
            </a:r>
          </a:p>
          <a:p>
            <a:pPr algn="just"/>
            <a:r>
              <a:rPr lang="es-MX" sz="4000" b="1" dirty="0">
                <a:latin typeface="Tahoma" panose="020B0604030504040204" pitchFamily="34" charset="0"/>
                <a:ea typeface="Tahoma" panose="020B0604030504040204" pitchFamily="34" charset="0"/>
                <a:cs typeface="Tahoma" panose="020B0604030504040204" pitchFamily="34" charset="0"/>
              </a:rPr>
              <a:t>— también conocido como Sistema Armonizado (SA o HS) — de la Organización Mundial de Aduanas (OMA) del cual México es parte contratante.</a:t>
            </a:r>
          </a:p>
          <a:p>
            <a:pPr algn="just"/>
            <a:r>
              <a:rPr lang="es-MX" sz="4000" b="1" dirty="0">
                <a:latin typeface="Tahoma" panose="020B0604030504040204" pitchFamily="34" charset="0"/>
                <a:ea typeface="Tahoma" panose="020B0604030504040204" pitchFamily="34" charset="0"/>
                <a:cs typeface="Tahoma" panose="020B0604030504040204" pitchFamily="34" charset="0"/>
              </a:rPr>
              <a:t>Debemos de tomar en cuenta lo siguiente:</a:t>
            </a:r>
          </a:p>
          <a:p>
            <a:pPr algn="just"/>
            <a:r>
              <a:rPr lang="es-MX" sz="4000" b="1" dirty="0">
                <a:latin typeface="Tahoma" panose="020B0604030504040204" pitchFamily="34" charset="0"/>
                <a:ea typeface="Tahoma" panose="020B0604030504040204" pitchFamily="34" charset="0"/>
                <a:cs typeface="Tahoma" panose="020B0604030504040204" pitchFamily="34" charset="0"/>
              </a:rPr>
              <a:t>La Nomenclatura es un SISTEMA DE CLASIFICACIÓN Y DECODIFICACIÓN; por lo que NO ES UN LISTADO DE MERCANCÍAS y su propósito es para:</a:t>
            </a:r>
          </a:p>
        </p:txBody>
      </p:sp>
    </p:spTree>
    <p:extLst>
      <p:ext uri="{BB962C8B-B14F-4D97-AF65-F5344CB8AC3E}">
        <p14:creationId xmlns:p14="http://schemas.microsoft.com/office/powerpoint/2010/main" val="95993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0689C0-C00E-9897-E793-1F123199EC28}"/>
              </a:ext>
            </a:extLst>
          </p:cNvPr>
          <p:cNvSpPr txBox="1"/>
          <p:nvPr/>
        </p:nvSpPr>
        <p:spPr>
          <a:xfrm>
            <a:off x="533400" y="419100"/>
            <a:ext cx="16992600" cy="9818072"/>
          </a:xfrm>
          <a:prstGeom prst="rect">
            <a:avLst/>
          </a:prstGeom>
          <a:noFill/>
        </p:spPr>
        <p:txBody>
          <a:bodyPr wrap="square">
            <a:spAutoFit/>
          </a:bodyPr>
          <a:lstStyle/>
          <a:p>
            <a:pPr algn="just"/>
            <a:r>
              <a:rPr lang="es-MX" sz="4800" b="1" dirty="0">
                <a:solidFill>
                  <a:srgbClr val="00B0F0"/>
                </a:solidFill>
                <a:latin typeface="Tahoma" panose="020B0604030504040204" pitchFamily="34" charset="0"/>
                <a:ea typeface="Tahoma" panose="020B0604030504040204" pitchFamily="34" charset="0"/>
                <a:cs typeface="Tahoma" panose="020B0604030504040204" pitchFamily="34" charset="0"/>
              </a:rPr>
              <a:t>ARMONIZAR</a:t>
            </a:r>
            <a:r>
              <a:rPr lang="es-MX" sz="4400" b="1" dirty="0">
                <a:latin typeface="Tahoma" panose="020B0604030504040204" pitchFamily="34" charset="0"/>
                <a:ea typeface="Tahoma" panose="020B0604030504040204" pitchFamily="34" charset="0"/>
                <a:cs typeface="Tahoma" panose="020B0604030504040204" pitchFamily="34" charset="0"/>
              </a:rPr>
              <a:t>. - para unificar en todo el Mundo del comercio internacional la misma </a:t>
            </a:r>
          </a:p>
          <a:p>
            <a:pPr algn="just"/>
            <a:r>
              <a:rPr lang="es-MX" sz="4400" b="1" dirty="0">
                <a:latin typeface="Tahoma" panose="020B0604030504040204" pitchFamily="34" charset="0"/>
                <a:ea typeface="Tahoma" panose="020B0604030504040204" pitchFamily="34" charset="0"/>
                <a:cs typeface="Tahoma" panose="020B0604030504040204" pitchFamily="34" charset="0"/>
              </a:rPr>
              <a:t>CLASIFICACIÓN ARANCELRIA .</a:t>
            </a:r>
          </a:p>
          <a:p>
            <a:pPr algn="just"/>
            <a:endParaRPr lang="es-MX" sz="4400" b="1" dirty="0">
              <a:latin typeface="Tahoma" panose="020B0604030504040204" pitchFamily="34" charset="0"/>
              <a:ea typeface="Tahoma" panose="020B0604030504040204" pitchFamily="34" charset="0"/>
              <a:cs typeface="Tahoma" panose="020B0604030504040204" pitchFamily="34" charset="0"/>
            </a:endParaRPr>
          </a:p>
          <a:p>
            <a:pPr algn="just"/>
            <a:r>
              <a:rPr lang="es-MX" sz="4800" b="1" dirty="0">
                <a:solidFill>
                  <a:srgbClr val="00B0F0"/>
                </a:solidFill>
                <a:latin typeface="Tahoma" panose="020B0604030504040204" pitchFamily="34" charset="0"/>
                <a:ea typeface="Tahoma" panose="020B0604030504040204" pitchFamily="34" charset="0"/>
                <a:cs typeface="Tahoma" panose="020B0604030504040204" pitchFamily="34" charset="0"/>
              </a:rPr>
              <a:t>DESIGNAR</a:t>
            </a:r>
            <a:r>
              <a:rPr lang="es-MX" sz="4400" b="1" dirty="0">
                <a:latin typeface="Tahoma" panose="020B0604030504040204" pitchFamily="34" charset="0"/>
                <a:ea typeface="Tahoma" panose="020B0604030504040204" pitchFamily="34" charset="0"/>
                <a:cs typeface="Tahoma" panose="020B0604030504040204" pitchFamily="34" charset="0"/>
              </a:rPr>
              <a:t>. - LLAMAR A LAS MERCANCÍAS y conocerlas bajo una misma definición.</a:t>
            </a:r>
          </a:p>
          <a:p>
            <a:pPr algn="just"/>
            <a:endParaRPr lang="es-MX" sz="4400" b="1" dirty="0">
              <a:latin typeface="Tahoma" panose="020B0604030504040204" pitchFamily="34" charset="0"/>
              <a:ea typeface="Tahoma" panose="020B0604030504040204" pitchFamily="34" charset="0"/>
              <a:cs typeface="Tahoma" panose="020B0604030504040204" pitchFamily="34" charset="0"/>
            </a:endParaRPr>
          </a:p>
          <a:p>
            <a:pPr algn="just"/>
            <a:r>
              <a:rPr lang="es-MX" sz="4800" b="1" dirty="0">
                <a:solidFill>
                  <a:srgbClr val="FF0000"/>
                </a:solidFill>
                <a:latin typeface="Tahoma" panose="020B0604030504040204" pitchFamily="34" charset="0"/>
                <a:ea typeface="Tahoma" panose="020B0604030504040204" pitchFamily="34" charset="0"/>
                <a:cs typeface="Tahoma" panose="020B0604030504040204" pitchFamily="34" charset="0"/>
              </a:rPr>
              <a:t>CODIFICAR</a:t>
            </a:r>
            <a:r>
              <a:rPr lang="es-MX" sz="4400" b="1" dirty="0">
                <a:latin typeface="Tahoma" panose="020B0604030504040204" pitchFamily="34" charset="0"/>
                <a:ea typeface="Tahoma" panose="020B0604030504040204" pitchFamily="34" charset="0"/>
                <a:cs typeface="Tahoma" panose="020B0604030504040204" pitchFamily="34" charset="0"/>
              </a:rPr>
              <a:t>. - poner o nombrar con un NÚMERO O CÓDIGO y, de esta manera no utilizar ningún lenguaje. </a:t>
            </a:r>
          </a:p>
          <a:p>
            <a:pPr algn="just"/>
            <a:endParaRPr lang="es-MX" sz="4400" b="1" dirty="0">
              <a:latin typeface="Tahoma" panose="020B0604030504040204" pitchFamily="34" charset="0"/>
              <a:ea typeface="Tahoma" panose="020B0604030504040204" pitchFamily="34" charset="0"/>
              <a:cs typeface="Tahoma" panose="020B0604030504040204" pitchFamily="34" charset="0"/>
            </a:endParaRPr>
          </a:p>
          <a:p>
            <a:pPr algn="just"/>
            <a:r>
              <a:rPr lang="es-MX" sz="4800" b="1" dirty="0">
                <a:solidFill>
                  <a:srgbClr val="FF0000"/>
                </a:solidFill>
                <a:latin typeface="Tahoma" panose="020B0604030504040204" pitchFamily="34" charset="0"/>
                <a:ea typeface="Tahoma" panose="020B0604030504040204" pitchFamily="34" charset="0"/>
                <a:cs typeface="Tahoma" panose="020B0604030504040204" pitchFamily="34" charset="0"/>
              </a:rPr>
              <a:t>FACILITAR</a:t>
            </a:r>
            <a:r>
              <a:rPr lang="es-MX" sz="4400" b="1" dirty="0">
                <a:latin typeface="Tahoma" panose="020B0604030504040204" pitchFamily="34" charset="0"/>
                <a:ea typeface="Tahoma" panose="020B0604030504040204" pitchFamily="34" charset="0"/>
                <a:cs typeface="Tahoma" panose="020B0604030504040204" pitchFamily="34" charset="0"/>
              </a:rPr>
              <a:t>. – lo que AGILIZAR EL COMERCIO INTERNACIONAL debido a en todo el MUNDO COMPARTA EL MISMO CÓDIGO del Sistema Armonizado lo que crea certeza de que se trate de la mercancía objeto de comercio. </a:t>
            </a:r>
          </a:p>
        </p:txBody>
      </p:sp>
    </p:spTree>
    <p:extLst>
      <p:ext uri="{BB962C8B-B14F-4D97-AF65-F5344CB8AC3E}">
        <p14:creationId xmlns:p14="http://schemas.microsoft.com/office/powerpoint/2010/main" val="88337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1219DE-50F5-6173-8F29-5EDCB82FB556}"/>
              </a:ext>
            </a:extLst>
          </p:cNvPr>
          <p:cNvSpPr txBox="1"/>
          <p:nvPr/>
        </p:nvSpPr>
        <p:spPr>
          <a:xfrm>
            <a:off x="1143000" y="1409700"/>
            <a:ext cx="15697200" cy="8894743"/>
          </a:xfrm>
          <a:prstGeom prst="rect">
            <a:avLst/>
          </a:prstGeom>
          <a:noFill/>
        </p:spPr>
        <p:txBody>
          <a:bodyPr wrap="square">
            <a:spAutoFit/>
          </a:bodyPr>
          <a:lstStyle/>
          <a:p>
            <a:pPr algn="just"/>
            <a:r>
              <a:rPr lang="es-MX" sz="4400" b="1" dirty="0">
                <a:latin typeface="Tahoma" panose="020B0604030504040204" pitchFamily="34" charset="0"/>
                <a:ea typeface="Tahoma" panose="020B0604030504040204" pitchFamily="34" charset="0"/>
                <a:cs typeface="Tahoma" panose="020B0604030504040204" pitchFamily="34" charset="0"/>
              </a:rPr>
              <a:t>Nos enfrentamos a ese gran reto de aplicar el SISTEMA ARMONIZADO basado en su METODOLOGÍA de manera universal que descansa en las REGLAS GENERALES que son SEIS las cuales son FASCINANTES YA QUE GUARDAN UNA MAGIA DEBIDO A QUE TODAS LAS MERCANCÍAS SUJETAS A COMERCIO EXTERIOR se pueden clasificar y agrupar incluidas las que todavía el intelecto del hombre no ha desarrollado y además con esos SEIS DÍGITOS LOS QUE CORRESPONDEN A CADA POSICIÓN ARANCELARIA y los que al ser iguales en todo el mundo forman un LENGUAJE ÚNICO DEL COMERCIO EXTERIOR EL CUAL ES VÁLIDO PARA TODOS LOS IDIOMAS </a:t>
            </a:r>
          </a:p>
        </p:txBody>
      </p:sp>
    </p:spTree>
    <p:extLst>
      <p:ext uri="{BB962C8B-B14F-4D97-AF65-F5344CB8AC3E}">
        <p14:creationId xmlns:p14="http://schemas.microsoft.com/office/powerpoint/2010/main" val="175283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1219DE-50F5-6173-8F29-5EDCB82FB556}"/>
              </a:ext>
            </a:extLst>
          </p:cNvPr>
          <p:cNvSpPr txBox="1"/>
          <p:nvPr/>
        </p:nvSpPr>
        <p:spPr>
          <a:xfrm>
            <a:off x="1828800" y="1409700"/>
            <a:ext cx="15011400" cy="8894743"/>
          </a:xfrm>
          <a:prstGeom prst="rect">
            <a:avLst/>
          </a:prstGeom>
          <a:noFill/>
        </p:spPr>
        <p:txBody>
          <a:bodyPr wrap="square">
            <a:spAutoFit/>
          </a:bodyPr>
          <a:lstStyle/>
          <a:p>
            <a:pPr algn="just"/>
            <a:r>
              <a:rPr lang="es-MX" sz="4400" b="1" dirty="0">
                <a:latin typeface="Tahoma" panose="020B0604030504040204" pitchFamily="34" charset="0"/>
                <a:ea typeface="Tahoma" panose="020B0604030504040204" pitchFamily="34" charset="0"/>
                <a:cs typeface="Tahoma" panose="020B0604030504040204" pitchFamily="34" charset="0"/>
              </a:rPr>
              <a:t>Para el caso de México se crean las REGLAS COMPLEMENTARIAS QUE SON DIEZ, con gran similitud en muchos otros países, lo que definen los criterios y el mecanismo para la elaboración y aplicación de la FRACCIÓN ARANCELARIA es decir lo que cada país DESPUÉS DE RESPETAR LOS PRIMEROS SEIS DÍGITOS INTERNACIONALES utiliza para sus FRACCIONES ARANCELARIAS y así CUBRIR EN CADA PAÍS SUS NECESIDADES DE COMERCIO EXTERIOR CORRESPONDAN y en el caso de nuestro país a partir del 1 de julio del 2020 se crea el número de identificación comercial (NICO) para fines de estadística y otro usos o referencias.</a:t>
            </a:r>
          </a:p>
        </p:txBody>
      </p:sp>
    </p:spTree>
    <p:extLst>
      <p:ext uri="{BB962C8B-B14F-4D97-AF65-F5344CB8AC3E}">
        <p14:creationId xmlns:p14="http://schemas.microsoft.com/office/powerpoint/2010/main" val="263018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1219DE-50F5-6173-8F29-5EDCB82FB556}"/>
              </a:ext>
            </a:extLst>
          </p:cNvPr>
          <p:cNvSpPr txBox="1"/>
          <p:nvPr/>
        </p:nvSpPr>
        <p:spPr>
          <a:xfrm>
            <a:off x="1828800" y="1409700"/>
            <a:ext cx="15011400" cy="10248960"/>
          </a:xfrm>
          <a:prstGeom prst="rect">
            <a:avLst/>
          </a:prstGeom>
          <a:noFill/>
        </p:spPr>
        <p:txBody>
          <a:bodyPr wrap="square">
            <a:spAutoFit/>
          </a:bodyPr>
          <a:lstStyle/>
          <a:p>
            <a:pPr algn="just"/>
            <a:r>
              <a:rPr lang="es-MX" sz="4400" b="1" dirty="0">
                <a:latin typeface="Tahoma" panose="020B0604030504040204" pitchFamily="34" charset="0"/>
                <a:ea typeface="Tahoma" panose="020B0604030504040204" pitchFamily="34" charset="0"/>
                <a:cs typeface="Tahoma" panose="020B0604030504040204" pitchFamily="34" charset="0"/>
              </a:rPr>
              <a:t>La estructura de la nomenclatura del SISTEMA ARMONIZADO obedece a sus XXI SECCIONES las cuales agrupan diferentes actividades comerciales o INDUSTRIAS las que se fueron desarrollando y concretando en la segunda parte del siglo XX y se detiene en 1986 año en que se publica y da a conocer el SISTEMA ARRMINIZADO para que, a partir del 1 de enero de 1988, Para México 1 de julio de 1988, entrara en vigor lo que en la actualidad con el avance industrial y tecnológico, en el 2024 en ciertas ocasiones se encuentren desfasadas o superadas algunas industrias.  </a:t>
            </a:r>
          </a:p>
          <a:p>
            <a:pPr algn="just"/>
            <a:endParaRPr lang="es-MX" sz="4400" b="1" dirty="0">
              <a:latin typeface="Tahoma" panose="020B0604030504040204" pitchFamily="34" charset="0"/>
              <a:ea typeface="Tahoma" panose="020B0604030504040204" pitchFamily="34" charset="0"/>
              <a:cs typeface="Tahoma" panose="020B0604030504040204" pitchFamily="34" charset="0"/>
            </a:endParaRPr>
          </a:p>
          <a:p>
            <a:pPr algn="just"/>
            <a:endParaRPr lang="es-MX" sz="4400" b="1" dirty="0">
              <a:latin typeface="Tahoma" panose="020B0604030504040204" pitchFamily="34" charset="0"/>
              <a:ea typeface="Tahoma" panose="020B0604030504040204" pitchFamily="34" charset="0"/>
              <a:cs typeface="Tahoma" panose="020B0604030504040204" pitchFamily="34" charset="0"/>
            </a:endParaRPr>
          </a:p>
          <a:p>
            <a:pPr algn="just"/>
            <a:r>
              <a:rPr lang="es-MX" sz="44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27815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11693" y="-37427"/>
            <a:ext cx="13084230" cy="10934910"/>
          </a:xfrm>
          <a:custGeom>
            <a:avLst/>
            <a:gdLst/>
            <a:ahLst/>
            <a:cxnLst/>
            <a:rect l="l" t="t" r="r" b="b"/>
            <a:pathLst>
              <a:path w="13084230" h="10934910">
                <a:moveTo>
                  <a:pt x="0" y="0"/>
                </a:moveTo>
                <a:lnTo>
                  <a:pt x="13084230" y="0"/>
                </a:lnTo>
                <a:lnTo>
                  <a:pt x="13084230" y="10934910"/>
                </a:lnTo>
                <a:lnTo>
                  <a:pt x="0" y="10934910"/>
                </a:lnTo>
                <a:lnTo>
                  <a:pt x="0" y="0"/>
                </a:lnTo>
                <a:close/>
              </a:path>
            </a:pathLst>
          </a:custGeom>
          <a:blipFill>
            <a:blip r:embed="rId2"/>
            <a:stretch>
              <a:fillRect l="-77413" r="-401"/>
            </a:stretch>
          </a:blipFill>
        </p:spPr>
        <p:txBody>
          <a:bodyPr/>
          <a:lstStyle/>
          <a:p>
            <a:endParaRPr lang="es-MX"/>
          </a:p>
        </p:txBody>
      </p:sp>
      <p:grpSp>
        <p:nvGrpSpPr>
          <p:cNvPr id="3" name="Group 3"/>
          <p:cNvGrpSpPr/>
          <p:nvPr/>
        </p:nvGrpSpPr>
        <p:grpSpPr>
          <a:xfrm>
            <a:off x="-7924800" y="-4533900"/>
            <a:ext cx="17700700" cy="177007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3F6"/>
            </a:solidFill>
          </p:spPr>
          <p:txBody>
            <a:bodyPr/>
            <a:lstStyle/>
            <a:p>
              <a:endParaRPr lang="es-MX"/>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5400000">
            <a:off x="4411958" y="3504009"/>
            <a:ext cx="10287000" cy="3278981"/>
          </a:xfrm>
          <a:custGeom>
            <a:avLst/>
            <a:gdLst/>
            <a:ahLst/>
            <a:cxnLst/>
            <a:rect l="l" t="t" r="r" b="b"/>
            <a:pathLst>
              <a:path w="10287000" h="3278981">
                <a:moveTo>
                  <a:pt x="0" y="0"/>
                </a:moveTo>
                <a:lnTo>
                  <a:pt x="10287000" y="0"/>
                </a:lnTo>
                <a:lnTo>
                  <a:pt x="10287000" y="3278982"/>
                </a:lnTo>
                <a:lnTo>
                  <a:pt x="0" y="32789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7" name="Freeform 7"/>
          <p:cNvSpPr/>
          <p:nvPr/>
        </p:nvSpPr>
        <p:spPr>
          <a:xfrm rot="6640526">
            <a:off x="5897858" y="8202871"/>
            <a:ext cx="7315200" cy="1060704"/>
          </a:xfrm>
          <a:custGeom>
            <a:avLst/>
            <a:gdLst/>
            <a:ahLst/>
            <a:cxnLst/>
            <a:rect l="l" t="t" r="r" b="b"/>
            <a:pathLst>
              <a:path w="7315200" h="1060704">
                <a:moveTo>
                  <a:pt x="0" y="0"/>
                </a:moveTo>
                <a:lnTo>
                  <a:pt x="7315200" y="0"/>
                </a:lnTo>
                <a:lnTo>
                  <a:pt x="7315200" y="1060704"/>
                </a:lnTo>
                <a:lnTo>
                  <a:pt x="0" y="1060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8" name="Freeform 8"/>
          <p:cNvSpPr/>
          <p:nvPr/>
        </p:nvSpPr>
        <p:spPr>
          <a:xfrm rot="4469409">
            <a:off x="5747463" y="1203114"/>
            <a:ext cx="7315200" cy="1060704"/>
          </a:xfrm>
          <a:custGeom>
            <a:avLst/>
            <a:gdLst/>
            <a:ahLst/>
            <a:cxnLst/>
            <a:rect l="l" t="t" r="r" b="b"/>
            <a:pathLst>
              <a:path w="7315200" h="1060704">
                <a:moveTo>
                  <a:pt x="0" y="0"/>
                </a:moveTo>
                <a:lnTo>
                  <a:pt x="7315200" y="0"/>
                </a:lnTo>
                <a:lnTo>
                  <a:pt x="7315200" y="1060704"/>
                </a:lnTo>
                <a:lnTo>
                  <a:pt x="0" y="1060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9" name="Freeform 9"/>
          <p:cNvSpPr/>
          <p:nvPr/>
        </p:nvSpPr>
        <p:spPr>
          <a:xfrm rot="-2606318">
            <a:off x="-1270019" y="7790742"/>
            <a:ext cx="3230118" cy="4114800"/>
          </a:xfrm>
          <a:custGeom>
            <a:avLst/>
            <a:gdLst/>
            <a:ahLst/>
            <a:cxnLst/>
            <a:rect l="l" t="t" r="r" b="b"/>
            <a:pathLst>
              <a:path w="3230118" h="4114800">
                <a:moveTo>
                  <a:pt x="0" y="0"/>
                </a:moveTo>
                <a:lnTo>
                  <a:pt x="3230118" y="0"/>
                </a:lnTo>
                <a:lnTo>
                  <a:pt x="323011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MX"/>
          </a:p>
        </p:txBody>
      </p:sp>
      <p:sp>
        <p:nvSpPr>
          <p:cNvPr id="10" name="Freeform 10"/>
          <p:cNvSpPr/>
          <p:nvPr/>
        </p:nvSpPr>
        <p:spPr>
          <a:xfrm>
            <a:off x="7754413" y="1184356"/>
            <a:ext cx="1389587" cy="591034"/>
          </a:xfrm>
          <a:custGeom>
            <a:avLst/>
            <a:gdLst/>
            <a:ahLst/>
            <a:cxnLst/>
            <a:rect l="l" t="t" r="r" b="b"/>
            <a:pathLst>
              <a:path w="1389587" h="591034">
                <a:moveTo>
                  <a:pt x="0" y="0"/>
                </a:moveTo>
                <a:lnTo>
                  <a:pt x="1389587" y="0"/>
                </a:lnTo>
                <a:lnTo>
                  <a:pt x="1389587" y="591034"/>
                </a:lnTo>
                <a:lnTo>
                  <a:pt x="0" y="591034"/>
                </a:lnTo>
                <a:lnTo>
                  <a:pt x="0" y="0"/>
                </a:lnTo>
                <a:close/>
              </a:path>
            </a:pathLst>
          </a:custGeom>
          <a:blipFill>
            <a:blip r:embed="rId9"/>
            <a:stretch>
              <a:fillRect/>
            </a:stretch>
          </a:blipFill>
        </p:spPr>
        <p:txBody>
          <a:bodyPr/>
          <a:lstStyle/>
          <a:p>
            <a:endParaRPr lang="es-MX"/>
          </a:p>
        </p:txBody>
      </p:sp>
      <p:sp>
        <p:nvSpPr>
          <p:cNvPr id="11" name="Freeform 11"/>
          <p:cNvSpPr/>
          <p:nvPr/>
        </p:nvSpPr>
        <p:spPr>
          <a:xfrm>
            <a:off x="5841467" y="-475085"/>
            <a:ext cx="2978192" cy="1442299"/>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10"/>
            <a:stretch>
              <a:fillRect/>
            </a:stretch>
          </a:blipFill>
        </p:spPr>
        <p:txBody>
          <a:bodyPr/>
          <a:lstStyle/>
          <a:p>
            <a:endParaRPr lang="es-MX"/>
          </a:p>
        </p:txBody>
      </p:sp>
      <p:sp>
        <p:nvSpPr>
          <p:cNvPr id="12" name="Freeform 12"/>
          <p:cNvSpPr/>
          <p:nvPr/>
        </p:nvSpPr>
        <p:spPr>
          <a:xfrm>
            <a:off x="-381000" y="-266699"/>
            <a:ext cx="2688839" cy="1310864"/>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11"/>
            <a:stretch>
              <a:fillRect/>
            </a:stretch>
          </a:blipFill>
        </p:spPr>
        <p:txBody>
          <a:bodyPr/>
          <a:lstStyle/>
          <a:p>
            <a:endParaRPr lang="es-MX"/>
          </a:p>
        </p:txBody>
      </p:sp>
      <p:sp>
        <p:nvSpPr>
          <p:cNvPr id="13" name="Freeform 13"/>
          <p:cNvSpPr/>
          <p:nvPr/>
        </p:nvSpPr>
        <p:spPr>
          <a:xfrm>
            <a:off x="5411693" y="1030098"/>
            <a:ext cx="957947" cy="895716"/>
          </a:xfrm>
          <a:custGeom>
            <a:avLst/>
            <a:gdLst/>
            <a:ahLst/>
            <a:cxnLst/>
            <a:rect l="l" t="t" r="r" b="b"/>
            <a:pathLst>
              <a:path w="957947" h="895716">
                <a:moveTo>
                  <a:pt x="0" y="0"/>
                </a:moveTo>
                <a:lnTo>
                  <a:pt x="957947" y="0"/>
                </a:lnTo>
                <a:lnTo>
                  <a:pt x="957947" y="895717"/>
                </a:lnTo>
                <a:lnTo>
                  <a:pt x="0" y="895717"/>
                </a:lnTo>
                <a:lnTo>
                  <a:pt x="0" y="0"/>
                </a:lnTo>
                <a:close/>
              </a:path>
            </a:pathLst>
          </a:custGeom>
          <a:blipFill>
            <a:blip r:embed="rId12"/>
            <a:stretch>
              <a:fillRect t="-1848" b="-5099"/>
            </a:stretch>
          </a:blipFill>
        </p:spPr>
        <p:txBody>
          <a:bodyPr/>
          <a:lstStyle/>
          <a:p>
            <a:endParaRPr lang="es-MX"/>
          </a:p>
        </p:txBody>
      </p:sp>
      <p:sp>
        <p:nvSpPr>
          <p:cNvPr id="14" name="Freeform 14"/>
          <p:cNvSpPr/>
          <p:nvPr/>
        </p:nvSpPr>
        <p:spPr>
          <a:xfrm>
            <a:off x="4140335" y="1088186"/>
            <a:ext cx="1006235" cy="840835"/>
          </a:xfrm>
          <a:custGeom>
            <a:avLst/>
            <a:gdLst/>
            <a:ahLst/>
            <a:cxnLst/>
            <a:rect l="l" t="t" r="r" b="b"/>
            <a:pathLst>
              <a:path w="1006235" h="840835">
                <a:moveTo>
                  <a:pt x="0" y="0"/>
                </a:moveTo>
                <a:lnTo>
                  <a:pt x="1006235" y="0"/>
                </a:lnTo>
                <a:lnTo>
                  <a:pt x="1006235" y="840835"/>
                </a:lnTo>
                <a:lnTo>
                  <a:pt x="0" y="840835"/>
                </a:lnTo>
                <a:lnTo>
                  <a:pt x="0" y="0"/>
                </a:lnTo>
                <a:close/>
              </a:path>
            </a:pathLst>
          </a:custGeom>
          <a:blipFill>
            <a:blip r:embed="rId13"/>
            <a:stretch>
              <a:fillRect/>
            </a:stretch>
          </a:blipFill>
        </p:spPr>
        <p:txBody>
          <a:bodyPr/>
          <a:lstStyle/>
          <a:p>
            <a:endParaRPr lang="es-MX"/>
          </a:p>
        </p:txBody>
      </p:sp>
      <p:sp>
        <p:nvSpPr>
          <p:cNvPr id="15" name="Freeform 15"/>
          <p:cNvSpPr/>
          <p:nvPr/>
        </p:nvSpPr>
        <p:spPr>
          <a:xfrm>
            <a:off x="2630258" y="967215"/>
            <a:ext cx="1213458" cy="1082778"/>
          </a:xfrm>
          <a:custGeom>
            <a:avLst/>
            <a:gdLst/>
            <a:ahLst/>
            <a:cxnLst/>
            <a:rect l="l" t="t" r="r" b="b"/>
            <a:pathLst>
              <a:path w="1213458" h="1082778">
                <a:moveTo>
                  <a:pt x="0" y="0"/>
                </a:moveTo>
                <a:lnTo>
                  <a:pt x="1213458" y="0"/>
                </a:lnTo>
                <a:lnTo>
                  <a:pt x="1213458" y="1082777"/>
                </a:lnTo>
                <a:lnTo>
                  <a:pt x="0" y="1082777"/>
                </a:lnTo>
                <a:lnTo>
                  <a:pt x="0" y="0"/>
                </a:lnTo>
                <a:close/>
              </a:path>
            </a:pathLst>
          </a:custGeom>
          <a:blipFill>
            <a:blip r:embed="rId14"/>
            <a:stretch>
              <a:fillRect/>
            </a:stretch>
          </a:blipFill>
        </p:spPr>
        <p:txBody>
          <a:bodyPr/>
          <a:lstStyle/>
          <a:p>
            <a:endParaRPr lang="es-MX"/>
          </a:p>
        </p:txBody>
      </p:sp>
      <p:sp>
        <p:nvSpPr>
          <p:cNvPr id="16" name="Freeform 16"/>
          <p:cNvSpPr/>
          <p:nvPr/>
        </p:nvSpPr>
        <p:spPr>
          <a:xfrm>
            <a:off x="6612565" y="1034373"/>
            <a:ext cx="898923" cy="898923"/>
          </a:xfrm>
          <a:custGeom>
            <a:avLst/>
            <a:gdLst/>
            <a:ahLst/>
            <a:cxnLst/>
            <a:rect l="l" t="t" r="r" b="b"/>
            <a:pathLst>
              <a:path w="898923" h="898923">
                <a:moveTo>
                  <a:pt x="0" y="0"/>
                </a:moveTo>
                <a:lnTo>
                  <a:pt x="898923" y="0"/>
                </a:lnTo>
                <a:lnTo>
                  <a:pt x="898923" y="898923"/>
                </a:lnTo>
                <a:lnTo>
                  <a:pt x="0" y="898923"/>
                </a:lnTo>
                <a:lnTo>
                  <a:pt x="0" y="0"/>
                </a:lnTo>
                <a:close/>
              </a:path>
            </a:pathLst>
          </a:custGeom>
          <a:blipFill>
            <a:blip r:embed="rId15"/>
            <a:stretch>
              <a:fillRect/>
            </a:stretch>
          </a:blipFill>
        </p:spPr>
        <p:txBody>
          <a:bodyPr/>
          <a:lstStyle/>
          <a:p>
            <a:endParaRPr lang="es-MX"/>
          </a:p>
        </p:txBody>
      </p:sp>
      <p:sp>
        <p:nvSpPr>
          <p:cNvPr id="17" name="Freeform 17"/>
          <p:cNvSpPr/>
          <p:nvPr/>
        </p:nvSpPr>
        <p:spPr>
          <a:xfrm>
            <a:off x="245654" y="1261287"/>
            <a:ext cx="2087985" cy="437172"/>
          </a:xfrm>
          <a:custGeom>
            <a:avLst/>
            <a:gdLst/>
            <a:ahLst/>
            <a:cxnLst/>
            <a:rect l="l" t="t" r="r" b="b"/>
            <a:pathLst>
              <a:path w="2087985" h="437172">
                <a:moveTo>
                  <a:pt x="0" y="0"/>
                </a:moveTo>
                <a:lnTo>
                  <a:pt x="2087985" y="0"/>
                </a:lnTo>
                <a:lnTo>
                  <a:pt x="2087985" y="437172"/>
                </a:lnTo>
                <a:lnTo>
                  <a:pt x="0" y="437172"/>
                </a:lnTo>
                <a:lnTo>
                  <a:pt x="0" y="0"/>
                </a:lnTo>
                <a:close/>
              </a:path>
            </a:pathLst>
          </a:custGeom>
          <a:blipFill>
            <a:blip r:embed="rId16"/>
            <a:stretch>
              <a:fillRect/>
            </a:stretch>
          </a:blipFill>
        </p:spPr>
        <p:txBody>
          <a:bodyPr/>
          <a:lstStyle/>
          <a:p>
            <a:endParaRPr lang="es-MX"/>
          </a:p>
        </p:txBody>
      </p:sp>
      <p:sp>
        <p:nvSpPr>
          <p:cNvPr id="18" name="TextBox 18"/>
          <p:cNvSpPr txBox="1"/>
          <p:nvPr/>
        </p:nvSpPr>
        <p:spPr>
          <a:xfrm>
            <a:off x="135320" y="2433614"/>
            <a:ext cx="9210418" cy="2524125"/>
          </a:xfrm>
          <a:prstGeom prst="rect">
            <a:avLst/>
          </a:prstGeom>
        </p:spPr>
        <p:txBody>
          <a:bodyPr lIns="0" tIns="0" rIns="0" bIns="0" rtlCol="0" anchor="t">
            <a:spAutoFit/>
          </a:bodyPr>
          <a:lstStyle/>
          <a:p>
            <a:pPr algn="ctr">
              <a:lnSpc>
                <a:spcPts val="5004"/>
              </a:lnSpc>
            </a:pPr>
            <a:r>
              <a:rPr lang="en-US" sz="4170" dirty="0">
                <a:solidFill>
                  <a:srgbClr val="012F7F"/>
                </a:solidFill>
                <a:latin typeface="League Spartan"/>
              </a:rPr>
              <a:t>I </a:t>
            </a:r>
          </a:p>
          <a:p>
            <a:pPr algn="ctr">
              <a:lnSpc>
                <a:spcPts val="5004"/>
              </a:lnSpc>
            </a:pPr>
            <a:r>
              <a:rPr lang="en-US" sz="4170" dirty="0">
                <a:solidFill>
                  <a:srgbClr val="012F7F"/>
                </a:solidFill>
                <a:latin typeface="League Spartan"/>
              </a:rPr>
              <a:t>CONVERSATORIO SOBRE MEJORES PRÁCTICAS DE OPERACIÓN ADUANERA</a:t>
            </a:r>
          </a:p>
        </p:txBody>
      </p:sp>
      <p:sp>
        <p:nvSpPr>
          <p:cNvPr id="19" name="TextBox 19"/>
          <p:cNvSpPr txBox="1"/>
          <p:nvPr/>
        </p:nvSpPr>
        <p:spPr>
          <a:xfrm>
            <a:off x="245654" y="7639407"/>
            <a:ext cx="7227649" cy="3693319"/>
          </a:xfrm>
          <a:prstGeom prst="rect">
            <a:avLst/>
          </a:prstGeom>
        </p:spPr>
        <p:txBody>
          <a:bodyPr wrap="square" lIns="0" tIns="0" rIns="0" bIns="0" rtlCol="0" anchor="t">
            <a:spAutoFit/>
          </a:bodyPr>
          <a:lstStyle/>
          <a:p>
            <a:pPr algn="ctr">
              <a:lnSpc>
                <a:spcPts val="4799"/>
              </a:lnSpc>
            </a:pPr>
            <a:r>
              <a:rPr lang="en-US" sz="3999" b="1" dirty="0">
                <a:solidFill>
                  <a:srgbClr val="C00000"/>
                </a:solidFill>
                <a:latin typeface="Tahoma" panose="020B0604030504040204" pitchFamily="34" charset="0"/>
                <a:ea typeface="Tahoma" panose="020B0604030504040204" pitchFamily="34" charset="0"/>
                <a:cs typeface="Tahoma" panose="020B0604030504040204" pitchFamily="34" charset="0"/>
              </a:rPr>
              <a:t>DR. Y VISTA ADUANAL </a:t>
            </a:r>
          </a:p>
          <a:p>
            <a:pPr algn="ctr">
              <a:lnSpc>
                <a:spcPts val="4799"/>
              </a:lnSpc>
            </a:pPr>
            <a:r>
              <a:rPr lang="en-US" sz="5400" b="1" dirty="0">
                <a:solidFill>
                  <a:srgbClr val="C00000"/>
                </a:solidFill>
                <a:latin typeface="Tahoma" panose="020B0604030504040204" pitchFamily="34" charset="0"/>
                <a:ea typeface="Tahoma" panose="020B0604030504040204" pitchFamily="34" charset="0"/>
                <a:cs typeface="Tahoma" panose="020B0604030504040204" pitchFamily="34" charset="0"/>
              </a:rPr>
              <a:t>RUBEN GONZALEZ CONTRERAS</a:t>
            </a:r>
          </a:p>
          <a:p>
            <a:pPr algn="ctr">
              <a:lnSpc>
                <a:spcPts val="4799"/>
              </a:lnSpc>
            </a:pPr>
            <a:r>
              <a:rPr lang="en-US" sz="3999" b="1" dirty="0">
                <a:solidFill>
                  <a:srgbClr val="C00000"/>
                </a:solidFill>
                <a:latin typeface="Hind Guntur Medium"/>
                <a:hlinkClick r:id="rId17">
                  <a:extLst>
                    <a:ext uri="{A12FA001-AC4F-418D-AE19-62706E023703}">
                      <ahyp:hlinkClr xmlns:ahyp="http://schemas.microsoft.com/office/drawing/2018/hyperlinkcolor" val="tx"/>
                    </a:ext>
                  </a:extLst>
                </a:hlinkClick>
              </a:rPr>
              <a:t>rubengc2003@yahoo.com.mx</a:t>
            </a:r>
            <a:r>
              <a:rPr lang="en-US" sz="3999" b="1" dirty="0">
                <a:solidFill>
                  <a:srgbClr val="C00000"/>
                </a:solidFill>
                <a:latin typeface="Hind Guntur Medium"/>
              </a:rPr>
              <a:t>  </a:t>
            </a:r>
          </a:p>
          <a:p>
            <a:pPr algn="ctr">
              <a:lnSpc>
                <a:spcPts val="4799"/>
              </a:lnSpc>
            </a:pPr>
            <a:r>
              <a:rPr lang="en-US" sz="3999" b="1" dirty="0">
                <a:solidFill>
                  <a:srgbClr val="C00000"/>
                </a:solidFill>
                <a:latin typeface="Hind Guntur Medium"/>
              </a:rPr>
              <a:t>55 4811 6241 </a:t>
            </a:r>
          </a:p>
          <a:p>
            <a:pPr>
              <a:lnSpc>
                <a:spcPts val="4799"/>
              </a:lnSpc>
            </a:pPr>
            <a:endParaRPr lang="en-US" sz="3999" b="1" dirty="0">
              <a:latin typeface="Hind Guntur Medium"/>
            </a:endParaRPr>
          </a:p>
        </p:txBody>
      </p:sp>
      <p:sp>
        <p:nvSpPr>
          <p:cNvPr id="20" name="TextBox 20"/>
          <p:cNvSpPr txBox="1"/>
          <p:nvPr/>
        </p:nvSpPr>
        <p:spPr>
          <a:xfrm>
            <a:off x="381392" y="5865524"/>
            <a:ext cx="8635912" cy="749051"/>
          </a:xfrm>
          <a:prstGeom prst="rect">
            <a:avLst/>
          </a:prstGeom>
        </p:spPr>
        <p:txBody>
          <a:bodyPr lIns="0" tIns="0" rIns="0" bIns="0" rtlCol="0" anchor="t">
            <a:spAutoFit/>
          </a:bodyPr>
          <a:lstStyle/>
          <a:p>
            <a:pPr algn="ctr">
              <a:lnSpc>
                <a:spcPts val="5130"/>
              </a:lnSpc>
            </a:pPr>
            <a:r>
              <a:rPr lang="en-US" sz="7200" spc="-135" dirty="0">
                <a:solidFill>
                  <a:srgbClr val="004AAD"/>
                </a:solidFill>
                <a:latin typeface="Poppins Bold"/>
              </a:rPr>
              <a:t>MUCHAS GRACIAS </a:t>
            </a:r>
          </a:p>
        </p:txBody>
      </p:sp>
      <p:sp>
        <p:nvSpPr>
          <p:cNvPr id="21" name="TextBox 21"/>
          <p:cNvSpPr txBox="1"/>
          <p:nvPr/>
        </p:nvSpPr>
        <p:spPr>
          <a:xfrm>
            <a:off x="-685800" y="9633471"/>
            <a:ext cx="8894547" cy="1590179"/>
          </a:xfrm>
          <a:prstGeom prst="rect">
            <a:avLst/>
          </a:prstGeom>
        </p:spPr>
        <p:txBody>
          <a:bodyPr wrap="square" lIns="0" tIns="0" rIns="0" bIns="0" rtlCol="0" anchor="t">
            <a:spAutoFit/>
          </a:bodyPr>
          <a:lstStyle/>
          <a:p>
            <a:pPr algn="ctr">
              <a:lnSpc>
                <a:spcPts val="3142"/>
              </a:lnSpc>
            </a:pPr>
            <a:endParaRPr lang="en-US" sz="2756" dirty="0">
              <a:solidFill>
                <a:srgbClr val="2F86B6"/>
              </a:solidFill>
              <a:latin typeface="Poppins Semi-Bold"/>
            </a:endParaRPr>
          </a:p>
          <a:p>
            <a:pPr algn="ctr">
              <a:lnSpc>
                <a:spcPts val="3142"/>
              </a:lnSpc>
            </a:pPr>
            <a:endParaRPr lang="en-US" sz="2756" dirty="0">
              <a:solidFill>
                <a:srgbClr val="2F86B6"/>
              </a:solidFill>
              <a:latin typeface="Poppins Semi-Bold"/>
            </a:endParaRPr>
          </a:p>
          <a:p>
            <a:pPr algn="ctr">
              <a:lnSpc>
                <a:spcPts val="3142"/>
              </a:lnSpc>
            </a:pPr>
            <a:endParaRPr lang="en-US" sz="2756" dirty="0">
              <a:solidFill>
                <a:srgbClr val="2F86B6"/>
              </a:solidFill>
              <a:latin typeface="Poppins Semi-Bold"/>
            </a:endParaRPr>
          </a:p>
          <a:p>
            <a:pPr algn="ctr">
              <a:lnSpc>
                <a:spcPts val="3142"/>
              </a:lnSpc>
            </a:pPr>
            <a:r>
              <a:rPr lang="en-US" sz="2756" dirty="0">
                <a:solidFill>
                  <a:srgbClr val="2F86B6"/>
                </a:solidFill>
                <a:latin typeface="Poppins Semi-Bold"/>
              </a:rPr>
              <a:t>17 de Abril 2024 </a:t>
            </a:r>
          </a:p>
        </p:txBody>
      </p:sp>
    </p:spTree>
    <p:extLst>
      <p:ext uri="{BB962C8B-B14F-4D97-AF65-F5344CB8AC3E}">
        <p14:creationId xmlns:p14="http://schemas.microsoft.com/office/powerpoint/2010/main" val="565466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561</Words>
  <Application>Microsoft Office PowerPoint</Application>
  <PresentationFormat>Personalizado</PresentationFormat>
  <Paragraphs>43</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League Spartan</vt:lpstr>
      <vt:lpstr>Poppins Semi-Bold</vt:lpstr>
      <vt:lpstr>Tahoma</vt:lpstr>
      <vt:lpstr>Calibri</vt:lpstr>
      <vt:lpstr>Arial</vt:lpstr>
      <vt:lpstr>Poppins Bold</vt:lpstr>
      <vt:lpstr>Hind Guntur Medium</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Conversatorio Presentation</dc:title>
  <dc:creator>VAIO</dc:creator>
  <cp:lastModifiedBy>ANDRES ROHDE PONCE</cp:lastModifiedBy>
  <cp:revision>3</cp:revision>
  <dcterms:created xsi:type="dcterms:W3CDTF">2006-08-16T00:00:00Z</dcterms:created>
  <dcterms:modified xsi:type="dcterms:W3CDTF">2024-04-17T15:18:39Z</dcterms:modified>
  <dc:identifier>DAF-So8cViw</dc:identifier>
</cp:coreProperties>
</file>