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9" r:id="rId4"/>
    <p:sldId id="267" r:id="rId5"/>
    <p:sldId id="282" r:id="rId6"/>
    <p:sldId id="283" r:id="rId7"/>
    <p:sldId id="270" r:id="rId8"/>
    <p:sldId id="271" r:id="rId9"/>
    <p:sldId id="272" r:id="rId10"/>
    <p:sldId id="268" r:id="rId11"/>
  </p:sldIdLst>
  <p:sldSz cx="18288000" cy="10287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League Spartan" panose="020B0604020202020204" charset="0"/>
      <p:regular r:id="rId17"/>
      <p:bold r:id="rId18"/>
    </p:embeddedFont>
    <p:embeddedFont>
      <p:font typeface="Poppins Bold" panose="00000800000000000000" charset="0"/>
      <p:regular r:id="rId19"/>
      <p:bold r:id="rId20"/>
    </p:embeddedFont>
    <p:embeddedFont>
      <p:font typeface="Poppins Semi-Bold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0" autoAdjust="0"/>
    <p:restoredTop sz="94527" autoAdjust="0"/>
  </p:normalViewPr>
  <p:slideViewPr>
    <p:cSldViewPr>
      <p:cViewPr varScale="1">
        <p:scale>
          <a:sx n="44" d="100"/>
          <a:sy n="44" d="100"/>
        </p:scale>
        <p:origin x="18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B7FA5-1921-FE40-BFB0-6506BB49D072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AD36-7580-7541-811E-BD05E65A59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AD36-7580-7541-811E-BD05E65A59C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78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05818" y="-67764"/>
            <a:ext cx="13084230" cy="10934910"/>
          </a:xfrm>
          <a:custGeom>
            <a:avLst/>
            <a:gdLst/>
            <a:ahLst/>
            <a:cxnLst/>
            <a:rect l="l" t="t" r="r" b="b"/>
            <a:pathLst>
              <a:path w="13084230" h="10934910">
                <a:moveTo>
                  <a:pt x="0" y="0"/>
                </a:moveTo>
                <a:lnTo>
                  <a:pt x="13084230" y="0"/>
                </a:lnTo>
                <a:lnTo>
                  <a:pt x="13084230" y="10934910"/>
                </a:lnTo>
                <a:lnTo>
                  <a:pt x="0" y="1093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7413" r="-401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-7010400" y="-4533900"/>
            <a:ext cx="17700700" cy="177007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3F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44119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6640526">
            <a:off x="5897858" y="8202871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4469409">
            <a:off x="57474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-2606318">
            <a:off x="-1270019" y="7790742"/>
            <a:ext cx="3230118" cy="41148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7754413" y="1184356"/>
            <a:ext cx="1389587" cy="591034"/>
          </a:xfrm>
          <a:custGeom>
            <a:avLst/>
            <a:gdLst/>
            <a:ahLst/>
            <a:cxnLst/>
            <a:rect l="l" t="t" r="r" b="b"/>
            <a:pathLst>
              <a:path w="1389587" h="591034">
                <a:moveTo>
                  <a:pt x="0" y="0"/>
                </a:moveTo>
                <a:lnTo>
                  <a:pt x="1389587" y="0"/>
                </a:lnTo>
                <a:lnTo>
                  <a:pt x="1389587" y="591034"/>
                </a:lnTo>
                <a:lnTo>
                  <a:pt x="0" y="591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6755881" y="65177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5411693" y="1030098"/>
            <a:ext cx="957947" cy="895716"/>
          </a:xfrm>
          <a:custGeom>
            <a:avLst/>
            <a:gdLst/>
            <a:ahLst/>
            <a:cxnLst/>
            <a:rect l="l" t="t" r="r" b="b"/>
            <a:pathLst>
              <a:path w="957947" h="895716">
                <a:moveTo>
                  <a:pt x="0" y="0"/>
                </a:moveTo>
                <a:lnTo>
                  <a:pt x="957947" y="0"/>
                </a:lnTo>
                <a:lnTo>
                  <a:pt x="957947" y="895717"/>
                </a:lnTo>
                <a:lnTo>
                  <a:pt x="0" y="89571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848" b="-509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>
            <a:off x="4140335" y="1088186"/>
            <a:ext cx="1006235" cy="840835"/>
          </a:xfrm>
          <a:custGeom>
            <a:avLst/>
            <a:gdLst/>
            <a:ahLst/>
            <a:cxnLst/>
            <a:rect l="l" t="t" r="r" b="b"/>
            <a:pathLst>
              <a:path w="1006235" h="840835">
                <a:moveTo>
                  <a:pt x="0" y="0"/>
                </a:moveTo>
                <a:lnTo>
                  <a:pt x="1006235" y="0"/>
                </a:lnTo>
                <a:lnTo>
                  <a:pt x="1006235" y="840835"/>
                </a:lnTo>
                <a:lnTo>
                  <a:pt x="0" y="8408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>
            <a:off x="2630258" y="967215"/>
            <a:ext cx="1213458" cy="1082778"/>
          </a:xfrm>
          <a:custGeom>
            <a:avLst/>
            <a:gdLst/>
            <a:ahLst/>
            <a:cxnLst/>
            <a:rect l="l" t="t" r="r" b="b"/>
            <a:pathLst>
              <a:path w="1213458" h="1082778">
                <a:moveTo>
                  <a:pt x="0" y="0"/>
                </a:moveTo>
                <a:lnTo>
                  <a:pt x="1213458" y="0"/>
                </a:lnTo>
                <a:lnTo>
                  <a:pt x="1213458" y="1082777"/>
                </a:lnTo>
                <a:lnTo>
                  <a:pt x="0" y="108277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>
            <a:off x="6612565" y="1034373"/>
            <a:ext cx="898923" cy="898923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7" name="Freeform 17"/>
          <p:cNvSpPr/>
          <p:nvPr/>
        </p:nvSpPr>
        <p:spPr>
          <a:xfrm>
            <a:off x="245654" y="1261287"/>
            <a:ext cx="2087985" cy="437172"/>
          </a:xfrm>
          <a:custGeom>
            <a:avLst/>
            <a:gdLst/>
            <a:ahLst/>
            <a:cxnLst/>
            <a:rect l="l" t="t" r="r" b="b"/>
            <a:pathLst>
              <a:path w="2087985" h="437172">
                <a:moveTo>
                  <a:pt x="0" y="0"/>
                </a:moveTo>
                <a:lnTo>
                  <a:pt x="2087985" y="0"/>
                </a:lnTo>
                <a:lnTo>
                  <a:pt x="2087985" y="437172"/>
                </a:lnTo>
                <a:lnTo>
                  <a:pt x="0" y="43717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TextBox 18"/>
          <p:cNvSpPr txBox="1"/>
          <p:nvPr/>
        </p:nvSpPr>
        <p:spPr>
          <a:xfrm>
            <a:off x="16790" y="2196201"/>
            <a:ext cx="9210418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I </a:t>
            </a:r>
          </a:p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CONVERSATORIO SOBRE MEJORES PRÁCTICAS DE OPERACIÓN ADUANERA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5654" y="5472770"/>
            <a:ext cx="8635912" cy="262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 spc="-135" dirty="0">
                <a:solidFill>
                  <a:srgbClr val="004AAD"/>
                </a:solidFill>
                <a:latin typeface="Poppins Bold"/>
              </a:rPr>
              <a:t>MESA 2 </a:t>
            </a:r>
          </a:p>
          <a:p>
            <a:pPr algn="ctr">
              <a:lnSpc>
                <a:spcPts val="5130"/>
              </a:lnSpc>
            </a:pPr>
            <a:r>
              <a:rPr lang="en-US" sz="4500" spc="-135" dirty="0">
                <a:solidFill>
                  <a:srgbClr val="004AAD"/>
                </a:solidFill>
                <a:latin typeface="Poppins Bold"/>
              </a:rPr>
              <a:t>CASOS Y CRITERIOS DE LLENADO DE PEDIMENTO Y REGLAS GENERALES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5624" y="9633472"/>
            <a:ext cx="7373123" cy="40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2"/>
              </a:lnSpc>
            </a:pPr>
            <a:r>
              <a:rPr lang="en-US" sz="2756" dirty="0" err="1">
                <a:solidFill>
                  <a:srgbClr val="2F86B6"/>
                </a:solidFill>
                <a:latin typeface="Poppins Semi-Bold"/>
              </a:rPr>
              <a:t>Miércoles</a:t>
            </a:r>
            <a:r>
              <a:rPr lang="en-US" sz="2756" dirty="0">
                <a:solidFill>
                  <a:srgbClr val="2F86B6"/>
                </a:solidFill>
                <a:latin typeface="Poppins Semi-Bold"/>
              </a:rPr>
              <a:t> 17 o Jueves 18 de </a:t>
            </a:r>
            <a:r>
              <a:rPr lang="en-US" sz="2756" dirty="0" err="1">
                <a:solidFill>
                  <a:srgbClr val="2F86B6"/>
                </a:solidFill>
                <a:latin typeface="Poppins Semi-Bold"/>
              </a:rPr>
              <a:t>abril</a:t>
            </a:r>
            <a:r>
              <a:rPr lang="en-US" sz="2756" dirty="0">
                <a:solidFill>
                  <a:srgbClr val="2F86B6"/>
                </a:solidFill>
                <a:latin typeface="Poppins Semi-Bold"/>
              </a:rPr>
              <a:t>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37169E2-D751-D6A8-A6C5-27375A19AF43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E562F03-091B-4937-C6BB-BC3150187759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E7E6AF-5517-5A2F-1FD3-955A1F81D6C0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76B34E46-50C6-6BFE-957A-8099A41D304C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7F7DFDD6-1140-FA06-CEC7-7B4F8B1A78E5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C1C4BF72-DB41-B93B-C089-B4D28D9A5EDD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A9B6FB9-5796-82B2-92FD-AA43F34A6C74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6E6FF0AF-6B8C-C8C0-0695-85C615497F34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3A6DBEE-F9EC-E177-EF2C-16D78E203E3B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C57C0B1-5136-1E2A-AA4D-EBCA9B875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0D4AC802-DCD3-048D-5933-8C93C59C3C5F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B6C2F918-EF3B-0D36-B0BE-391BBC2537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279" y="3293862"/>
            <a:ext cx="5257800" cy="32385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2BA440E-BBF6-679C-46BE-EF2C24B51B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579" y="6530172"/>
            <a:ext cx="5270500" cy="23749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0956992-CB3B-912C-C87C-8B0C78D83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879" y="230972"/>
            <a:ext cx="5283200" cy="30988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2513559-2AA9-938F-D86E-961D87671A95}"/>
              </a:ext>
            </a:extLst>
          </p:cNvPr>
          <p:cNvSpPr txBox="1"/>
          <p:nvPr/>
        </p:nvSpPr>
        <p:spPr>
          <a:xfrm>
            <a:off x="673773" y="253939"/>
            <a:ext cx="9922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ANEXO 19 DE LA RGCE PARA 2024</a:t>
            </a:r>
          </a:p>
          <a:p>
            <a:pPr algn="ctr"/>
            <a:endParaRPr lang="es-MX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Datos inexactos, falsos u omitidos por los que se actualiza la infracción establecida en el artículo 184, fracción III de la Ley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E7B3A3-8313-E03E-5255-28E92887A549}"/>
              </a:ext>
            </a:extLst>
          </p:cNvPr>
          <p:cNvSpPr txBox="1"/>
          <p:nvPr/>
        </p:nvSpPr>
        <p:spPr>
          <a:xfrm>
            <a:off x="707146" y="4690062"/>
            <a:ext cx="109514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ARTÍCULO 184.</a:t>
            </a:r>
            <a:r>
              <a:rPr lang="es-MX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Cometen las infracciones relacionadas con las obligaciones de transmitir y presentar, información y documentación, así como declaraciones, quienes:</a:t>
            </a:r>
            <a:r>
              <a:rPr lang="es-MX" sz="3200" dirty="0">
                <a:effectLst/>
                <a:latin typeface="Century Gothic" panose="020B0502020202020204" pitchFamily="34" charset="0"/>
              </a:rPr>
              <a:t> </a:t>
            </a:r>
          </a:p>
          <a:p>
            <a:endParaRPr lang="es-MX" sz="3200" dirty="0">
              <a:latin typeface="Century Gothic" panose="020B0502020202020204" pitchFamily="34" charset="0"/>
            </a:endParaRPr>
          </a:p>
          <a:p>
            <a:r>
              <a:rPr lang="es-MX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Transmitan o presenten los informes o documentos a que se refieren las dos fracciones anteriores, con datos inexactos o falsos u omitiendo algún dato.</a:t>
            </a:r>
            <a:r>
              <a:rPr lang="es-MX" sz="3200" dirty="0">
                <a:effectLst/>
                <a:latin typeface="Century Gothic" panose="020B0502020202020204" pitchFamily="34" charset="0"/>
              </a:rPr>
              <a:t> </a:t>
            </a:r>
            <a:endParaRPr lang="es-MX" sz="3200" dirty="0">
              <a:latin typeface="Century Gothic" panose="020B0502020202020204" pitchFamily="34" charset="0"/>
            </a:endParaRPr>
          </a:p>
          <a:p>
            <a:endParaRPr lang="es-MX" sz="3200" dirty="0">
              <a:latin typeface="Century Gothic" panose="020B0502020202020204" pitchFamily="34" charset="0"/>
            </a:endParaRPr>
          </a:p>
        </p:txBody>
      </p:sp>
      <p:sp>
        <p:nvSpPr>
          <p:cNvPr id="24" name="Flecha abajo 23">
            <a:extLst>
              <a:ext uri="{FF2B5EF4-FFF2-40B4-BE49-F238E27FC236}">
                <a16:creationId xmlns:a16="http://schemas.microsoft.com/office/drawing/2014/main" id="{A7FF76A7-48BB-584A-399E-9949B86EF089}"/>
              </a:ext>
            </a:extLst>
          </p:cNvPr>
          <p:cNvSpPr/>
          <p:nvPr/>
        </p:nvSpPr>
        <p:spPr>
          <a:xfrm>
            <a:off x="4869362" y="3329772"/>
            <a:ext cx="1495473" cy="859038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93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527DC90-1F49-6F03-457C-AC2452122F50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3D26DDD-9356-405F-B4DE-FCF652F733C4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650EA81-0047-B799-7500-5797024DB903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830A29F4-D1D5-5B8F-B0F5-E3FD0EB1428E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F5CAABFD-E21D-F19E-9E63-99E18D049CA6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C51A97BC-D01F-A226-135D-204E579E0A99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171DD15B-1DD0-5A98-0D8F-577446B3E826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D451212-7C57-9931-39B4-F06540B1FAE8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F5233DAA-B4A6-FE1F-9F93-C722E4F3FA9B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331F5C4-31C8-9F2C-C254-C1144603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D27C8DCD-1DB6-C98E-D9D5-1A4EE9640284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B6D97768-2A58-9531-23D8-DECE6530E3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75" y="-2105"/>
            <a:ext cx="8950925" cy="9163410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30F4AFD4-D57D-48E3-135A-C65788450783}"/>
              </a:ext>
            </a:extLst>
          </p:cNvPr>
          <p:cNvSpPr txBox="1"/>
          <p:nvPr/>
        </p:nvSpPr>
        <p:spPr>
          <a:xfrm>
            <a:off x="248692" y="1790700"/>
            <a:ext cx="11213052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INTEGRANTES:</a:t>
            </a:r>
          </a:p>
          <a:p>
            <a:pPr algn="ctr">
              <a:lnSpc>
                <a:spcPts val="4799"/>
              </a:lnSpc>
            </a:pPr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799"/>
              </a:lnSpc>
            </a:pPr>
            <a:endParaRPr lang="en-US" sz="5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799"/>
              </a:lnSpc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LIC. ULISES MORALES BASURTO</a:t>
            </a:r>
          </a:p>
          <a:p>
            <a:pPr algn="ctr">
              <a:lnSpc>
                <a:spcPts val="4799"/>
              </a:lnSpc>
            </a:pPr>
            <a:endParaRPr lang="en-US" sz="4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799"/>
              </a:lnSpc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LIC. MANUEL LÓPEZ FLORES</a:t>
            </a:r>
          </a:p>
          <a:p>
            <a:pPr algn="ctr">
              <a:lnSpc>
                <a:spcPts val="4799"/>
              </a:lnSpc>
            </a:pPr>
            <a:endParaRPr lang="en-US" sz="4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799"/>
              </a:lnSpc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DR. RICARDO MENÉNDEZ CASTRO</a:t>
            </a:r>
          </a:p>
          <a:p>
            <a:pPr algn="ctr">
              <a:lnSpc>
                <a:spcPts val="4799"/>
              </a:lnSpc>
            </a:pPr>
            <a:endParaRPr lang="en-US" sz="4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799"/>
              </a:lnSpc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DRA. JESSICA ISSELIN TALAVERA</a:t>
            </a:r>
          </a:p>
        </p:txBody>
      </p:sp>
    </p:spTree>
    <p:extLst>
      <p:ext uri="{BB962C8B-B14F-4D97-AF65-F5344CB8AC3E}">
        <p14:creationId xmlns:p14="http://schemas.microsoft.com/office/powerpoint/2010/main" val="27108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C94762F-47F8-B2B9-41A9-BDD1B4003D74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44D2C83-0E05-EA82-E067-22723957B303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999EB33-3DA9-64C2-FAEF-1A4F067725FC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CA45537E-958B-6F81-CB46-8AE83EA61BF8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2A3A1FB3-9BE4-516D-3286-A9343CBB0C37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FD56C945-7668-5B02-659D-08A672C67359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1C56BB08-6BDF-9D0F-7B1A-46281E6BDDBF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4690946D-0FEC-F503-B6EE-7940B972A135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3E31529C-0690-06BE-76EB-5CB1C97E6888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2A7D91A-53B9-3C68-9ADF-9F41FBDC0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95C10C22-D444-A8D8-6593-95483D1808E9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0A1BFFFF-D95E-B184-550E-CABA99EF7D59}"/>
              </a:ext>
            </a:extLst>
          </p:cNvPr>
          <p:cNvSpPr txBox="1">
            <a:spLocks noChangeArrowheads="1"/>
          </p:cNvSpPr>
          <p:nvPr/>
        </p:nvSpPr>
        <p:spPr>
          <a:xfrm>
            <a:off x="1681950" y="2234671"/>
            <a:ext cx="20761325" cy="688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ILEGAL</a:t>
            </a:r>
          </a:p>
          <a:p>
            <a:pPr algn="just">
              <a:defRPr/>
            </a:pPr>
            <a:endParaRPr lang="es-MX" sz="1000" u="sng" dirty="0">
              <a:latin typeface="Century Gothic" pitchFamily="34" charset="0"/>
            </a:endParaRPr>
          </a:p>
          <a:p>
            <a:pPr algn="just">
              <a:defRPr/>
            </a:pPr>
            <a:r>
              <a:rPr lang="es-MX" sz="5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LEGAL</a:t>
            </a:r>
          </a:p>
          <a:p>
            <a:pPr lvl="2" algn="just">
              <a:defRPr/>
            </a:pPr>
            <a:r>
              <a:rPr lang="es-MX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Depósito ante la aduana</a:t>
            </a:r>
          </a:p>
          <a:p>
            <a:pPr lvl="2" algn="just">
              <a:defRPr/>
            </a:pPr>
            <a:r>
              <a:rPr lang="es-MX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Destinada a algún régimen aduanero</a:t>
            </a:r>
          </a:p>
          <a:p>
            <a:pPr marL="1827793" lvl="2" algn="just">
              <a:defRPr/>
            </a:pPr>
            <a:endParaRPr lang="es-MX" sz="4000" dirty="0">
              <a:latin typeface="Century Gothic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20C90D6-3A2D-7E47-E237-CA8C2A8F8763}"/>
              </a:ext>
            </a:extLst>
          </p:cNvPr>
          <p:cNvSpPr txBox="1">
            <a:spLocks noChangeArrowheads="1"/>
          </p:cNvSpPr>
          <p:nvPr/>
        </p:nvSpPr>
        <p:spPr>
          <a:xfrm>
            <a:off x="3218451" y="-67734"/>
            <a:ext cx="12573000" cy="246697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b="1" dirty="0">
                <a:solidFill>
                  <a:srgbClr val="003366"/>
                </a:solidFill>
                <a:latin typeface="Century Gothic" panose="020B0502020202020204" pitchFamily="34" charset="0"/>
              </a:rPr>
              <a:t>MERCANCÍAS EN TERRITORIO NACIONAL DE PROCEDENCIA EXTRANJERA </a:t>
            </a:r>
            <a:endParaRPr lang="en-US" b="1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15" name="Flecha: hacia abajo 1">
            <a:extLst>
              <a:ext uri="{FF2B5EF4-FFF2-40B4-BE49-F238E27FC236}">
                <a16:creationId xmlns:a16="http://schemas.microsoft.com/office/drawing/2014/main" id="{AD4C53BB-21C8-FD34-0A04-27C73933BB9D}"/>
              </a:ext>
            </a:extLst>
          </p:cNvPr>
          <p:cNvSpPr/>
          <p:nvPr/>
        </p:nvSpPr>
        <p:spPr>
          <a:xfrm>
            <a:off x="7669015" y="6655979"/>
            <a:ext cx="1310640" cy="801561"/>
          </a:xfrm>
          <a:prstGeom prst="downArrow">
            <a:avLst/>
          </a:prstGeom>
          <a:solidFill>
            <a:srgbClr val="00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200" b="0" i="0" u="none" strike="noStrike" cap="none" spc="-4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6E9FE17-D540-CBFD-B3CF-E31F79F93864}"/>
              </a:ext>
            </a:extLst>
          </p:cNvPr>
          <p:cNvSpPr txBox="1"/>
          <p:nvPr/>
        </p:nvSpPr>
        <p:spPr>
          <a:xfrm>
            <a:off x="6248400" y="7336676"/>
            <a:ext cx="4014111" cy="1449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6000" b="1" i="0" u="none" strike="noStrike" cap="none" spc="0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raphik Semibold"/>
                <a:ea typeface="Graphik Semibold"/>
                <a:cs typeface="Graphik Semibold"/>
                <a:sym typeface="Graphik Semibold"/>
              </a:rPr>
              <a:t>PEDIMENTO</a:t>
            </a:r>
          </a:p>
        </p:txBody>
      </p:sp>
    </p:spTree>
    <p:extLst>
      <p:ext uri="{BB962C8B-B14F-4D97-AF65-F5344CB8AC3E}">
        <p14:creationId xmlns:p14="http://schemas.microsoft.com/office/powerpoint/2010/main" val="8833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3017915-7373-D30E-D6E6-018D1DDA6B8C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30F5BCA-D4F6-9CE3-15B4-70CAA5C92589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73E124-7681-B261-2526-B2F3FF1FC5D2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35EF441D-7D8D-7B0B-1EB1-D67AE848187F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E28F8483-57BB-B4BE-335E-89AFA86E4303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BBD0A9C-1119-093B-5986-FBCE974871DA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A6204DB-B21E-2E5B-469F-E798A8A9751F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47096EA8-7ADC-3EAC-7F56-CAC42F65B35B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D386053-64D5-2ADA-13F3-0C97FC79DB7D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F91473F-994F-4D3E-37ED-8EF79837C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87A7714D-F587-53D5-3853-699CFEB25847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sp>
        <p:nvSpPr>
          <p:cNvPr id="13" name="Rectangle 4">
            <a:extLst>
              <a:ext uri="{FF2B5EF4-FFF2-40B4-BE49-F238E27FC236}">
                <a16:creationId xmlns:a16="http://schemas.microsoft.com/office/drawing/2014/main" id="{55FEDCC7-4F78-1DCA-2BDC-451A990AD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76" y="1312558"/>
            <a:ext cx="16908144" cy="822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Clr>
                <a:schemeClr val="tx2"/>
              </a:buClr>
              <a:buSzPct val="115000"/>
              <a:buNone/>
            </a:pPr>
            <a:r>
              <a:rPr lang="es-MX" altLang="es-MX" sz="5400" dirty="0">
                <a:solidFill>
                  <a:srgbClr val="0070C0"/>
                </a:solidFill>
                <a:latin typeface="Century Gothic" panose="020B0502020202020204" pitchFamily="34" charset="0"/>
              </a:rPr>
              <a:t>    </a:t>
            </a:r>
            <a:r>
              <a:rPr lang="es-MX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XVI. </a:t>
            </a:r>
            <a:r>
              <a:rPr lang="es-MX"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Pedimento, la declaración en documento electrónico, generada y transmitida respecto del cumplimiento de los ordenamientos que gravan y regulan la entrada o salida de mercancías del territorio nacional, en la que se contiene la información relativa a las mercancías, el tráfico y régimen aduanero al que se destinan, y los demás datos exigidos para cumplir con las formalidades de su entrada o salida del territorio nacional, así como la exigida conforme a las disposiciones aplicables.</a:t>
            </a:r>
            <a:endParaRPr lang="es-ES_tradnl" altLang="es-MX" sz="5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284F3E1-96C0-9A0B-123B-F407279421C7}"/>
              </a:ext>
            </a:extLst>
          </p:cNvPr>
          <p:cNvSpPr txBox="1">
            <a:spLocks/>
          </p:cNvSpPr>
          <p:nvPr/>
        </p:nvSpPr>
        <p:spPr bwMode="auto">
          <a:xfrm>
            <a:off x="4798417" y="-484656"/>
            <a:ext cx="16451167" cy="228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r>
              <a:rPr lang="es-MX" altLang="es-MX" sz="72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Pedimento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5594C0-253E-9A1A-558A-D32817AF3607}"/>
              </a:ext>
            </a:extLst>
          </p:cNvPr>
          <p:cNvSpPr txBox="1"/>
          <p:nvPr/>
        </p:nvSpPr>
        <p:spPr>
          <a:xfrm>
            <a:off x="12817886" y="7929436"/>
            <a:ext cx="4786567" cy="11413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Graphik Semibold"/>
              </a:rPr>
              <a:t>Artículo 2 fr. XVI LA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CC22C5-7163-4857-CE96-45B4A8945A89}"/>
              </a:ext>
            </a:extLst>
          </p:cNvPr>
          <p:cNvSpPr txBox="1"/>
          <p:nvPr/>
        </p:nvSpPr>
        <p:spPr>
          <a:xfrm>
            <a:off x="2917909" y="6232620"/>
            <a:ext cx="12481560" cy="1446550"/>
          </a:xfrm>
          <a:prstGeom prst="rect">
            <a:avLst/>
          </a:prstGeom>
          <a:solidFill>
            <a:srgbClr val="00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Clr>
                <a:schemeClr val="tx2"/>
              </a:buClr>
              <a:buSzPct val="115000"/>
              <a:buNone/>
              <a:defRPr/>
            </a:pPr>
            <a:r>
              <a:rPr lang="es-MX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“es la radiografía de la operación aduanera”</a:t>
            </a:r>
          </a:p>
        </p:txBody>
      </p:sp>
    </p:spTree>
    <p:extLst>
      <p:ext uri="{BB962C8B-B14F-4D97-AF65-F5344CB8AC3E}">
        <p14:creationId xmlns:p14="http://schemas.microsoft.com/office/powerpoint/2010/main" val="175283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75A368F-A9ED-1DFF-8349-6EE8AB5DED37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0FF1ECD-C6E8-1011-7991-6969A85A0F40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AB99214-E909-2A7D-52E0-167EE7C1F86F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2015F979-5CB3-F95B-C875-40987E8B28F2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0249A67D-5B16-F27A-2EBE-243CE9D94FF8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62B7810-CA00-BF86-0DEE-A17A29F8AE05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B99840C-F03A-9B10-2D33-1A3C22623388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D802E044-0ED1-B179-9CED-B5069D115D43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8E313601-D70E-7052-31EA-0F986C868FF0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F536FB2-9D79-3D68-42D6-19227928B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796ADAD8-2FC4-4146-11C1-4446B394442E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58CF993A-F73C-0406-987E-0BE5CA40EB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17" y="875435"/>
            <a:ext cx="13435013" cy="23114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4A22A8A-8329-A5D1-2E58-57A1018583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92" y="3687812"/>
            <a:ext cx="13182061" cy="51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6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FDA31D-3FE9-21AB-0D33-AB247C1F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52499"/>
            <a:ext cx="11658600" cy="78967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E70F5E5-28A9-B80D-5F9C-44A3289771D2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1EF6C1F4-BB55-D3C2-4591-8B9DB94D0B28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6FA4008-D5BA-6AC8-7EC8-C8DAE3924B8D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453313AC-37DA-5A82-E81F-06877529FAB6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1D769840-5714-146B-AEBD-F3AB446DE28E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6C8D08BB-5CF2-EAC0-3B8C-A33494FEF088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A16071E8-3FE7-8F7A-F11D-AD2E746FD328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EB021741-43D8-7E44-6B5A-B37C40DA1A51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800D282-9C23-4356-42C1-BF619EE42B62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4EE3D0D-E84A-A4B2-B344-B7556B696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50AB5647-0168-D585-74F5-FED18921903E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98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493BAB-C3C8-C272-BAA3-0F9B8A301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34" y="294034"/>
            <a:ext cx="13210231" cy="861674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DBC9D34A-560A-C6CA-A107-0F91E4872A25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AA006D9B-F8C7-AC39-7F42-462B7773E575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0DC0E28F-80D8-89CE-7462-41C3D29B1C7E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C286DF8D-3B34-6840-AEBC-B1B0ADC24E7B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D4E5354C-ED62-7214-F909-A36F312A2963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74B0ABC7-7A1C-538E-1E98-E52092ECF880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8577AA8-9A0C-F409-E195-7C82CC6BBF1A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721367CC-2EF2-8896-17B5-E9DC5DF0CB3B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E7AC7D88-3213-8656-D371-8AC85AE0A5E5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0CA1E70-D979-F485-735C-03D2EDC6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2013C52B-F409-3565-D4E1-05F488663942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5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82B9B93-4F5B-3C2B-4859-0776B3CB9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65" y="1866900"/>
            <a:ext cx="15922070" cy="54864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D5CFC88D-F7D4-43E2-6B2E-404EC726FDEA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06E47A05-C3D1-63D2-CA33-9B159ACB48D5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0E8DC0F8-06F9-9686-B4C4-88FAE7844C14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6E557B9-C0FA-FE48-CBED-45C09EB4D09B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DE34567B-8E5E-0B2E-ACEB-E7AF7FF4292B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3FC2C4E-1A45-FC74-192E-EC323139ED61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48C76D75-3F83-0659-5073-4ECB355DAD99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CF303A8-94DF-ED1E-B82A-ABD4DDF1CE57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D6206677-386B-2F98-10C2-BC1CA431A7F8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0DD2B32-7A25-6172-4B43-E900CCF1A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C5E17DD3-1ECE-35C3-5FD3-7D676F95A9B2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76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1FCE84F-5B66-7C23-46FE-2B5A0E1D20F6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F87B567-15D0-0F6D-04A6-65F839258DBB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4A7F401-DCBC-C857-A114-5CE012506AE8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9CDE162-A1B4-BA1A-9270-368FB101A146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3036A0C1-6E0D-E19F-FDAC-82B39B781B76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D66B14F-FA7E-2B0C-A34F-3D8D3E5A162C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31F47DD4-4913-B49C-A107-0DE0E1F4F29E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2A22349-B0FA-DD62-50FF-532FE8E81B1A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82AD480-2D3A-DE49-F7C3-937737C3014B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6E7497D-6C5A-9C86-412A-FDEFD1BD7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769F9D01-D736-4F57-B603-E9AE960D7C5B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5357375F-A104-FE83-69A6-5C8BC60677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11" y="1861732"/>
            <a:ext cx="14255178" cy="65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2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356</Words>
  <Application>Microsoft Office PowerPoint</Application>
  <PresentationFormat>Personalizado</PresentationFormat>
  <Paragraphs>42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League Spartan</vt:lpstr>
      <vt:lpstr>Poppins Semi-Bold</vt:lpstr>
      <vt:lpstr>Century Gothic</vt:lpstr>
      <vt:lpstr>Calibri</vt:lpstr>
      <vt:lpstr>Arial</vt:lpstr>
      <vt:lpstr>Poppins Bold</vt:lpstr>
      <vt:lpstr>Aptos</vt:lpstr>
      <vt:lpstr>Graphik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Conversatorio Presentation</dc:title>
  <dc:creator>VAIO</dc:creator>
  <cp:lastModifiedBy>ANDRES ROHDE PONCE</cp:lastModifiedBy>
  <cp:revision>10</cp:revision>
  <dcterms:created xsi:type="dcterms:W3CDTF">2006-08-16T00:00:00Z</dcterms:created>
  <dcterms:modified xsi:type="dcterms:W3CDTF">2024-04-17T21:16:17Z</dcterms:modified>
  <dc:identifier>DAF-So8cViw</dc:identifier>
</cp:coreProperties>
</file>