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9" r:id="rId5"/>
    <p:sldId id="257" r:id="rId6"/>
    <p:sldId id="262" r:id="rId7"/>
    <p:sldId id="271" r:id="rId8"/>
    <p:sldId id="263" r:id="rId9"/>
    <p:sldId id="264" r:id="rId10"/>
    <p:sldId id="265" r:id="rId11"/>
    <p:sldId id="266" r:id="rId12"/>
    <p:sldId id="267" r:id="rId13"/>
    <p:sldId id="272" r:id="rId14"/>
  </p:sldIdLst>
  <p:sldSz cx="12192000" cy="6858000"/>
  <p:notesSz cx="7026275" cy="93122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9863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D6666-CFCD-49E8-8422-42FED74B93F8}" type="datetimeFigureOut">
              <a:rPr lang="es-MX" smtClean="0"/>
              <a:t>18/04/2024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3263" y="4481513"/>
            <a:ext cx="5619750" cy="3667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9863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2642C-64B7-4216-B4C2-052203376E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622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2642C-64B7-4216-B4C2-052203376ED2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69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A55BD-5349-360F-18BF-9A45B7101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1ED922-97E3-74A0-7F51-07E87EADC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CBF112-AF68-C396-84E9-68984D82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0836-0028-406A-B18D-7C0DA891246C}" type="datetimeFigureOut">
              <a:rPr lang="es-MX" smtClean="0"/>
              <a:t>18/04/2024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6AFCA-0612-EBFD-26FA-787438B0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7AD131-9E38-4508-BE2F-14A749B3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A1B7-54B1-4937-B75C-930682229D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816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076EE-C086-6F33-CE19-3B9B226CB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2C415B-F537-30F8-9C97-85ECE58E8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E56CEC-5647-A1AF-2AC3-FDAA4982A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0836-0028-406A-B18D-7C0DA891246C}" type="datetimeFigureOut">
              <a:rPr lang="es-MX" smtClean="0"/>
              <a:t>18/04/2024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36EE34-ECCF-B657-46BB-2B2F8146D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F5ECF5-05C3-5814-82E9-6BA8EAE9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A1B7-54B1-4937-B75C-930682229D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822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2F933B-97B0-2C68-DAE4-8E2D327FF5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9DBAAC-BC51-9847-D1F0-22B4A1A91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0B7E9E-0927-FBAD-34C6-9530778A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0836-0028-406A-B18D-7C0DA891246C}" type="datetimeFigureOut">
              <a:rPr lang="es-MX" smtClean="0"/>
              <a:t>18/04/2024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FF59C1-7106-F424-39C1-75644D74C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023578-2D01-4883-B0F8-538504AD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A1B7-54B1-4937-B75C-930682229D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468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38271-AE80-9D9E-9033-5CA560E6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8002A5-00FE-8909-6E8C-6AC9D2D59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0974B4-459E-E62C-B2FF-71616E5A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0836-0028-406A-B18D-7C0DA891246C}" type="datetimeFigureOut">
              <a:rPr lang="es-MX" smtClean="0"/>
              <a:t>18/04/2024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F1A60A-384E-B013-62C6-B87EA45E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420B8D-6F68-BA8C-B7F4-FA71B42AB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A1B7-54B1-4937-B75C-930682229D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837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A23CF-55B3-A15D-BE4C-2C456C4D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40B20F-9092-6447-63E6-4D8850A93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1DC718-F644-DF52-FC22-4958E65F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0836-0028-406A-B18D-7C0DA891246C}" type="datetimeFigureOut">
              <a:rPr lang="es-MX" smtClean="0"/>
              <a:t>18/04/2024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30385A-45C7-C830-043C-8D5441C03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684A68-7E8E-4D3F-096E-8DE43291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A1B7-54B1-4937-B75C-930682229D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144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88ED4-2FCD-0F04-FE6B-774EF4B9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8BAB0B-5A2E-7065-41BF-AFBBA9B4B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4B5633-4E25-3D7C-515B-7DE8279AB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5DC8D0-E077-6438-8FDB-A37AFFE84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0836-0028-406A-B18D-7C0DA891246C}" type="datetimeFigureOut">
              <a:rPr lang="es-MX" smtClean="0"/>
              <a:t>18/04/2024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6F218A-0646-EDBF-DB86-FF914412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35E414-2D10-5621-C628-8176728C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A1B7-54B1-4937-B75C-930682229D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17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DC1D3-7289-A6EA-6B5A-41FAA9807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7172A9-B0CF-56A2-7EA5-AFA002954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B366DD-1F97-9E8C-FA9B-15F07CF45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BD4DB9-EB3C-846E-6319-E5A78D321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5E3A87-9713-385C-12DB-013D66CB5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277653-9DC6-149B-B6B9-831FDF7D7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0836-0028-406A-B18D-7C0DA891246C}" type="datetimeFigureOut">
              <a:rPr lang="es-MX" smtClean="0"/>
              <a:t>18/04/2024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9B3295C-2716-89F6-0C1A-C74395D4E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F08AA85-CFF1-70E2-14F8-089ACA5B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A1B7-54B1-4937-B75C-930682229D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391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9DE24-8B5F-74AD-A316-2E8F6F2A6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D5C51F-2E93-D85B-D9D9-EC256ABD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0836-0028-406A-B18D-7C0DA891246C}" type="datetimeFigureOut">
              <a:rPr lang="es-MX" smtClean="0"/>
              <a:t>18/04/2024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B1E8A2-2DE4-084D-33E3-6C328A07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B5B114-E1E3-B8F9-9FBD-ADE6AEB7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A1B7-54B1-4937-B75C-930682229D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548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2B881B-3AAB-AFAC-108C-56BE2210E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0836-0028-406A-B18D-7C0DA891246C}" type="datetimeFigureOut">
              <a:rPr lang="es-MX" smtClean="0"/>
              <a:t>18/04/2024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DB8A9FA-22EA-33F8-28AA-C146CE2A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E456E9-F7E5-B23B-89FE-A9D2358D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A1B7-54B1-4937-B75C-930682229D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307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61BFF-CF25-8C8D-DA6E-11CE264E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145521-1938-3831-DAD5-CE7A66E9C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02C7DF-026F-2A8B-27CF-4D1D4BDD7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BDAFCD-6C49-0E96-E98B-1725BF0CB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0836-0028-406A-B18D-7C0DA891246C}" type="datetimeFigureOut">
              <a:rPr lang="es-MX" smtClean="0"/>
              <a:t>18/04/2024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0E33DB-3D60-64ED-9AD8-D4A200AB2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86641D-C15C-C76C-5859-11DA0306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A1B7-54B1-4937-B75C-930682229D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38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3D7F-A5BD-76DC-06E4-8E40F96E5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0A2A51-DF77-3EBD-84A7-38C218B1E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222638-3F0B-65AD-9DB2-1D21EC330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F711-D63F-26E5-06C7-EA697DB75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0836-0028-406A-B18D-7C0DA891246C}" type="datetimeFigureOut">
              <a:rPr lang="es-MX" smtClean="0"/>
              <a:t>18/04/2024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00C302-B255-3DDA-3586-9424FF160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39CD19-F7DA-EBB8-C8D2-C6CF595E9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A1B7-54B1-4937-B75C-930682229D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169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7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DC97D01-F886-6707-612A-419D978F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226B2-4EE3-117C-1449-125FF060E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8AF06E-C72D-226A-302C-80BB486B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460836-0028-406A-B18D-7C0DA891246C}" type="datetimeFigureOut">
              <a:rPr lang="es-MX" smtClean="0"/>
              <a:t>18/04/2024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6445B-3FAF-8049-AED2-76E2C6795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D1B561-1BD4-CBE0-9049-7E18A8794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5CA1B7-54B1-4937-B75C-930682229D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277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sv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07795" y="-24951"/>
            <a:ext cx="8722820" cy="7289940"/>
          </a:xfrm>
          <a:custGeom>
            <a:avLst/>
            <a:gdLst/>
            <a:ahLst/>
            <a:cxnLst/>
            <a:rect l="l" t="t" r="r" b="b"/>
            <a:pathLst>
              <a:path w="13084230" h="10934910">
                <a:moveTo>
                  <a:pt x="0" y="0"/>
                </a:moveTo>
                <a:lnTo>
                  <a:pt x="13084230" y="0"/>
                </a:lnTo>
                <a:lnTo>
                  <a:pt x="13084230" y="10934910"/>
                </a:lnTo>
                <a:lnTo>
                  <a:pt x="0" y="109349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7413" r="-401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-4474506" y="-3486887"/>
            <a:ext cx="11800467" cy="1180046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F3F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2941305" y="2336007"/>
            <a:ext cx="6858000" cy="2185987"/>
          </a:xfrm>
          <a:custGeom>
            <a:avLst/>
            <a:gdLst/>
            <a:ahLst/>
            <a:cxnLst/>
            <a:rect l="l" t="t" r="r" b="b"/>
            <a:pathLst>
              <a:path w="10287000" h="3278981">
                <a:moveTo>
                  <a:pt x="0" y="0"/>
                </a:moveTo>
                <a:lnTo>
                  <a:pt x="10287000" y="0"/>
                </a:lnTo>
                <a:lnTo>
                  <a:pt x="10287000" y="3278982"/>
                </a:lnTo>
                <a:lnTo>
                  <a:pt x="0" y="32789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6640526">
            <a:off x="3931905" y="5468581"/>
            <a:ext cx="4876800" cy="707136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4469409">
            <a:off x="3831642" y="802076"/>
            <a:ext cx="4876800" cy="707136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 rot="-2606318">
            <a:off x="-846679" y="5193828"/>
            <a:ext cx="2153412" cy="2743200"/>
          </a:xfrm>
          <a:custGeom>
            <a:avLst/>
            <a:gdLst/>
            <a:ahLst/>
            <a:cxnLst/>
            <a:rect l="l" t="t" r="r" b="b"/>
            <a:pathLst>
              <a:path w="3230118" h="4114800">
                <a:moveTo>
                  <a:pt x="0" y="0"/>
                </a:moveTo>
                <a:lnTo>
                  <a:pt x="3230118" y="0"/>
                </a:lnTo>
                <a:lnTo>
                  <a:pt x="32301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>
            <a:off x="5169609" y="789571"/>
            <a:ext cx="926391" cy="394023"/>
          </a:xfrm>
          <a:custGeom>
            <a:avLst/>
            <a:gdLst/>
            <a:ahLst/>
            <a:cxnLst/>
            <a:rect l="l" t="t" r="r" b="b"/>
            <a:pathLst>
              <a:path w="1389587" h="591034">
                <a:moveTo>
                  <a:pt x="0" y="0"/>
                </a:moveTo>
                <a:lnTo>
                  <a:pt x="1389587" y="0"/>
                </a:lnTo>
                <a:lnTo>
                  <a:pt x="1389587" y="591034"/>
                </a:lnTo>
                <a:lnTo>
                  <a:pt x="0" y="591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>
          <a:xfrm>
            <a:off x="4503921" y="43452"/>
            <a:ext cx="1375852" cy="601358"/>
          </a:xfrm>
          <a:custGeom>
            <a:avLst/>
            <a:gdLst/>
            <a:ahLst/>
            <a:cxnLst/>
            <a:rect l="l" t="t" r="r" b="b"/>
            <a:pathLst>
              <a:path w="2063778" h="902037">
                <a:moveTo>
                  <a:pt x="0" y="0"/>
                </a:moveTo>
                <a:lnTo>
                  <a:pt x="2063778" y="0"/>
                </a:lnTo>
                <a:lnTo>
                  <a:pt x="2063778" y="902038"/>
                </a:lnTo>
                <a:lnTo>
                  <a:pt x="0" y="9020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Freeform 12"/>
          <p:cNvSpPr/>
          <p:nvPr/>
        </p:nvSpPr>
        <p:spPr>
          <a:xfrm>
            <a:off x="180969" y="52829"/>
            <a:ext cx="1357591" cy="643281"/>
          </a:xfrm>
          <a:custGeom>
            <a:avLst/>
            <a:gdLst/>
            <a:ahLst/>
            <a:cxnLst/>
            <a:rect l="l" t="t" r="r" b="b"/>
            <a:pathLst>
              <a:path w="2036386" h="964921">
                <a:moveTo>
                  <a:pt x="0" y="0"/>
                </a:moveTo>
                <a:lnTo>
                  <a:pt x="2036386" y="0"/>
                </a:lnTo>
                <a:lnTo>
                  <a:pt x="2036386" y="964921"/>
                </a:lnTo>
                <a:lnTo>
                  <a:pt x="0" y="96492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3" name="Freeform 13"/>
          <p:cNvSpPr/>
          <p:nvPr/>
        </p:nvSpPr>
        <p:spPr>
          <a:xfrm>
            <a:off x="3607796" y="686732"/>
            <a:ext cx="638631" cy="597144"/>
          </a:xfrm>
          <a:custGeom>
            <a:avLst/>
            <a:gdLst/>
            <a:ahLst/>
            <a:cxnLst/>
            <a:rect l="l" t="t" r="r" b="b"/>
            <a:pathLst>
              <a:path w="957947" h="895716">
                <a:moveTo>
                  <a:pt x="0" y="0"/>
                </a:moveTo>
                <a:lnTo>
                  <a:pt x="957947" y="0"/>
                </a:lnTo>
                <a:lnTo>
                  <a:pt x="957947" y="895717"/>
                </a:lnTo>
                <a:lnTo>
                  <a:pt x="0" y="89571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1848" b="-5099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4" name="Freeform 14"/>
          <p:cNvSpPr/>
          <p:nvPr/>
        </p:nvSpPr>
        <p:spPr>
          <a:xfrm>
            <a:off x="2760224" y="725458"/>
            <a:ext cx="670823" cy="560557"/>
          </a:xfrm>
          <a:custGeom>
            <a:avLst/>
            <a:gdLst/>
            <a:ahLst/>
            <a:cxnLst/>
            <a:rect l="l" t="t" r="r" b="b"/>
            <a:pathLst>
              <a:path w="1006235" h="840835">
                <a:moveTo>
                  <a:pt x="0" y="0"/>
                </a:moveTo>
                <a:lnTo>
                  <a:pt x="1006235" y="0"/>
                </a:lnTo>
                <a:lnTo>
                  <a:pt x="1006235" y="840835"/>
                </a:lnTo>
                <a:lnTo>
                  <a:pt x="0" y="84083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/>
          <p:cNvSpPr/>
          <p:nvPr/>
        </p:nvSpPr>
        <p:spPr>
          <a:xfrm>
            <a:off x="1753505" y="644810"/>
            <a:ext cx="808972" cy="721852"/>
          </a:xfrm>
          <a:custGeom>
            <a:avLst/>
            <a:gdLst/>
            <a:ahLst/>
            <a:cxnLst/>
            <a:rect l="l" t="t" r="r" b="b"/>
            <a:pathLst>
              <a:path w="1213458" h="1082778">
                <a:moveTo>
                  <a:pt x="0" y="0"/>
                </a:moveTo>
                <a:lnTo>
                  <a:pt x="1213458" y="0"/>
                </a:lnTo>
                <a:lnTo>
                  <a:pt x="1213458" y="1082777"/>
                </a:lnTo>
                <a:lnTo>
                  <a:pt x="0" y="108277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6" name="Freeform 16"/>
          <p:cNvSpPr/>
          <p:nvPr/>
        </p:nvSpPr>
        <p:spPr>
          <a:xfrm>
            <a:off x="4408377" y="689582"/>
            <a:ext cx="599282" cy="599282"/>
          </a:xfrm>
          <a:custGeom>
            <a:avLst/>
            <a:gdLst/>
            <a:ahLst/>
            <a:cxnLst/>
            <a:rect l="l" t="t" r="r" b="b"/>
            <a:pathLst>
              <a:path w="898923" h="898923">
                <a:moveTo>
                  <a:pt x="0" y="0"/>
                </a:moveTo>
                <a:lnTo>
                  <a:pt x="898923" y="0"/>
                </a:lnTo>
                <a:lnTo>
                  <a:pt x="898923" y="898923"/>
                </a:lnTo>
                <a:lnTo>
                  <a:pt x="0" y="89892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7" name="Freeform 17"/>
          <p:cNvSpPr/>
          <p:nvPr/>
        </p:nvSpPr>
        <p:spPr>
          <a:xfrm>
            <a:off x="163770" y="840858"/>
            <a:ext cx="1391990" cy="291448"/>
          </a:xfrm>
          <a:custGeom>
            <a:avLst/>
            <a:gdLst/>
            <a:ahLst/>
            <a:cxnLst/>
            <a:rect l="l" t="t" r="r" b="b"/>
            <a:pathLst>
              <a:path w="2087985" h="437172">
                <a:moveTo>
                  <a:pt x="0" y="0"/>
                </a:moveTo>
                <a:lnTo>
                  <a:pt x="2087985" y="0"/>
                </a:lnTo>
                <a:lnTo>
                  <a:pt x="2087985" y="437172"/>
                </a:lnTo>
                <a:lnTo>
                  <a:pt x="0" y="43717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8" name="TextBox 18"/>
          <p:cNvSpPr txBox="1"/>
          <p:nvPr/>
        </p:nvSpPr>
        <p:spPr>
          <a:xfrm>
            <a:off x="66675" y="1407793"/>
            <a:ext cx="6159080" cy="801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36"/>
              </a:lnSpc>
            </a:pPr>
            <a:r>
              <a:rPr lang="en-US" dirty="0">
                <a:solidFill>
                  <a:srgbClr val="012F7F"/>
                </a:solidFill>
                <a:latin typeface="League Spartan"/>
              </a:rPr>
              <a:t>I CONVERSATORIO SOBRE MEJORES PRÁCTICAS DE OPERACIÓN ADUANERA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1882" y="3842728"/>
            <a:ext cx="649045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9"/>
              </a:lnSpc>
            </a:pPr>
            <a:r>
              <a:rPr lang="en-US" sz="2400" b="1" dirty="0" err="1">
                <a:latin typeface="Hind Guntur Medium"/>
              </a:rPr>
              <a:t>Panelistas</a:t>
            </a:r>
            <a:r>
              <a:rPr lang="en-US" sz="2400" b="1" dirty="0">
                <a:latin typeface="Hind Guntur Medium"/>
              </a:rPr>
              <a:t>:</a:t>
            </a:r>
          </a:p>
          <a:p>
            <a:pPr marL="342900" indent="-342900">
              <a:lnSpc>
                <a:spcPts val="3199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Hind Guntur Medium"/>
              </a:rPr>
              <a:t>Lic. Sergio N. Barajas Pérez.</a:t>
            </a:r>
          </a:p>
          <a:p>
            <a:pPr marL="342900" indent="-342900">
              <a:lnSpc>
                <a:spcPts val="3199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Hind Guntur Medium"/>
              </a:rPr>
              <a:t>Lic. Eduardo Reyes Ruiz.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-172522" y="2403844"/>
            <a:ext cx="6745899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20"/>
              </a:lnSpc>
            </a:pPr>
            <a:r>
              <a:rPr lang="en-US" sz="3000" spc="-90" dirty="0">
                <a:solidFill>
                  <a:srgbClr val="004AAD"/>
                </a:solidFill>
                <a:latin typeface="Poppins Bold"/>
              </a:rPr>
              <a:t>MESA 6: </a:t>
            </a:r>
          </a:p>
          <a:p>
            <a:pPr marL="538163" algn="ctr">
              <a:lnSpc>
                <a:spcPts val="3420"/>
              </a:lnSpc>
            </a:pPr>
            <a:r>
              <a:rPr lang="en-US" sz="3000" spc="-90" dirty="0">
                <a:solidFill>
                  <a:srgbClr val="004AAD"/>
                </a:solidFill>
                <a:latin typeface="Poppins Bold"/>
              </a:rPr>
              <a:t>CASOS Y CRITERIOS DE DEFENSA ADUANERA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7083" y="6422315"/>
            <a:ext cx="4915415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95"/>
              </a:lnSpc>
            </a:pPr>
            <a:r>
              <a:rPr lang="en-US" sz="1837" dirty="0">
                <a:solidFill>
                  <a:srgbClr val="2F86B6"/>
                </a:solidFill>
                <a:latin typeface="Poppins Semi-Bold"/>
              </a:rPr>
              <a:t>Jueves 18 de </a:t>
            </a:r>
            <a:r>
              <a:rPr lang="en-US" sz="1837" dirty="0" err="1">
                <a:solidFill>
                  <a:srgbClr val="2F86B6"/>
                </a:solidFill>
                <a:latin typeface="Poppins Semi-Bold"/>
              </a:rPr>
              <a:t>abril</a:t>
            </a:r>
            <a:r>
              <a:rPr lang="en-US" sz="1837" dirty="0">
                <a:solidFill>
                  <a:srgbClr val="2F86B6"/>
                </a:solidFill>
                <a:latin typeface="Poppins Semi-Bold"/>
              </a:rPr>
              <a:t> de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0F285-8713-0729-A58E-2023FFC3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45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!Muchas gracias por su atención!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CD1BEA-06B5-6047-02F6-B841946AF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" y="5911136"/>
            <a:ext cx="12192000" cy="9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5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0F285-8713-0729-A58E-2023FFC3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2264599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s-MX" sz="3200" dirty="0"/>
              <a:t>¿Cuáles son sus principales recomendaciones para decidir la impugnación de una resolución?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B34D21-4376-6D2A-6520-5C1973D3E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" y="5911136"/>
            <a:ext cx="12192000" cy="9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7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0F285-8713-0729-A58E-2023FFC3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078" y="2103437"/>
            <a:ext cx="10515600" cy="1325563"/>
          </a:xfrm>
        </p:spPr>
        <p:txBody>
          <a:bodyPr>
            <a:normAutofit/>
          </a:bodyPr>
          <a:lstStyle/>
          <a:p>
            <a:r>
              <a:rPr lang="es-MX" sz="3200" dirty="0"/>
              <a:t>¿Qué papel juega el acuerdo conclusivo, autocorrección, reducción de multa en el proceso de defensa aduanera?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5833F8-BAB9-F9DF-2BB1-D57B0B9F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" y="5911136"/>
            <a:ext cx="12192000" cy="9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6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0F285-8713-0729-A58E-2023FFC3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65" y="2274124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es-MX" sz="3200" dirty="0"/>
              <a:t>El mejor litigio es aquel que se evita con estrategia y cumplimiento previo, en este sentido hablemos sobre facultades de comprobación y las principales recomendaciones.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5833F8-BAB9-F9DF-2BB1-D57B0B9F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" y="5911136"/>
            <a:ext cx="12192000" cy="9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5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0F285-8713-0729-A58E-2023FFC3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65" y="2197924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s-MX" sz="3200" dirty="0"/>
              <a:t>¿En casos es conveniente interponer un recurso administrativo de revocación, antes de acudir al juicio de nulidad?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ABA413-D20A-D8EC-A7ED-0889348FE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" y="5911136"/>
            <a:ext cx="12192000" cy="9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1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0F285-8713-0729-A58E-2023FFC3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65" y="2226499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s-MX" sz="3200" dirty="0"/>
              <a:t>¿Cuáles son los temas aduaneros más recurrentes en los que existe una liquidación por parte del SAT?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0CC95C-C399-36D8-30F3-BE5C789B8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" y="5911136"/>
            <a:ext cx="12192000" cy="9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4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0F285-8713-0729-A58E-2023FFC3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65" y="2278887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¿</a:t>
            </a:r>
            <a:r>
              <a:rPr lang="es-MX" sz="3600" dirty="0"/>
              <a:t>Cuáles son los efectos de las  resoluciones y sentencias en cada una de las etapas de defensa 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E7E61-C1C7-154A-447F-A46F910DB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" y="5911136"/>
            <a:ext cx="12192000" cy="9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5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0F285-8713-0729-A58E-2023FFC3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287" y="2103437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¡Recomendaciones o reflexiones finales¡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1A97D1-071F-150B-8B37-50AADD4DE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" y="5911136"/>
            <a:ext cx="12192000" cy="9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80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0F285-8713-0729-A58E-2023FFC3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8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Sección de preguntas y respuestas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CD1BEA-06B5-6047-02F6-B841946AF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" y="5911136"/>
            <a:ext cx="12192000" cy="9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29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796c17-7210-4539-8ca5-338efee8331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906DEBB722294B8705207EB810A2C6" ma:contentTypeVersion="18" ma:contentTypeDescription="Crear nuevo documento." ma:contentTypeScope="" ma:versionID="941d698947f75a831b620b7b85c536bd">
  <xsd:schema xmlns:xsd="http://www.w3.org/2001/XMLSchema" xmlns:xs="http://www.w3.org/2001/XMLSchema" xmlns:p="http://schemas.microsoft.com/office/2006/metadata/properties" xmlns:ns3="e3796c17-7210-4539-8ca5-338efee8331a" xmlns:ns4="15574d20-882f-4d4e-b554-4a4e60a383d8" targetNamespace="http://schemas.microsoft.com/office/2006/metadata/properties" ma:root="true" ma:fieldsID="6edea4ec482b177f18eff20e7c9d9074" ns3:_="" ns4:_="">
    <xsd:import namespace="e3796c17-7210-4539-8ca5-338efee8331a"/>
    <xsd:import namespace="15574d20-882f-4d4e-b554-4a4e60a383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96c17-7210-4539-8ca5-338efee833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74d20-882f-4d4e-b554-4a4e60a38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814168-58E3-474C-A7DC-F2D298868808}">
  <ds:schemaRefs>
    <ds:schemaRef ds:uri="15574d20-882f-4d4e-b554-4a4e60a383d8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e3796c17-7210-4539-8ca5-338efee8331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7F57B92-9556-4CBA-82DE-A0806BA8F2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94FD79-0ACD-4A92-ACAF-68DDDFE02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796c17-7210-4539-8ca5-338efee8331a"/>
    <ds:schemaRef ds:uri="15574d20-882f-4d4e-b554-4a4e60a38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177</Words>
  <Application>Microsoft Office PowerPoint</Application>
  <PresentationFormat>Panorámica</PresentationFormat>
  <Paragraphs>17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Hind Guntur Medium</vt:lpstr>
      <vt:lpstr>League Spartan</vt:lpstr>
      <vt:lpstr>Poppins Bold</vt:lpstr>
      <vt:lpstr>Poppins Semi-Bold</vt:lpstr>
      <vt:lpstr>Tema de Office</vt:lpstr>
      <vt:lpstr>Presentación de PowerPoint</vt:lpstr>
      <vt:lpstr>¿Cuáles son sus principales recomendaciones para decidir la impugnación de una resolución?</vt:lpstr>
      <vt:lpstr>¿Qué papel juega el acuerdo conclusivo, autocorrección, reducción de multa en el proceso de defensa aduanera?</vt:lpstr>
      <vt:lpstr>El mejor litigio es aquel que se evita con estrategia y cumplimiento previo, en este sentido hablemos sobre facultades de comprobación y las principales recomendaciones.</vt:lpstr>
      <vt:lpstr>¿En casos es conveniente interponer un recurso administrativo de revocación, antes de acudir al juicio de nulidad?</vt:lpstr>
      <vt:lpstr>¿Cuáles son los temas aduaneros más recurrentes en los que existe una liquidación por parte del SAT?</vt:lpstr>
      <vt:lpstr>¿Cuáles son los efectos de las  resoluciones y sentencias en cada una de las etapas de defensa ?</vt:lpstr>
      <vt:lpstr>¡Recomendaciones o reflexiones finales¡</vt:lpstr>
      <vt:lpstr>Sección de preguntas y respuestas</vt:lpstr>
      <vt:lpstr>!Muchas gracias por su atención!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MESA 6: CASOS Y CRITERIOS DE DEFENSA ADUANERA</dc:title>
  <dc:creator>Sergio Barajas</dc:creator>
  <cp:lastModifiedBy>ANDRES ROHDE PONCE</cp:lastModifiedBy>
  <cp:revision>9</cp:revision>
  <cp:lastPrinted>2024-04-18T19:51:25Z</cp:lastPrinted>
  <dcterms:created xsi:type="dcterms:W3CDTF">2024-04-13T16:57:15Z</dcterms:created>
  <dcterms:modified xsi:type="dcterms:W3CDTF">2024-04-19T00:07:14Z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0x01010041906DEBB722294B8705207EB810A2C6</vt:lpwstr>
  </property>
</Properties>
</file>