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6" r:id="rId6"/>
    <p:sldId id="305" r:id="rId7"/>
    <p:sldId id="308" r:id="rId8"/>
    <p:sldId id="306" r:id="rId9"/>
    <p:sldId id="312" r:id="rId10"/>
    <p:sldId id="309" r:id="rId11"/>
    <p:sldId id="310" r:id="rId12"/>
    <p:sldId id="311" r:id="rId13"/>
    <p:sldId id="307" r:id="rId14"/>
    <p:sldId id="284" r:id="rId15"/>
  </p:sldIdLst>
  <p:sldSz cx="12192000" cy="6858000"/>
  <p:notesSz cx="6888163" cy="100203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8" autoAdjust="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r">
              <a:defRPr sz="1300"/>
            </a:lvl1pPr>
          </a:lstStyle>
          <a:p>
            <a:pPr rtl="0"/>
            <a:fld id="{B0D4B994-F8A5-4F6C-BC10-F5978E10DCD4}" type="datetime1">
              <a:rPr lang="pt-BR" smtClean="0"/>
              <a:t>03/10/2023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r">
              <a:defRPr sz="1300"/>
            </a:lvl1pPr>
          </a:lstStyle>
          <a:p>
            <a:pPr rtl="0"/>
            <a:fld id="{7AF8A362-CAFC-4987-9A50-47570528395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6608" tIns="48305" rIns="96608" bIns="48305" rtlCol="0"/>
          <a:lstStyle>
            <a:lvl1pPr algn="r">
              <a:defRPr sz="1300"/>
            </a:lvl1pPr>
          </a:lstStyle>
          <a:p>
            <a:pPr rtl="0"/>
            <a:fld id="{94048624-CD71-4B9F-8F11-0580C3347362}" type="datetime1">
              <a:rPr lang="pt-BR" smtClean="0"/>
              <a:t>03/10/2023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8" tIns="48305" rIns="96608" bIns="48305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08" tIns="48305" rIns="96608" bIns="48305" rtlCol="0"/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6608" tIns="48305" rIns="96608" bIns="48305" rtlCol="0" anchor="b"/>
          <a:lstStyle>
            <a:lvl1pPr algn="r">
              <a:defRPr sz="1300"/>
            </a:lvl1pPr>
          </a:lstStyle>
          <a:p>
            <a:pPr rtl="0"/>
            <a:fld id="{54EEB602-95FC-483A-B12D-216A7AD7EA2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082">
              <a:defRPr/>
            </a:pP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pt-BR" smtClean="0"/>
              <a:t>2</a:t>
            </a:fld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32C5D-115C-4D9C-83A2-AEE0961B194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1232FB9-B08A-4FCF-AFCE-3043C37D18E7}" type="datetime1">
              <a:rPr lang="pt-BR" smtClean="0"/>
              <a:t>03/10/2023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66082">
              <a:defRPr/>
            </a:pP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pt-BR" smtClean="0"/>
              <a:t>11</a:t>
            </a:fld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AC93E2-1C4C-4218-9086-4749BC007E7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ADD6E0-47A0-43EE-9496-50140D665D33}" type="datetime1">
              <a:rPr lang="pt-BR" smtClean="0"/>
              <a:t>03/10/2023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88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tângulo 51">
            <a:extLst>
              <a:ext uri="{FF2B5EF4-FFF2-40B4-BE49-F238E27FC236}">
                <a16:creationId xmlns:a16="http://schemas.microsoft.com/office/drawing/2014/main" id="{EA8D8870-8337-4ABD-9EA6-3D5AAB7E42D9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AC3B2DB-2CCA-4BD4-8D63-98257049E273}"/>
              </a:ext>
            </a:extLst>
          </p:cNvPr>
          <p:cNvSpPr/>
          <p:nvPr userDrawn="1"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8168" y="1057522"/>
            <a:ext cx="5003540" cy="217343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sz="4400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55" name="Subtítulo 2">
            <a:extLst>
              <a:ext uri="{FF2B5EF4-FFF2-40B4-BE49-F238E27FC236}">
                <a16:creationId xmlns:a16="http://schemas.microsoft.com/office/drawing/2014/main" id="{50BC9D78-FF13-4CEB-8ECB-E64E85C5D0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643" y="3751119"/>
            <a:ext cx="4985065" cy="1606163"/>
          </a:xfrm>
        </p:spPr>
        <p:txBody>
          <a:bodyPr rtlCol="0" anchor="t">
            <a:noAutofit/>
          </a:bodyPr>
          <a:lstStyle>
            <a:lvl1pPr>
              <a:defRPr sz="2400" b="0"/>
            </a:lvl1pPr>
          </a:lstStyle>
          <a:p>
            <a:pPr rtl="0"/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Clique para adicionar um subtítulo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FB792E4C-AD3B-4E88-8540-E75759746368}"/>
              </a:ext>
            </a:extLst>
          </p:cNvPr>
          <p:cNvSpPr/>
          <p:nvPr userDrawn="1"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6A32632F-9ED1-4328-BBE3-B4E014156A29}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8" name="Espaço Reservado para Rodapé 4">
            <a:extLst>
              <a:ext uri="{FF2B5EF4-FFF2-40B4-BE49-F238E27FC236}">
                <a16:creationId xmlns:a16="http://schemas.microsoft.com/office/drawing/2014/main" id="{15A37EDE-F10B-4C4B-9572-8778C2D6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797504" cy="457200"/>
          </a:xfrm>
        </p:spPr>
        <p:txBody>
          <a:bodyPr rtlCol="0"/>
          <a:lstStyle/>
          <a:p>
            <a:pPr algn="l" rtl="0"/>
            <a:r>
              <a:rPr lang="pt-BR"/>
              <a:t>Título da Apresentação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EA124D3C-01E3-4B96-BDF0-54851D1739D0}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1" name="Espaço Reservado para Data 35">
            <a:extLst>
              <a:ext uri="{FF2B5EF4-FFF2-40B4-BE49-F238E27FC236}">
                <a16:creationId xmlns:a16="http://schemas.microsoft.com/office/drawing/2014/main" id="{D6890A67-3C66-4F8A-B1A6-05469F40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/>
          <a:p>
            <a:pPr algn="l" rtl="0"/>
            <a:r>
              <a:rPr lang="pt-BR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1/2/20XX</a:t>
            </a:r>
            <a:endParaRPr lang="pt-BR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2" name="Espaço Reservado para o Número do Slide 36">
            <a:extLst>
              <a:ext uri="{FF2B5EF4-FFF2-40B4-BE49-F238E27FC236}">
                <a16:creationId xmlns:a16="http://schemas.microsoft.com/office/drawing/2014/main" id="{46849723-0CBF-47CA-9477-4D42CAC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 rtl="0"/>
              <a:t>‹Nº›</a:t>
            </a:fld>
            <a:endParaRPr lang="pt-BR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5" name="Espaço Reservado para Imagem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9936" y="-2"/>
            <a:ext cx="53320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</p:spTree>
    <p:extLst>
      <p:ext uri="{BB962C8B-B14F-4D97-AF65-F5344CB8AC3E}">
        <p14:creationId xmlns:p14="http://schemas.microsoft.com/office/powerpoint/2010/main" val="425825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na do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tângulo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D8F3F22-19C9-4C61-8202-3220217D2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0F94B471-6707-4251-8230-A51AED0767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4" y="1834005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ED986D97-E6F1-49E8-977A-C802B4E41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4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762163C0-B07F-43E4-B17C-2E6A96553B9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5999" y="1834004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9098FA6D-3C80-4FE1-B248-1CA2B6862F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5999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Espaço Reservado para Rodapé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Espaço Reservado para Data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2" name="Espaço Reservado para o Número do Slide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una do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tângulo 1">
            <a:extLst>
              <a:ext uri="{FF2B5EF4-FFF2-40B4-BE49-F238E27FC236}">
                <a16:creationId xmlns:a16="http://schemas.microsoft.com/office/drawing/2014/main" id="{725A2F16-8CE0-4F2E-933C-EFDFB1E1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8C70705-E2EE-4992-AE78-FDBE128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1C428A7-7771-4474-8BB4-8A6F0FEF8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98730F6-0DF6-48BC-86CC-00BE18350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2D31104-1E19-4E17-A3FE-2B2C55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2CEB59E-1776-4FF1-BF4D-A33B618FD59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B55E76-BA79-44AC-B206-DA13D60FDA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60518C4D-71E5-4211-A191-A8ED7185DED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828356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D7EF9B63-4443-4EE5-A88B-2F1FA4CC404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E54FF8D9-50D3-4515-B896-B127F664C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t-BR"/>
              <a:t>Clique para adicionar um subtítulo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E95B62E8-2D9A-443A-8560-D347C47038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DA7A17E-1562-4B10-9BC8-AB6B45E6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D37258C-9B58-4DC0-BC98-826A38D4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3" name="Espaço Reservado para Rodapé 29">
            <a:extLst>
              <a:ext uri="{FF2B5EF4-FFF2-40B4-BE49-F238E27FC236}">
                <a16:creationId xmlns:a16="http://schemas.microsoft.com/office/drawing/2014/main" id="{2F8E2987-7F65-44D5-B3AD-776ECF8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2" name="Espaço Reservado para Data 28">
            <a:extLst>
              <a:ext uri="{FF2B5EF4-FFF2-40B4-BE49-F238E27FC236}">
                <a16:creationId xmlns:a16="http://schemas.microsoft.com/office/drawing/2014/main" id="{08BD4E48-A35B-4475-BC85-E58DA292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1" name="Espaço Reservado para o Número do Slide 30">
            <a:extLst>
              <a:ext uri="{FF2B5EF4-FFF2-40B4-BE49-F238E27FC236}">
                <a16:creationId xmlns:a16="http://schemas.microsoft.com/office/drawing/2014/main" id="{FBDAEBAB-F3AA-4DB3-96B7-6387085C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75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5">
            <a:extLst>
              <a:ext uri="{FF2B5EF4-FFF2-40B4-BE49-F238E27FC236}">
                <a16:creationId xmlns:a16="http://schemas.microsoft.com/office/drawing/2014/main" id="{53C66564-535A-4715-9B27-B8AB14F77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3821E99-F411-4BAB-8211-C344272A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29B7F2A-CF10-474B-91F1-7C50A7DAF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8F0D6D9-A64A-415F-BA44-494062CA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777B49C-9749-4042-A729-C27F5836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1B79F49-5021-4A8F-A90A-5E08F7FB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3" name="Espaço Reservado para Imagem 19">
            <a:extLst>
              <a:ext uri="{FF2B5EF4-FFF2-40B4-BE49-F238E27FC236}">
                <a16:creationId xmlns:a16="http://schemas.microsoft.com/office/drawing/2014/main" id="{B6E270BA-010E-406C-8FBF-0ED0DA28D0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imagem</a:t>
            </a:r>
          </a:p>
        </p:txBody>
      </p:sp>
      <p:sp>
        <p:nvSpPr>
          <p:cNvPr id="24" name="Espaço Reservado para Imagem 19">
            <a:extLst>
              <a:ext uri="{FF2B5EF4-FFF2-40B4-BE49-F238E27FC236}">
                <a16:creationId xmlns:a16="http://schemas.microsoft.com/office/drawing/2014/main" id="{6E15371C-3F24-44D7-97EB-74C12D53CB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imagem</a:t>
            </a:r>
          </a:p>
        </p:txBody>
      </p:sp>
      <p:sp>
        <p:nvSpPr>
          <p:cNvPr id="25" name="Espaço Reservado para Imagem 19">
            <a:extLst>
              <a:ext uri="{FF2B5EF4-FFF2-40B4-BE49-F238E27FC236}">
                <a16:creationId xmlns:a16="http://schemas.microsoft.com/office/drawing/2014/main" id="{E39E0BDE-5895-4B94-90AC-7045292B0B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imagem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E8823570-AC4F-4679-98CA-DC7F7B2CC1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rtlCol="0"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pPr rtl="0"/>
            <a:r>
              <a:rPr lang="pt-BR"/>
              <a:t> Clique para adicionar o texto</a:t>
            </a:r>
          </a:p>
        </p:txBody>
      </p:sp>
      <p:sp>
        <p:nvSpPr>
          <p:cNvPr id="17" name="Espaço Reservado para Rodapé 4">
            <a:extLst>
              <a:ext uri="{FF2B5EF4-FFF2-40B4-BE49-F238E27FC236}">
                <a16:creationId xmlns:a16="http://schemas.microsoft.com/office/drawing/2014/main" id="{BB6B62FA-FEDE-42B0-8B7B-24AE138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6" name="Espaço Reservado para Data 3">
            <a:extLst>
              <a:ext uri="{FF2B5EF4-FFF2-40B4-BE49-F238E27FC236}">
                <a16:creationId xmlns:a16="http://schemas.microsoft.com/office/drawing/2014/main" id="{9E8578BE-8DB2-4FE6-B45A-2B3415C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8" name="Espaço Reservado para o Número do Slide 5">
            <a:extLst>
              <a:ext uri="{FF2B5EF4-FFF2-40B4-BE49-F238E27FC236}">
                <a16:creationId xmlns:a16="http://schemas.microsoft.com/office/drawing/2014/main" id="{6AF7C96F-C1E5-45F5-B070-2D025E7B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8457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ch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1138041"/>
            <a:ext cx="4862811" cy="2019488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25" name="Espaço Reservado para Imagem 21">
            <a:extLst>
              <a:ext uri="{FF2B5EF4-FFF2-40B4-BE49-F238E27FC236}">
                <a16:creationId xmlns:a16="http://schemas.microsoft.com/office/drawing/2014/main" id="{8B745891-A8DA-4640-BB3F-1693FC5AC4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23" y="4941"/>
            <a:ext cx="5333977" cy="3392053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24" name="Espaço Reservado para Imagem 21">
            <a:extLst>
              <a:ext uri="{FF2B5EF4-FFF2-40B4-BE49-F238E27FC236}">
                <a16:creationId xmlns:a16="http://schemas.microsoft.com/office/drawing/2014/main" id="{BC2DF568-4EA5-4F79-980F-47FC90AEA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7712" y="3461002"/>
            <a:ext cx="5728215" cy="3396997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400" b="0"/>
            </a:lvl1pPr>
          </a:lstStyle>
          <a:p>
            <a:pPr rtl="0"/>
            <a:r>
              <a:rPr lang="pt-BR"/>
              <a:t>Clique para adicionar o texto</a:t>
            </a:r>
          </a:p>
        </p:txBody>
      </p:sp>
      <p:sp>
        <p:nvSpPr>
          <p:cNvPr id="17" name="Espaço Reservado para Rodapé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9" name="Espaço Reservado para Data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0" name="Espaço Reservado para o Número do Slide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976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tângulo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40D7EF23-28EE-4115-879A-D95BBAC662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179" y="2502047"/>
            <a:ext cx="6623039" cy="3030599"/>
          </a:xfrm>
        </p:spPr>
        <p:txBody>
          <a:bodyPr rtlCol="0" anchor="t">
            <a:normAutofit/>
          </a:bodyPr>
          <a:lstStyle>
            <a:lvl1pPr>
              <a:defRPr sz="2000" b="0"/>
            </a:lvl1pPr>
          </a:lstStyle>
          <a:p>
            <a:pPr rtl="0"/>
            <a:r>
              <a:rPr lang="pt-BR"/>
              <a:t>Clique para adicionar o texto</a:t>
            </a:r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E4B41004-DE9E-4B19-B7DE-91782B37C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7" name="Espaço Reservado para Rodapé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9" name="Espaço Reservado para Data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0" name="Espaço Reservado para o Número do Slide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734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tângulo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35" name="Espaço Reservado para Imagem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34" name="Espaço Reservado para Imagem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rtlCol="0" anchor="t">
            <a:normAutofit/>
          </a:bodyPr>
          <a:lstStyle>
            <a:lvl1pPr>
              <a:defRPr sz="1600" b="0" baseline="0"/>
            </a:lvl1pPr>
          </a:lstStyle>
          <a:p>
            <a:pPr rtl="0"/>
            <a:r>
              <a:rPr lang="pt-BR"/>
              <a:t>Clique para adicionar o texto</a:t>
            </a:r>
          </a:p>
        </p:txBody>
      </p:sp>
      <p:sp>
        <p:nvSpPr>
          <p:cNvPr id="31" name="Espaço Reservado para Rodapé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906" y="6309360"/>
            <a:ext cx="4097030" cy="457200"/>
          </a:xfrm>
        </p:spPr>
        <p:txBody>
          <a:bodyPr rtlCol="0"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30" name="Espaço Reservado para Data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pt-BR">
                <a:solidFill>
                  <a:schemeClr val="tx2"/>
                </a:solidFill>
              </a:rPr>
              <a:t>1/2/20XX</a:t>
            </a:r>
            <a:endParaRPr lang="pt-BR" dirty="0"/>
          </a:p>
        </p:txBody>
      </p:sp>
      <p:sp>
        <p:nvSpPr>
          <p:cNvPr id="32" name="Espaço Reservado para o Número do Slide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52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bra de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tângulo 23">
            <a:extLst>
              <a:ext uri="{FF2B5EF4-FFF2-40B4-BE49-F238E27FC236}">
                <a16:creationId xmlns:a16="http://schemas.microsoft.com/office/drawing/2014/main" id="{E7E77A60-3019-43AE-AA38-E130C04CFD8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FDBF0FB-88D2-4271-BFAF-D129CF8C2F68}"/>
              </a:ext>
            </a:extLst>
          </p:cNvPr>
          <p:cNvSpPr/>
          <p:nvPr userDrawn="1"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62B807B-6DFA-471C-B675-016416207F0E}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555D4C0-9882-489D-AD77-A9F38B3784A6}"/>
              </a:ext>
            </a:extLst>
          </p:cNvPr>
          <p:cNvSpPr/>
          <p:nvPr userDrawn="1"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63F61843-5C9C-49E0-8A90-64085BC79F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503" y="1709530"/>
            <a:ext cx="3754671" cy="2528515"/>
          </a:xfrm>
        </p:spPr>
        <p:txBody>
          <a:bodyPr rtlCol="0" anchor="b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pt-BR" sz="3600" b="1" cap="none">
                <a:solidFill>
                  <a:schemeClr val="tx2"/>
                </a:solidFill>
              </a:rPr>
              <a:t>Clique para adicionar um título</a:t>
            </a:r>
          </a:p>
        </p:txBody>
      </p:sp>
      <p:sp>
        <p:nvSpPr>
          <p:cNvPr id="30" name="Subtítulo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6914" y="4238046"/>
            <a:ext cx="3806919" cy="1741404"/>
          </a:xfrm>
        </p:spPr>
        <p:txBody>
          <a:bodyPr rtlCol="0" anchor="t">
            <a:normAutofit/>
          </a:bodyPr>
          <a:lstStyle>
            <a:lvl1pPr>
              <a:defRPr sz="1600" b="0"/>
            </a:lvl1pPr>
          </a:lstStyle>
          <a:p>
            <a:pPr rtl="0"/>
            <a:r>
              <a:rPr lang="pt-BR" sz="2000">
                <a:solidFill>
                  <a:schemeClr val="tx2"/>
                </a:solidFill>
              </a:rPr>
              <a:t>Clique para adicionar um subtítulo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47A5DB4-1ED7-4630-89AF-F1802E44EF89}"/>
              </a:ext>
            </a:extLst>
          </p:cNvPr>
          <p:cNvSpPr/>
          <p:nvPr userDrawn="1"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E5D4012-4107-490F-A369-EA7063242A98}"/>
              </a:ext>
            </a:extLst>
          </p:cNvPr>
          <p:cNvSpPr/>
          <p:nvPr userDrawn="1"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795C79E2-9EA5-4713-B4AF-0E4572CFFA2F}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74C09E2-06F0-4230-8DAD-A0DBF01F8603}"/>
              </a:ext>
            </a:extLst>
          </p:cNvPr>
          <p:cNvSpPr/>
          <p:nvPr userDrawn="1"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0" name="Espaço Reservado para Imagem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095509"/>
            <a:ext cx="7519932" cy="5016892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</p:spTree>
    <p:extLst>
      <p:ext uri="{BB962C8B-B14F-4D97-AF65-F5344CB8AC3E}">
        <p14:creationId xmlns:p14="http://schemas.microsoft.com/office/powerpoint/2010/main" val="36404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ângulo 10">
            <a:extLst>
              <a:ext uri="{FF2B5EF4-FFF2-40B4-BE49-F238E27FC236}">
                <a16:creationId xmlns:a16="http://schemas.microsoft.com/office/drawing/2014/main" id="{EDEBA854-A26D-41C5-9D40-DF6B49ACB136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995BFA7-EB65-4E20-A693-324FEF74D3A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A9E9218-0397-4231-81F4-03972AB6A3DD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905177-1789-44BB-950A-7018653E6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F2F4B8C-C655-4441-A7FF-616EF634E6E1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89301A4-3CA9-4D0E-944E-1BE5921FA0B3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9" name="Espaço Reservado para Rodapé 4">
            <a:extLst>
              <a:ext uri="{FF2B5EF4-FFF2-40B4-BE49-F238E27FC236}">
                <a16:creationId xmlns:a16="http://schemas.microsoft.com/office/drawing/2014/main" id="{A9C29C55-D1EC-4DD4-BA5B-11E4AB15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20" name="Espaço Reservado para Data 3">
            <a:extLst>
              <a:ext uri="{FF2B5EF4-FFF2-40B4-BE49-F238E27FC236}">
                <a16:creationId xmlns:a16="http://schemas.microsoft.com/office/drawing/2014/main" id="{C31C8C6B-3212-41F0-A8A1-4A6A700A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1" name="Espaço Reservado para o Número do Slide 5">
            <a:extLst>
              <a:ext uri="{FF2B5EF4-FFF2-40B4-BE49-F238E27FC236}">
                <a16:creationId xmlns:a16="http://schemas.microsoft.com/office/drawing/2014/main" id="{67357410-255F-470C-AD92-44B15997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43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tângulo 5">
            <a:extLst>
              <a:ext uri="{FF2B5EF4-FFF2-40B4-BE49-F238E27FC236}">
                <a16:creationId xmlns:a16="http://schemas.microsoft.com/office/drawing/2014/main" id="{2DF88512-9E62-4695-B350-39488566A1F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CD596D-95F4-4C5C-A0E7-86D747FE70B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7553E9F-DCBF-4BEE-A261-5AA97361A0E0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78DD10-67BC-4E87-A788-A45C6093F5F8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16769F5-486B-4B48-A543-2C70359DF66E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Espaço Reservado para Rodapé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13" name="Espaço Reservado para Data 3">
            <a:extLst>
              <a:ext uri="{FF2B5EF4-FFF2-40B4-BE49-F238E27FC236}">
                <a16:creationId xmlns:a16="http://schemas.microsoft.com/office/drawing/2014/main" id="{49ADD171-0134-4347-A2D8-0B9D763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4" name="Espaço Reservado para o Número do Slide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456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7A8A107B-E23F-4793-95B4-335240DB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51118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B7568F3C-8CA8-489A-9870-E2C458355C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1512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615126 w 12192000"/>
              <a:gd name="connsiteY3" fmla="*/ 6858000 h 6858000"/>
              <a:gd name="connsiteX4" fmla="*/ 0 w 12192000"/>
              <a:gd name="connsiteY4" fmla="*/ 0 h 6858000"/>
              <a:gd name="connsiteX5" fmla="*/ 4551118 w 12192000"/>
              <a:gd name="connsiteY5" fmla="*/ 0 h 6858000"/>
              <a:gd name="connsiteX6" fmla="*/ 4551118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1512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15126" y="6858000"/>
                </a:lnTo>
                <a:close/>
                <a:moveTo>
                  <a:pt x="0" y="0"/>
                </a:moveTo>
                <a:lnTo>
                  <a:pt x="4551118" y="0"/>
                </a:lnTo>
                <a:lnTo>
                  <a:pt x="45511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/>
              <a:t>Clique para adicionar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2C14E8-F37D-4BEA-9D62-5E707EDF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25" y="1095508"/>
            <a:ext cx="4606535" cy="3936931"/>
          </a:xfrm>
          <a:solidFill>
            <a:schemeClr val="tx2"/>
          </a:solidFill>
        </p:spPr>
        <p:txBody>
          <a:bodyPr rIns="365760" rtlCol="0" anchor="b"/>
          <a:lstStyle>
            <a:lvl1pPr marL="365760">
              <a:lnSpc>
                <a:spcPct val="100000"/>
              </a:lnSpc>
              <a:spcBef>
                <a:spcPts val="100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PARA EDITAR O ESTILO DO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784D33-9C88-49E6-8F90-05148C549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726" y="5032439"/>
            <a:ext cx="4606535" cy="1079962"/>
          </a:xfrm>
          <a:solidFill>
            <a:schemeClr val="tx2"/>
          </a:solidFill>
        </p:spPr>
        <p:txBody>
          <a:bodyPr rtlCol="0" anchor="ctr"/>
          <a:lstStyle>
            <a:lvl1pPr marL="365760"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24" name="Espaço Reservado para Rodapé 4">
            <a:extLst>
              <a:ext uri="{FF2B5EF4-FFF2-40B4-BE49-F238E27FC236}">
                <a16:creationId xmlns:a16="http://schemas.microsoft.com/office/drawing/2014/main" id="{5CD820E0-0083-439B-A9DE-C3DEA1D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26" name="Espaço Reservado para Data 3">
            <a:extLst>
              <a:ext uri="{FF2B5EF4-FFF2-40B4-BE49-F238E27FC236}">
                <a16:creationId xmlns:a16="http://schemas.microsoft.com/office/drawing/2014/main" id="{D8A8D931-E01B-43C0-806F-2413BF5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27" name="Espaço Reservado para o Número do Slide 6">
            <a:extLst>
              <a:ext uri="{FF2B5EF4-FFF2-40B4-BE49-F238E27FC236}">
                <a16:creationId xmlns:a16="http://schemas.microsoft.com/office/drawing/2014/main" id="{0F3F4E6D-F4D2-430F-A2C3-3C037D77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793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tângulo 18">
            <a:extLst>
              <a:ext uri="{FF2B5EF4-FFF2-40B4-BE49-F238E27FC236}">
                <a16:creationId xmlns:a16="http://schemas.microsoft.com/office/drawing/2014/main" id="{29F91A3C-7ABB-4E5E-B04F-29DB072AE13C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EB9AABE-3FBC-4E64-8672-D073D4A3F41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8FF13AE-FEBF-40A1-A799-6EB275CBBCB5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EACBDB11-07EC-4982-BBFA-8EECF50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7B21770-EBB9-4C73-BE13-26901F3CC9F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172AFA4-5141-4F0F-B9F6-0BE3ADBED218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3" name="Espaço Reservado para Rodapé 4">
            <a:extLst>
              <a:ext uri="{FF2B5EF4-FFF2-40B4-BE49-F238E27FC236}">
                <a16:creationId xmlns:a16="http://schemas.microsoft.com/office/drawing/2014/main" id="{41DE758B-03CF-48F8-BCBE-AD97B70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34" name="Espaço Reservado para Data 3">
            <a:extLst>
              <a:ext uri="{FF2B5EF4-FFF2-40B4-BE49-F238E27FC236}">
                <a16:creationId xmlns:a16="http://schemas.microsoft.com/office/drawing/2014/main" id="{1640606E-041A-4385-96D7-3C6E775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35" name="Espaço Reservado para o Número do Slide 5">
            <a:extLst>
              <a:ext uri="{FF2B5EF4-FFF2-40B4-BE49-F238E27FC236}">
                <a16:creationId xmlns:a16="http://schemas.microsoft.com/office/drawing/2014/main" id="{35844B60-1EF6-4A90-9030-B5043BC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2599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tângulo 1">
            <a:extLst>
              <a:ext uri="{FF2B5EF4-FFF2-40B4-BE49-F238E27FC236}">
                <a16:creationId xmlns:a16="http://schemas.microsoft.com/office/drawing/2014/main" id="{30FB3D5A-25E2-453F-A78E-0A20BDCE80A2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8796342-0E80-4F8E-9563-9F5EDFC0DDF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9B2F5D-C3BA-453E-8F4D-97074F48C7AE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>
                <a:solidFill>
                  <a:schemeClr val="bg1"/>
                </a:solidFill>
              </a:rPr>
              <a:t>Clique para adicionar um título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74FDF0-F4BE-433D-86EE-9E1832D4388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5DFCD07-1301-45ED-B326-449ECFADE70D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Espaço Reservado para Data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10" name="Espaço Reservado para o Número do Slide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8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76671" y="6309360"/>
            <a:ext cx="454961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/>
              <a:t>1/2/20XX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42918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12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775" y="1057275"/>
            <a:ext cx="5122545" cy="2173288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algn="ctr" rtl="0"/>
            <a:r>
              <a:rPr lang="es-AR" sz="2800" dirty="0"/>
              <a:t>PUBLICACIONES ADUANERAS</a:t>
            </a:r>
            <a:br>
              <a:rPr lang="es-AR" sz="2800" dirty="0"/>
            </a:br>
            <a:r>
              <a:rPr lang="es-AR" sz="2800" dirty="0"/>
              <a:t>(2019-2023)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4B0552E2-3F84-4A73-A16B-C54043C66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089" y="5643531"/>
            <a:ext cx="3307020" cy="693660"/>
          </a:xfrm>
        </p:spPr>
        <p:txBody>
          <a:bodyPr vert="horz" lIns="109728" tIns="109728" rIns="109728" bIns="91440" rtlCol="0" anchor="t">
            <a:normAutofit lnSpcReduction="10000"/>
          </a:bodyPr>
          <a:lstStyle/>
          <a:p>
            <a:pPr rtl="0"/>
            <a:r>
              <a:rPr lang="pt-BR" dirty="0"/>
              <a:t>Rosaldo Trevisan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2A0352-7A16-48F0-9C66-57C647D3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460897" cy="457200"/>
          </a:xfrm>
        </p:spPr>
        <p:txBody>
          <a:bodyPr rtlCol="0"/>
          <a:lstStyle/>
          <a:p>
            <a:pPr algn="ctr" rtl="0"/>
            <a:r>
              <a:rPr lang="es-AR" sz="1600" b="1" dirty="0"/>
              <a:t>29/septiembre/2023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8ACFFF-085F-473A-9DC7-E64766A27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Picture 2" descr="https://static.wixstatic.com/media/468531_9fb3d5f056db49e7b2f3e0f4c7129ef1~mv2.jpg/v1/fill/w_798,h_708,al_c,q_85,usm_0.66_1.00_0.01,enc_auto/468531_9fb3d5f056db49e7b2f3e0f4c7129ef1~m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46" y="0"/>
            <a:ext cx="5314503" cy="49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LA International Customs Law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27" y="1"/>
            <a:ext cx="1832250" cy="8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4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Otras obras</a:t>
            </a:r>
            <a:endParaRPr lang="pt-BR" sz="2600" dirty="0">
              <a:latin typeface="Verdana" panose="020B0604030504040204" pitchFamily="34" charset="0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350" y="1035190"/>
            <a:ext cx="4397071" cy="5032235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171450" lvl="0" indent="-171450">
              <a:buFontTx/>
              <a:buChar char="-"/>
            </a:pPr>
            <a:r>
              <a:rPr lang="es-ES" sz="1200" b="0" dirty="0"/>
              <a:t>José RIJO. </a:t>
            </a:r>
            <a:r>
              <a:rPr lang="es-ES" sz="1200" dirty="0"/>
              <a:t>Derecho Aduanero de la Unión Europea: Notas del Marco Normativo, Doctrinario y Jurisprudencial</a:t>
            </a:r>
            <a:r>
              <a:rPr lang="es-ES" sz="1200" b="0" dirty="0"/>
              <a:t>. </a:t>
            </a:r>
            <a:r>
              <a:rPr lang="pt-BR" sz="1200" b="0" dirty="0"/>
              <a:t>Tarragona: Arola, 2019.</a:t>
            </a:r>
          </a:p>
          <a:p>
            <a:pPr marL="171450" indent="-171450">
              <a:buFontTx/>
              <a:buChar char="-"/>
            </a:pPr>
            <a:r>
              <a:rPr lang="pt-BR" sz="1200" b="0" dirty="0"/>
              <a:t>Tânia Carvalhais PEREIRA. </a:t>
            </a:r>
            <a:r>
              <a:rPr lang="pt-BR" sz="1200" dirty="0"/>
              <a:t>Direito Aduaneiro Europeu - vertente tributária</a:t>
            </a:r>
            <a:r>
              <a:rPr lang="pt-BR" sz="1200" b="0" dirty="0"/>
              <a:t>. Lisboa: Universidade Católica, 2020.</a:t>
            </a:r>
          </a:p>
          <a:p>
            <a:pPr marL="171450" indent="-171450">
              <a:buFontTx/>
              <a:buChar char="-"/>
            </a:pPr>
            <a:r>
              <a:rPr lang="es-AR" sz="1200" b="0" dirty="0"/>
              <a:t>Hector Hugo JUÁREZ ALLENDE. </a:t>
            </a:r>
            <a:r>
              <a:rPr lang="es-AR" sz="1200" dirty="0"/>
              <a:t>La Organización Mundial de Aduanas - pasado, presente y futuro</a:t>
            </a:r>
            <a:r>
              <a:rPr lang="es-AR" sz="1200" b="0" dirty="0"/>
              <a:t>. Buenos Aires: Tirant lo Blanch, 2021.</a:t>
            </a:r>
          </a:p>
          <a:p>
            <a:pPr marL="171450" indent="-171450">
              <a:buFontTx/>
              <a:buChar char="-"/>
            </a:pPr>
            <a:r>
              <a:rPr lang="es-AR" sz="1200" b="0" dirty="0"/>
              <a:t>Ricardo Méndez CASTRO. </a:t>
            </a:r>
            <a:r>
              <a:rPr lang="es-AR" sz="1200" dirty="0"/>
              <a:t>Cumplimiento de las regulaciones no arancelarias</a:t>
            </a:r>
            <a:r>
              <a:rPr lang="es-AR" sz="1200" b="0" dirty="0"/>
              <a:t>. Ciudad de México. Tirant lo Blanch, 2023.</a:t>
            </a:r>
          </a:p>
          <a:p>
            <a:pPr marL="171450" indent="-171450">
              <a:buFontTx/>
              <a:buChar char="-"/>
            </a:pPr>
            <a:r>
              <a:rPr lang="es-AR" sz="1200" b="0" dirty="0"/>
              <a:t>Fernando DE MATEO </a:t>
            </a:r>
            <a:r>
              <a:rPr lang="es-AR" sz="1200" b="0" i="1" dirty="0"/>
              <a:t>et. al</a:t>
            </a:r>
            <a:r>
              <a:rPr lang="es-AR" sz="1200" b="0" dirty="0"/>
              <a:t>. </a:t>
            </a:r>
            <a:r>
              <a:rPr lang="es-AR" sz="1200" dirty="0"/>
              <a:t>México en el nuevo orden comercial global</a:t>
            </a:r>
            <a:r>
              <a:rPr lang="es-AR" sz="1200" b="0" dirty="0"/>
              <a:t>. 2023.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46" y="1494845"/>
            <a:ext cx="1640301" cy="24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27" y="1494845"/>
            <a:ext cx="1711112" cy="24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41" y="1494845"/>
            <a:ext cx="1731969" cy="240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umplimiento de las regulaciones y restricciones no arancelariasTirant lo  Blanch - Editorial Tirant Lo Blanch MÃ©x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976" y="1494845"/>
            <a:ext cx="1593954" cy="22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mazon.com.br eBooks Kindle: Direito Aduaneiro da UniÃ£o Europeia- Notas de  enquadramento normativo, doutrinÃ¡rio e jurisprudencial, JosÃ© Ri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28" y="4014638"/>
            <a:ext cx="1331319" cy="18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The World Customs Organization: Past, Present and Future | Amazon.com.b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41" y="4014638"/>
            <a:ext cx="1172360" cy="18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L'organisation mondiale des douanes: PassÃ©, prÃ©sent, futur: Amazon.co.uk:  Juarez Allende, Hector Hugo, Albert, Jean-Luc, Trevino Chapa, Ricardo:  9782802769309: Book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46" y="4014638"/>
            <a:ext cx="1240305" cy="18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bea61e0c-b832-4fe7-acac-79558ff3974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660" y="3818987"/>
            <a:ext cx="1532265" cy="22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Espaço Reservado para Imagem 55" descr="Silhueta de um prédio">
            <a:extLst>
              <a:ext uri="{FF2B5EF4-FFF2-40B4-BE49-F238E27FC236}">
                <a16:creationId xmlns:a16="http://schemas.microsoft.com/office/drawing/2014/main" id="{8151A96E-A066-4899-8E11-03CDD28C55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1" name="Título 40">
            <a:extLst>
              <a:ext uri="{FF2B5EF4-FFF2-40B4-BE49-F238E27FC236}">
                <a16:creationId xmlns:a16="http://schemas.microsoft.com/office/drawing/2014/main" id="{1B3AD758-B43F-43DC-8A29-B21D2FA5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5" y="1964202"/>
            <a:ext cx="4606535" cy="3936931"/>
          </a:xfrm>
        </p:spPr>
        <p:txBody>
          <a:bodyPr rtlCol="0" anchor="b">
            <a:noAutofit/>
          </a:bodyPr>
          <a:lstStyle/>
          <a:p>
            <a:pPr rtl="0"/>
            <a:r>
              <a:rPr lang="es-AR" dirty="0"/>
              <a:t>Gracias</a:t>
            </a:r>
            <a:r>
              <a:rPr lang="pt-BR" dirty="0"/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007F89-E7BF-4B6D-A97F-B9F23C3CEDCE}"/>
              </a:ext>
            </a:extLst>
          </p:cNvPr>
          <p:cNvSpPr txBox="1"/>
          <p:nvPr/>
        </p:nvSpPr>
        <p:spPr>
          <a:xfrm>
            <a:off x="-1725" y="5902513"/>
            <a:ext cx="454016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just"/>
            <a:endParaRPr lang="pt-BR" sz="1400" dirty="0"/>
          </a:p>
        </p:txBody>
      </p:sp>
      <p:pic>
        <p:nvPicPr>
          <p:cNvPr id="5" name="Picture 6" descr="ICLA International Customs Law Acade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" y="1"/>
            <a:ext cx="4540169" cy="20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1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 fontScale="90000"/>
          </a:bodyPr>
          <a:lstStyle/>
          <a:p>
            <a:pPr rtl="0"/>
            <a:r>
              <a:rPr lang="es-AR" dirty="0"/>
              <a:t>Publicaciones</a:t>
            </a:r>
            <a:r>
              <a:rPr lang="pt-BR" dirty="0"/>
              <a:t> aduaneras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79" y="2502048"/>
            <a:ext cx="6947121" cy="2880554"/>
          </a:xfrm>
        </p:spPr>
        <p:txBody>
          <a:bodyPr rtlCol="0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latin typeface="Verdana" panose="020B0604030504040204" pitchFamily="34" charset="0"/>
              </a:rPr>
              <a:t>Obras individuales de autores miembros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latin typeface="Verdana" panose="020B0604030504040204" pitchFamily="34" charset="0"/>
              </a:rPr>
              <a:t>Obras colectivas coordinadas por miembros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effectLst/>
                <a:latin typeface="Verdana" panose="020B0604030504040204" pitchFamily="34" charset="0"/>
                <a:ea typeface="Arial" panose="020B0604020202020204" pitchFamily="34" charset="0"/>
              </a:rPr>
              <a:t>Obras colectivas con participación de miembros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dirty="0">
                <a:effectLst/>
                <a:latin typeface="Verdana" panose="020B0604030504040204" pitchFamily="34" charset="0"/>
                <a:ea typeface="Arial" panose="020B0604020202020204" pitchFamily="34" charset="0"/>
              </a:rPr>
              <a:t>Otras obras</a:t>
            </a:r>
            <a:endParaRPr lang="pt-BR" dirty="0"/>
          </a:p>
        </p:txBody>
      </p:sp>
      <p:pic>
        <p:nvPicPr>
          <p:cNvPr id="29" name="Espaço Reservado para Imagem 28" descr="Painel de Controle de Finanças Digitais">
            <a:extLst>
              <a:ext uri="{FF2B5EF4-FFF2-40B4-BE49-F238E27FC236}">
                <a16:creationId xmlns:a16="http://schemas.microsoft.com/office/drawing/2014/main" id="{5924239E-C490-438F-B9C9-111D931D08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4348" y="1085431"/>
            <a:ext cx="3997652" cy="5037857"/>
          </a:xfrm>
        </p:spPr>
      </p:pic>
      <p:sp>
        <p:nvSpPr>
          <p:cNvPr id="23" name="Espaço Reservado para Rodapé 22">
            <a:extLst>
              <a:ext uri="{FF2B5EF4-FFF2-40B4-BE49-F238E27FC236}">
                <a16:creationId xmlns:a16="http://schemas.microsoft.com/office/drawing/2014/main" id="{C50BB1C4-223C-42B9-AF6A-F40E305B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 rtlCol="0"/>
          <a:lstStyle/>
          <a:p>
            <a:pPr algn="ctr" rtl="0"/>
            <a:r>
              <a:rPr lang="es-AR" sz="2000" b="1" dirty="0"/>
              <a:t>Publicaciones</a:t>
            </a:r>
            <a:r>
              <a:rPr lang="pt-BR" sz="2000" b="1" dirty="0"/>
              <a:t> Aduaneras (2019-2023)</a:t>
            </a:r>
          </a:p>
        </p:txBody>
      </p:sp>
      <p:sp>
        <p:nvSpPr>
          <p:cNvPr id="21" name="Espaço Reservado para Data 20">
            <a:extLst>
              <a:ext uri="{FF2B5EF4-FFF2-40B4-BE49-F238E27FC236}">
                <a16:creationId xmlns:a16="http://schemas.microsoft.com/office/drawing/2014/main" id="{9DE3C7A9-21F2-4569-A617-6303685E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3631488" cy="457200"/>
          </a:xfrm>
        </p:spPr>
        <p:txBody>
          <a:bodyPr rtlCol="0"/>
          <a:lstStyle/>
          <a:p>
            <a:pPr algn="ctr" rtl="0"/>
            <a:r>
              <a:rPr lang="pt-BR" sz="2000" b="1" dirty="0"/>
              <a:t>Rosaldo Trevisan</a:t>
            </a:r>
          </a:p>
        </p:txBody>
      </p:sp>
      <p:pic>
        <p:nvPicPr>
          <p:cNvPr id="2052" name="Picture 4" descr="520 ideias de ESTRADAS | lindas paisagens, natureza, lugares">
            <a:extLst>
              <a:ext uri="{FF2B5EF4-FFF2-40B4-BE49-F238E27FC236}">
                <a16:creationId xmlns:a16="http://schemas.microsoft.com/office/drawing/2014/main" id="{5AE795F3-5F4A-4A40-8948-FFF720A4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2482"/>
            <a:ext cx="3981450" cy="61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CLA International Customs Law Acad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" y="1"/>
            <a:ext cx="2261985" cy="10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individuales de autores miembros de la ICLA</a:t>
            </a:r>
            <a:endParaRPr lang="pt-BR" sz="260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sp>
        <p:nvSpPr>
          <p:cNvPr id="14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1391477"/>
            <a:ext cx="4128853" cy="1796995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dirty="0"/>
              <a:t>Andrés ROHDE PONCE. </a:t>
            </a:r>
            <a:r>
              <a:rPr lang="es-ES" b="1" dirty="0"/>
              <a:t>Derecho Aduanero Mexicano. Tomos I/II</a:t>
            </a:r>
            <a:r>
              <a:rPr lang="es-ES" dirty="0"/>
              <a:t>. Tirant lo Blanch. </a:t>
            </a:r>
            <a:r>
              <a:rPr lang="es-AR" dirty="0"/>
              <a:t>Ciudad de México, 2021/2022.</a:t>
            </a:r>
            <a:endParaRPr lang="pt-BR" dirty="0"/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3229524"/>
            <a:ext cx="4136804" cy="2829341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u="sng" dirty="0"/>
              <a:t>Tomo I</a:t>
            </a:r>
            <a:r>
              <a:rPr lang="es-AR" dirty="0"/>
              <a:t>: Fundamentos y Regulaciones de la Actividad Aduanera</a:t>
            </a:r>
          </a:p>
          <a:p>
            <a:pPr marL="342900" lvl="1" indent="-342900">
              <a:buFontTx/>
              <a:buChar char="-"/>
            </a:pPr>
            <a:r>
              <a:rPr lang="es-AR" u="sng" dirty="0"/>
              <a:t>Tomo II</a:t>
            </a:r>
            <a:r>
              <a:rPr lang="es-AR" dirty="0"/>
              <a:t>: Regímenes, Tributación, Despacho, Procedimientos, Infracciones, Delitos y Medios de Defensa</a:t>
            </a:r>
          </a:p>
        </p:txBody>
      </p:sp>
      <p:sp>
        <p:nvSpPr>
          <p:cNvPr id="7" name="AutoShape 14" descr="blob:https://web.whatsapp.com/b69ee041-f115-4bb8-bba8-8f7d7e19d73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453" y="1415332"/>
            <a:ext cx="3373655" cy="466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38" y="1415331"/>
            <a:ext cx="3326710" cy="466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47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individuales de autores miembros de la ICLA</a:t>
            </a:r>
            <a:endParaRPr lang="pt-BR" sz="260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sp>
        <p:nvSpPr>
          <p:cNvPr id="14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1391477"/>
            <a:ext cx="4128853" cy="1510749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ES" dirty="0"/>
              <a:t>Andrés ROHDE PONCE. </a:t>
            </a:r>
            <a:r>
              <a:rPr lang="es-ES" b="1" dirty="0"/>
              <a:t>La Facilitación del Comercio</a:t>
            </a:r>
            <a:r>
              <a:rPr lang="es-ES" dirty="0"/>
              <a:t>. </a:t>
            </a:r>
            <a:r>
              <a:rPr lang="es-AR" dirty="0"/>
              <a:t>Cuidad de México: CAAAREM, 2021.</a:t>
            </a:r>
            <a:endParaRPr lang="pt-BR" dirty="0"/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2983043"/>
            <a:ext cx="4136804" cy="3051998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dirty="0"/>
              <a:t>Elementos estructurales del comercio internacional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Nociones de la facilitación del comercio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Antecedentes normativos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El AFC/OMC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El agente aduanal</a:t>
            </a:r>
          </a:p>
        </p:txBody>
      </p:sp>
      <p:pic>
        <p:nvPicPr>
          <p:cNvPr id="11" name="Picture 2" descr="Obra Editorial | AndrÃ©s Rohde Ponce | Ciudad de MÃ©x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89" y="1428187"/>
            <a:ext cx="3438414" cy="46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individuales de autores miembros de la ICLA</a:t>
            </a:r>
            <a:endParaRPr lang="pt-BR" sz="260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1391477"/>
            <a:ext cx="4923983" cy="1510749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dirty="0"/>
              <a:t>Pablo González BIANCHI. </a:t>
            </a:r>
            <a:r>
              <a:rPr lang="es-AR" b="1" dirty="0"/>
              <a:t>Derecho Aduanero. Tomo III. </a:t>
            </a:r>
            <a:r>
              <a:rPr lang="es-AR" dirty="0"/>
              <a:t>Montevideo: La Ley, 2021.</a:t>
            </a:r>
            <a:endParaRPr lang="pt-BR" dirty="0"/>
          </a:p>
        </p:txBody>
      </p:sp>
      <p:sp>
        <p:nvSpPr>
          <p:cNvPr id="16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2983043"/>
            <a:ext cx="4939886" cy="3051998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dirty="0"/>
              <a:t>Destinos y regímenes aduaneros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Regulación nacional e internacional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Tributos al comercio exterior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Importación / exportación</a:t>
            </a:r>
          </a:p>
          <a:p>
            <a:pPr marL="342900" lvl="1" indent="-342900">
              <a:buFontTx/>
              <a:buChar char="-"/>
            </a:pPr>
            <a:r>
              <a:rPr lang="es-AR" dirty="0"/>
              <a:t>Depósitos, Admisión Temporaria, Tránsito</a:t>
            </a:r>
          </a:p>
        </p:txBody>
      </p:sp>
      <p:pic>
        <p:nvPicPr>
          <p:cNvPr id="5124" name="Picture 4" descr="DERECHO ADUANERO | TOMO 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39" y="1379841"/>
            <a:ext cx="3425551" cy="463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355573"/>
            <a:ext cx="11793910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colectivas coordinadas por miembros de la ICLA</a:t>
            </a:r>
            <a:br>
              <a:rPr lang="pt-PT" sz="2600" dirty="0">
                <a:latin typeface="Verdana" panose="020B0604030504040204" pitchFamily="34" charset="0"/>
              </a:rPr>
            </a:br>
            <a:endParaRPr lang="pt-BR" sz="2600" dirty="0">
              <a:latin typeface="Verdana" panose="020B0604030504040204" pitchFamily="34" charset="0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sp>
        <p:nvSpPr>
          <p:cNvPr id="14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1076325"/>
            <a:ext cx="5154571" cy="981075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sz="1200" dirty="0"/>
              <a:t>Germán PARDO CARRERO (dir.) Santiago Ibáñez MARSILLA... (coord.). </a:t>
            </a:r>
            <a:r>
              <a:rPr lang="es-AR" sz="1200" b="1" dirty="0"/>
              <a:t>Derecho Aduanero. TI/II</a:t>
            </a:r>
            <a:r>
              <a:rPr lang="es-AR" sz="1200" dirty="0"/>
              <a:t>. Bogotá: Tirant lo Blanch, 2019/2020.</a:t>
            </a:r>
            <a:endParaRPr lang="pt-BR" sz="1200" dirty="0"/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2085976"/>
            <a:ext cx="5146620" cy="3986212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Enrique Carlos Barreira, Ricardo Xavier Basaldúa, Héctor Guillermo Vidal Albarracín, </a:t>
            </a:r>
            <a:r>
              <a:rPr lang="es-AR" sz="1200" dirty="0"/>
              <a:t>Juan Patricio Cotter, Julio Carlos Lascano y </a:t>
            </a:r>
            <a:r>
              <a:rPr lang="pt-BR" sz="1200" dirty="0"/>
              <a:t>Horacio Felix Alais (ARG)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Germán Pardo Carrero, Juan José Lacoste y Rogelio Perilla Gutiérrez (COL) 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Edgar Fernando Cosio Jara y Julio Guadalupe Báscones (PER)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Rosaldo Trevisan (BRA)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Andrés Rohde Ponce y Máximo Carvajal Contreras (MEX) 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Pablo Labandera y Pablo González Bianchi (URU)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Juan José Pérez Cotapos Contreras (CHI)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Santiago Ibáñez Marsilla (ESP)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Sara Armella (</a:t>
            </a:r>
            <a:r>
              <a:rPr lang="es-AR" sz="1200" dirty="0" err="1"/>
              <a:t>ITA</a:t>
            </a:r>
            <a:r>
              <a:rPr lang="es-AR" sz="1200" dirty="0"/>
              <a:t>)</a:t>
            </a:r>
            <a:endParaRPr lang="pt-BR" sz="1200" dirty="0"/>
          </a:p>
        </p:txBody>
      </p:sp>
      <p:sp>
        <p:nvSpPr>
          <p:cNvPr id="2" name="AutoShape 2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405086"/>
            <a:ext cx="3188970" cy="466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199" y="1405086"/>
            <a:ext cx="3277879" cy="462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39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355573"/>
            <a:ext cx="11793910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colectivas coordinadas por miembros de la ICLA</a:t>
            </a:r>
            <a:br>
              <a:rPr lang="pt-PT" sz="2600" dirty="0">
                <a:latin typeface="Verdana" panose="020B0604030504040204" pitchFamily="34" charset="0"/>
              </a:rPr>
            </a:br>
            <a:endParaRPr lang="pt-BR" sz="2600" dirty="0">
              <a:latin typeface="Verdana" panose="020B0604030504040204" pitchFamily="34" charset="0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sp>
        <p:nvSpPr>
          <p:cNvPr id="14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1391478"/>
            <a:ext cx="5154571" cy="1129086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es-AR" dirty="0"/>
              <a:t>Germán PARDO CARRERO (Dir.). </a:t>
            </a:r>
            <a:r>
              <a:rPr lang="es-AR" b="1" dirty="0"/>
              <a:t>Ilícitos Aduaneros y Sanciones</a:t>
            </a:r>
            <a:r>
              <a:rPr lang="es-AR" dirty="0"/>
              <a:t>. Bogotá: Tirant lo Blanch, 2022.</a:t>
            </a:r>
            <a:endParaRPr lang="pt-BR" dirty="0"/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07975" y="2577542"/>
            <a:ext cx="5146620" cy="3242813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Enrique Carlos Barreira, Ricardo Xavier Basaldúa, Héctor Guillermo Vidal Albarracín, </a:t>
            </a:r>
            <a:r>
              <a:rPr lang="es-AR" sz="1200" dirty="0"/>
              <a:t>Juan Patricio Cotter y </a:t>
            </a:r>
            <a:r>
              <a:rPr lang="pt-BR" sz="1200" dirty="0"/>
              <a:t>Horacio Felix Alais (ARG)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Germán Pardo Carrero, Juan José Lacoste, Rogelio Perilla Gutiérrez y </a:t>
            </a:r>
            <a:r>
              <a:rPr lang="es-AR" sz="1200" dirty="0"/>
              <a:t>Ramiro Araújo Segovia</a:t>
            </a:r>
            <a:r>
              <a:rPr lang="pt-BR" sz="1200" dirty="0"/>
              <a:t> (COL) 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Edgar Fernando Cosio Jara y Julio Guadalupe Báscones (PER)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Rosaldo Trevisan (BRA)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Pablo Labandera (URU)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Juan José Pérez Cotapos Contreras (CHI)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Santiago Ibáñez Marsilla (ESP)</a:t>
            </a:r>
            <a:endParaRPr lang="pt-BR" sz="1200" dirty="0"/>
          </a:p>
        </p:txBody>
      </p:sp>
      <p:sp>
        <p:nvSpPr>
          <p:cNvPr id="2" name="AutoShape 2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5" y="1467830"/>
            <a:ext cx="3083476" cy="446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55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355573"/>
            <a:ext cx="11793910" cy="935776"/>
          </a:xfrm>
        </p:spPr>
        <p:txBody>
          <a:bodyPr rtlCol="0">
            <a:noAutofit/>
          </a:bodyPr>
          <a:lstStyle/>
          <a:p>
            <a:r>
              <a:rPr lang="pt-PT" sz="2600" dirty="0">
                <a:latin typeface="Verdana" panose="020B0604030504040204" pitchFamily="34" charset="0"/>
              </a:rPr>
              <a:t>Obras colectivas coordinadas por miembros de la ICLA</a:t>
            </a:r>
            <a:br>
              <a:rPr lang="pt-PT" sz="2600" dirty="0">
                <a:latin typeface="Verdana" panose="020B0604030504040204" pitchFamily="34" charset="0"/>
              </a:rPr>
            </a:br>
            <a:endParaRPr lang="pt-BR" sz="2600" dirty="0">
              <a:latin typeface="Verdana" panose="020B0604030504040204" pitchFamily="34" charset="0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30936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sp>
        <p:nvSpPr>
          <p:cNvPr id="14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661" y="1391478"/>
            <a:ext cx="6071344" cy="731520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400" dirty="0"/>
              <a:t>Rosaldo TREVISAN (Org.). </a:t>
            </a:r>
            <a:r>
              <a:rPr lang="pt-BR" sz="1400" b="1" dirty="0"/>
              <a:t>Temas Atuais de Direito Aduaneiro III</a:t>
            </a:r>
            <a:r>
              <a:rPr lang="pt-BR" sz="1400" dirty="0"/>
              <a:t>. São Paulo: Aduaneiras, 2022</a:t>
            </a:r>
            <a:r>
              <a:rPr lang="es-AR" sz="1400" dirty="0"/>
              <a:t>.</a:t>
            </a:r>
            <a:endParaRPr lang="pt-BR" sz="1400" dirty="0"/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659" y="2187944"/>
            <a:ext cx="6082747" cy="1692307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Andrés Rohde Ponce (MEX)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Enrique Carlos Barreira, Ricardo Xavier Basaldúa y </a:t>
            </a:r>
            <a:r>
              <a:rPr lang="es-AR" sz="1200" dirty="0"/>
              <a:t>Juan Patricio Cotter </a:t>
            </a:r>
            <a:r>
              <a:rPr lang="pt-BR" sz="1200" dirty="0"/>
              <a:t>(ARG)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pt-BR" sz="1200" dirty="0"/>
              <a:t>Germán Pardo Carrero (COL) </a:t>
            </a:r>
          </a:p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Rosaldo Trevisan, Liziane Angelotti Meira e Fernando Pieri Leonardo (BRA)</a:t>
            </a:r>
          </a:p>
        </p:txBody>
      </p:sp>
      <p:sp>
        <p:nvSpPr>
          <p:cNvPr id="2" name="AutoShape 2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Temas Atuais Do Direito Aduaneiro 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86" y="1537913"/>
            <a:ext cx="2916710" cy="42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rritÃ³rio Aduaneiro â Volume 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63" y="1603513"/>
            <a:ext cx="2674374" cy="414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889" y="3998736"/>
            <a:ext cx="6071344" cy="1304784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400" dirty="0"/>
              <a:t>Fernanda KOTZIAS; Fernando PIERI; Leonardo BRANCO; Liziane MEIRA; e Rosaldo TREVISAN. </a:t>
            </a:r>
            <a:r>
              <a:rPr lang="pt-BR" sz="1400" b="1" dirty="0"/>
              <a:t>Território Aduaneiro</a:t>
            </a:r>
            <a:r>
              <a:rPr lang="pt-BR" sz="1400" dirty="0"/>
              <a:t>. vol. I. São Paulo: Amanuense, 2023</a:t>
            </a:r>
            <a:r>
              <a:rPr lang="es-AR" sz="1400" dirty="0"/>
              <a:t>.</a:t>
            </a:r>
            <a:endParaRPr lang="pt-BR" sz="1400" dirty="0"/>
          </a:p>
        </p:txBody>
      </p:sp>
      <p:sp>
        <p:nvSpPr>
          <p:cNvPr id="17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887" y="5359723"/>
            <a:ext cx="6082747" cy="659393"/>
          </a:xfr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spcBef>
                <a:spcPts val="0"/>
              </a:spcBef>
              <a:buFontTx/>
              <a:buChar char="-"/>
            </a:pPr>
            <a:r>
              <a:rPr lang="es-AR" sz="1200" dirty="0"/>
              <a:t>Rosaldo Trevisan, Liziane Angelotti Meira e Fernando Pieri Leonardo (BRA), Ricardo Xavier Basaldúa (ARG)</a:t>
            </a:r>
          </a:p>
        </p:txBody>
      </p:sp>
    </p:spTree>
    <p:extLst>
      <p:ext uri="{BB962C8B-B14F-4D97-AF65-F5344CB8AC3E}">
        <p14:creationId xmlns:p14="http://schemas.microsoft.com/office/powerpoint/2010/main" val="335078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07924"/>
            <a:ext cx="11793910" cy="568352"/>
          </a:xfrm>
        </p:spPr>
        <p:txBody>
          <a:bodyPr rtlCol="0">
            <a:noAutofit/>
          </a:bodyPr>
          <a:lstStyle/>
          <a:p>
            <a:r>
              <a:rPr lang="pt-PT" sz="2400" dirty="0">
                <a:latin typeface="Verdana" panose="020B0604030504040204" pitchFamily="34" charset="0"/>
              </a:rPr>
              <a:t>Obras colectivas con participación de miembros de la ICLA</a:t>
            </a:r>
            <a:endParaRPr lang="pt-BR" sz="2400" dirty="0">
              <a:latin typeface="Verdana" panose="020B0604030504040204" pitchFamily="34" charset="0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1A468-4484-47F2-8588-752552EE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100" y="6392850"/>
            <a:ext cx="4314825" cy="457200"/>
          </a:xfrm>
        </p:spPr>
        <p:txBody>
          <a:bodyPr rtlCol="0"/>
          <a:lstStyle/>
          <a:p>
            <a:pPr algn="ctr"/>
            <a:r>
              <a:rPr lang="es-AR" b="1" dirty="0"/>
              <a:t>Publicaciones</a:t>
            </a:r>
            <a:r>
              <a:rPr lang="pt-BR" b="1" dirty="0"/>
              <a:t> Aduaneras (2019-2023)</a:t>
            </a:r>
          </a:p>
        </p:txBody>
      </p:sp>
      <p:sp>
        <p:nvSpPr>
          <p:cNvPr id="14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661" y="648528"/>
            <a:ext cx="6071344" cy="922352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Osvaldo Agripino de CASTRO JUNIOR (Org.). </a:t>
            </a:r>
            <a:r>
              <a:rPr lang="pt-BR" sz="1200" b="1" dirty="0">
                <a:solidFill>
                  <a:schemeClr val="tx1"/>
                </a:solidFill>
              </a:rPr>
              <a:t>Constituição, Tributação e Aduana no Transporte Marítimo e na Atividade Portuária</a:t>
            </a:r>
            <a:r>
              <a:rPr lang="pt-BR" sz="1200" dirty="0">
                <a:solidFill>
                  <a:schemeClr val="tx1"/>
                </a:solidFill>
              </a:rPr>
              <a:t>. Belo Horizonte: Forum, 2020</a:t>
            </a:r>
            <a:r>
              <a:rPr lang="es-AR" sz="1200" dirty="0">
                <a:solidFill>
                  <a:schemeClr val="tx1"/>
                </a:solidFill>
              </a:rPr>
              <a:t>.</a:t>
            </a:r>
            <a:endParaRPr lang="pt-BR" sz="1200" dirty="0">
              <a:solidFill>
                <a:schemeClr val="tx1"/>
              </a:solidFill>
            </a:endParaRPr>
          </a:p>
        </p:txBody>
      </p:sp>
      <p:pic>
        <p:nvPicPr>
          <p:cNvPr id="15" name="Picture 6" descr="ICLA International Customs Law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553" y="6177976"/>
            <a:ext cx="1505447" cy="6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Obra Editorial | AndrÃ©s Rohde Ponce | Ciudad de MÃ©x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AutoShape 2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65ef7e0c-ff6a-4d7d-8622-713073be007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2" name="Picture 4" descr="TerritÃ³rio Aduaneiro â Volume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38" y="1602436"/>
            <a:ext cx="6071344" cy="1167517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Ângela SARTORI; Daniel Bettamio TESSER; Thaís GUIMARÃES (Org.). </a:t>
            </a:r>
            <a:r>
              <a:rPr lang="pt-BR" sz="1200" b="1" dirty="0">
                <a:solidFill>
                  <a:schemeClr val="tx1"/>
                </a:solidFill>
              </a:rPr>
              <a:t>Controvérsias Atuais do Direito Aduaneiro: Homenagem ao Mestre Roosevelt Baldomir Sosa</a:t>
            </a:r>
            <a:r>
              <a:rPr lang="pt-BR" sz="1200" dirty="0">
                <a:solidFill>
                  <a:schemeClr val="tx1"/>
                </a:solidFill>
              </a:rPr>
              <a:t>. São Paulo: Aduaneiras, 2022.</a:t>
            </a:r>
          </a:p>
        </p:txBody>
      </p:sp>
      <p:sp>
        <p:nvSpPr>
          <p:cNvPr id="19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6263" y="2810786"/>
            <a:ext cx="6071344" cy="1167517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Onofre Alves BATISTA JÚNIOR; e Paulo Roberto Coimbra SILVA (coord.). </a:t>
            </a:r>
            <a:r>
              <a:rPr lang="pt-BR" sz="1200" b="1" dirty="0">
                <a:solidFill>
                  <a:schemeClr val="tx1"/>
                </a:solidFill>
              </a:rPr>
              <a:t>Direito Aduaneiro e Direito Tributário Aduaneiro</a:t>
            </a:r>
            <a:r>
              <a:rPr lang="pt-BR" sz="1200" dirty="0">
                <a:solidFill>
                  <a:schemeClr val="tx1"/>
                </a:solidFill>
              </a:rPr>
              <a:t>. Belo Horizonte: Letramento/Casa do Direito, 2022.</a:t>
            </a:r>
          </a:p>
        </p:txBody>
      </p:sp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588" y="4020709"/>
            <a:ext cx="6071344" cy="950181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Cláudio Augusto Gonçalves PEREIRA; Raquel Segalla REIS (Org.). </a:t>
            </a:r>
            <a:r>
              <a:rPr lang="pt-BR" sz="1200" b="1" dirty="0">
                <a:solidFill>
                  <a:schemeClr val="tx1"/>
                </a:solidFill>
              </a:rPr>
              <a:t>Ensaios de Direito Aduaneiro II</a:t>
            </a:r>
            <a:r>
              <a:rPr lang="pt-BR" sz="1200" dirty="0">
                <a:solidFill>
                  <a:schemeClr val="tx1"/>
                </a:solidFill>
              </a:rPr>
              <a:t>. São Paulo: Tirant lo Blanch, 2023.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06" y="1499483"/>
            <a:ext cx="1517650" cy="225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404" y="1499483"/>
            <a:ext cx="1531391" cy="225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72" y="3680791"/>
            <a:ext cx="2359218" cy="235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04" y="3828055"/>
            <a:ext cx="2083739" cy="208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53" y="1499483"/>
            <a:ext cx="1490106" cy="218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953" y="5011310"/>
            <a:ext cx="6071344" cy="680892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Juan David Barbosa MARIÑO (Dir.). </a:t>
            </a:r>
            <a:r>
              <a:rPr lang="pt-BR" sz="1200" b="1" dirty="0">
                <a:solidFill>
                  <a:schemeClr val="tx1"/>
                </a:solidFill>
              </a:rPr>
              <a:t>La valoración aduanera</a:t>
            </a:r>
            <a:r>
              <a:rPr lang="pt-BR" sz="1200" dirty="0">
                <a:solidFill>
                  <a:schemeClr val="tx1"/>
                </a:solidFill>
              </a:rPr>
              <a:t>. Bogotá: ICDT/Tirant lo Blanch, 2023.</a:t>
            </a:r>
          </a:p>
        </p:txBody>
      </p:sp>
      <p:sp>
        <p:nvSpPr>
          <p:cNvPr id="33" name="Espaço Reservado para Conteúdo 11">
            <a:extLst>
              <a:ext uri="{FF2B5EF4-FFF2-40B4-BE49-F238E27FC236}">
                <a16:creationId xmlns:a16="http://schemas.microsoft.com/office/drawing/2014/main" id="{D695C2A0-3DD6-4644-A11A-97F2EC880B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478" y="5734640"/>
            <a:ext cx="6071344" cy="680892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/>
          <a:lstStyle/>
          <a:p>
            <a:pPr marL="342900" lvl="1" indent="-342900">
              <a:buFontTx/>
              <a:buChar char="-"/>
            </a:pPr>
            <a:r>
              <a:rPr lang="pt-BR" sz="1200" dirty="0">
                <a:solidFill>
                  <a:schemeClr val="tx1"/>
                </a:solidFill>
              </a:rPr>
              <a:t>Tânia Carvalhais PEREIRA (Coord.). </a:t>
            </a:r>
            <a:r>
              <a:rPr lang="pt-BR" sz="1200" b="1" dirty="0">
                <a:solidFill>
                  <a:schemeClr val="tx1"/>
                </a:solidFill>
              </a:rPr>
              <a:t>Direito Aduaneiro. Coletânea de Textos</a:t>
            </a:r>
            <a:r>
              <a:rPr lang="pt-BR" sz="1200" dirty="0">
                <a:solidFill>
                  <a:schemeClr val="tx1"/>
                </a:solidFill>
              </a:rPr>
              <a:t>. Lisboa: UC, 2022.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53" y="3828054"/>
            <a:ext cx="1490106" cy="214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610427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913.tgt.Office_50300878_TF56000440_Win32_OJ112196103" id="{9EB0A872-2078-4AC8-999E-D694AAFFF725}" vid="{BB5CC1A5-7AA7-43F2-BCB3-14DB1509D4E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0F1594-3EA9-4B35-B72A-00D8B89F01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F9B764-6365-43A2-B92A-B9C4DD6E9B2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schemas.microsoft.com/sharepoint/v3"/>
    <ds:schemaRef ds:uri="http://schemas.microsoft.com/office/infopath/2007/PartnerControls"/>
    <ds:schemaRef ds:uri="http://purl.org/dc/terms/"/>
    <ds:schemaRef ds:uri="230e9df3-be65-4c73-a93b-d1236ebd677e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9F8CEDD-DC61-403E-AD0F-EF7523F627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Design Shoji</Template>
  <TotalTime>1204</TotalTime>
  <Words>863</Words>
  <Application>Microsoft Macintosh PowerPoint</Application>
  <PresentationFormat>Panorámica</PresentationFormat>
  <Paragraphs>82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Meiryo</vt:lpstr>
      <vt:lpstr>Arial</vt:lpstr>
      <vt:lpstr>Calibri</vt:lpstr>
      <vt:lpstr>Corbel</vt:lpstr>
      <vt:lpstr>Verdana</vt:lpstr>
      <vt:lpstr>ShojiVTI</vt:lpstr>
      <vt:lpstr>PUBLICACIONES ADUANERAS (2019-2023)</vt:lpstr>
      <vt:lpstr>Publicaciones aduaneras</vt:lpstr>
      <vt:lpstr>Obras individuales de autores miembros de la ICLA</vt:lpstr>
      <vt:lpstr>Obras individuales de autores miembros de la ICLA</vt:lpstr>
      <vt:lpstr>Obras individuales de autores miembros de la ICLA</vt:lpstr>
      <vt:lpstr>Obras colectivas coordinadas por miembros de la ICLA </vt:lpstr>
      <vt:lpstr>Obras colectivas coordinadas por miembros de la ICLA </vt:lpstr>
      <vt:lpstr>Obras colectivas coordinadas por miembros de la ICLA </vt:lpstr>
      <vt:lpstr>Obras colectivas con participación de miembros de la ICLA</vt:lpstr>
      <vt:lpstr>Otras obras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Rosaldo Trevisan</dc:creator>
  <cp:lastModifiedBy>ANDRES ROHDE PONCE</cp:lastModifiedBy>
  <cp:revision>52</cp:revision>
  <cp:lastPrinted>2023-09-25T13:42:09Z</cp:lastPrinted>
  <dcterms:created xsi:type="dcterms:W3CDTF">2021-12-04T19:59:22Z</dcterms:created>
  <dcterms:modified xsi:type="dcterms:W3CDTF">2023-10-04T02:04:44Z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