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8" r:id="rId3"/>
    <p:sldId id="263" r:id="rId4"/>
    <p:sldId id="260" r:id="rId5"/>
    <p:sldId id="262" r:id="rId6"/>
    <p:sldId id="269" r:id="rId7"/>
    <p:sldId id="264" r:id="rId8"/>
    <p:sldId id="266" r:id="rId9"/>
    <p:sldId id="275" r:id="rId10"/>
    <p:sldId id="267" r:id="rId11"/>
    <p:sldId id="278" r:id="rId12"/>
    <p:sldId id="271" r:id="rId13"/>
    <p:sldId id="279" r:id="rId14"/>
    <p:sldId id="270" r:id="rId15"/>
    <p:sldId id="272" r:id="rId16"/>
    <p:sldId id="277" r:id="rId17"/>
    <p:sldId id="261" r:id="rId18"/>
    <p:sldId id="257" r:id="rId19"/>
  </p:sldIdLst>
  <p:sldSz cx="18288000" cy="10287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8" autoAdjust="0"/>
    <p:restoredTop sz="86107" autoAdjust="0"/>
  </p:normalViewPr>
  <p:slideViewPr>
    <p:cSldViewPr>
      <p:cViewPr varScale="1">
        <p:scale>
          <a:sx n="42" d="100"/>
          <a:sy n="42" d="100"/>
        </p:scale>
        <p:origin x="1267"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ata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g"/><Relationship Id="rId4" Type="http://schemas.openxmlformats.org/officeDocument/2006/relationships/image" Target="../media/image1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g"/><Relationship Id="rId4" Type="http://schemas.openxmlformats.org/officeDocument/2006/relationships/image" Target="../media/image16.jp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28E6FC-8334-489A-9698-A60DF794D2D4}" type="doc">
      <dgm:prSet loTypeId="urn:microsoft.com/office/officeart/2024/3/layout/verticalVisualTextBlock1" loCatId="Picture" qsTypeId="urn:microsoft.com/office/officeart/2005/8/quickstyle/simple4" qsCatId="simple" csTypeId="urn:microsoft.com/office/officeart/2005/8/colors/accent0_3" csCatId="mainScheme" phldr="1"/>
      <dgm:spPr/>
      <dgm:t>
        <a:bodyPr/>
        <a:lstStyle/>
        <a:p>
          <a:endParaRPr lang="es-ES"/>
        </a:p>
      </dgm:t>
    </dgm:pt>
    <dgm:pt modelId="{4F69005B-0D82-4A71-8DE4-1B10234ECD2A}">
      <dgm:prSet custT="1"/>
      <dgm:spPr/>
      <dgm:t>
        <a:bodyPr/>
        <a:lstStyle/>
        <a:p>
          <a:pPr>
            <a:lnSpc>
              <a:spcPct val="100000"/>
            </a:lnSpc>
            <a:defRPr b="1"/>
          </a:pPr>
          <a:r>
            <a:rPr lang="es-ES" sz="2400" dirty="0"/>
            <a:t>Profesionales calificados</a:t>
          </a:r>
        </a:p>
      </dgm:t>
    </dgm:pt>
    <dgm:pt modelId="{618FE0FD-D7A1-4C7D-A1DA-35ACE43643E3}" type="parTrans" cxnId="{F565FBE7-D11E-490E-8EF7-841160CA776D}">
      <dgm:prSet/>
      <dgm:spPr/>
      <dgm:t>
        <a:bodyPr/>
        <a:lstStyle/>
        <a:p>
          <a:endParaRPr lang="es-ES" sz="2400"/>
        </a:p>
      </dgm:t>
    </dgm:pt>
    <dgm:pt modelId="{044FA7A2-5C69-4A17-A2CF-1CAB0540EC97}" type="sibTrans" cxnId="{F565FBE7-D11E-490E-8EF7-841160CA776D}">
      <dgm:prSet/>
      <dgm:spPr/>
      <dgm:t>
        <a:bodyPr/>
        <a:lstStyle/>
        <a:p>
          <a:pPr>
            <a:lnSpc>
              <a:spcPct val="100000"/>
            </a:lnSpc>
            <a:defRPr b="1"/>
          </a:pPr>
          <a:endParaRPr lang="es-ES" sz="2400"/>
        </a:p>
      </dgm:t>
    </dgm:pt>
    <dgm:pt modelId="{6AD3B4CE-4AA2-4834-BF79-378905558491}">
      <dgm:prSet custT="1"/>
      <dgm:spPr/>
      <dgm:t>
        <a:bodyPr/>
        <a:lstStyle/>
        <a:p>
          <a:pPr>
            <a:lnSpc>
              <a:spcPct val="100000"/>
            </a:lnSpc>
          </a:pPr>
          <a:r>
            <a:rPr lang="es-ES" sz="2400" dirty="0"/>
            <a:t>Se requieren expertos con conocimientos y habilidades para gestionar procesos aduaneros estratégicos.</a:t>
          </a:r>
        </a:p>
      </dgm:t>
    </dgm:pt>
    <dgm:pt modelId="{F32D23C1-6297-413B-87D7-3ECCFBB1616A}" type="parTrans" cxnId="{18046F00-C6AB-40AF-A224-51D4FF668B2D}">
      <dgm:prSet/>
      <dgm:spPr/>
      <dgm:t>
        <a:bodyPr/>
        <a:lstStyle/>
        <a:p>
          <a:endParaRPr lang="es-ES" sz="2400"/>
        </a:p>
      </dgm:t>
    </dgm:pt>
    <dgm:pt modelId="{A7E783F9-CA55-4AFD-A43C-B9105C49ADEB}" type="sibTrans" cxnId="{18046F00-C6AB-40AF-A224-51D4FF668B2D}">
      <dgm:prSet/>
      <dgm:spPr/>
      <dgm:t>
        <a:bodyPr/>
        <a:lstStyle/>
        <a:p>
          <a:endParaRPr lang="es-ES" sz="2400"/>
        </a:p>
      </dgm:t>
    </dgm:pt>
    <dgm:pt modelId="{3F5F8C00-163E-4796-B919-49EA2A371D1C}">
      <dgm:prSet custT="1"/>
      <dgm:spPr/>
      <dgm:t>
        <a:bodyPr/>
        <a:lstStyle/>
        <a:p>
          <a:pPr>
            <a:lnSpc>
              <a:spcPct val="100000"/>
            </a:lnSpc>
            <a:defRPr b="1"/>
          </a:pPr>
          <a:r>
            <a:rPr lang="es-ES" sz="2400" dirty="0"/>
            <a:t>Agilidad y preparación</a:t>
          </a:r>
        </a:p>
      </dgm:t>
    </dgm:pt>
    <dgm:pt modelId="{C8A1A5D2-9E06-4B9E-AC6F-2A49AEF9900D}" type="parTrans" cxnId="{69997C88-802C-4014-AB3E-82BEE21809AB}">
      <dgm:prSet/>
      <dgm:spPr/>
      <dgm:t>
        <a:bodyPr/>
        <a:lstStyle/>
        <a:p>
          <a:endParaRPr lang="es-ES" sz="2400"/>
        </a:p>
      </dgm:t>
    </dgm:pt>
    <dgm:pt modelId="{FEDE4C00-BDFA-4827-B3CF-4C73032F7851}" type="sibTrans" cxnId="{69997C88-802C-4014-AB3E-82BEE21809AB}">
      <dgm:prSet/>
      <dgm:spPr/>
      <dgm:t>
        <a:bodyPr/>
        <a:lstStyle/>
        <a:p>
          <a:pPr>
            <a:lnSpc>
              <a:spcPct val="100000"/>
            </a:lnSpc>
            <a:defRPr b="1"/>
          </a:pPr>
          <a:endParaRPr lang="es-ES" sz="2400"/>
        </a:p>
      </dgm:t>
    </dgm:pt>
    <dgm:pt modelId="{D6683476-1A48-4F6B-8D3E-C38BF4B68D39}">
      <dgm:prSet custT="1"/>
      <dgm:spPr/>
      <dgm:t>
        <a:bodyPr/>
        <a:lstStyle/>
        <a:p>
          <a:pPr>
            <a:lnSpc>
              <a:spcPct val="100000"/>
            </a:lnSpc>
          </a:pPr>
          <a:r>
            <a:rPr lang="es-ES" sz="2400" dirty="0"/>
            <a:t>El entorno cambiante y la variación de tendencias en los negocios sugieren que debe haber una respuesta rápida ante ciertas situaciones específicas que podrían aparecer aleatoriamente.</a:t>
          </a:r>
        </a:p>
      </dgm:t>
    </dgm:pt>
    <dgm:pt modelId="{85976211-7B15-4EF4-8945-E4CF6551143C}" type="parTrans" cxnId="{25145E11-5AAD-44B1-8692-FAC61FBE3676}">
      <dgm:prSet/>
      <dgm:spPr/>
      <dgm:t>
        <a:bodyPr/>
        <a:lstStyle/>
        <a:p>
          <a:endParaRPr lang="es-ES" sz="2400"/>
        </a:p>
      </dgm:t>
    </dgm:pt>
    <dgm:pt modelId="{590F1D90-0B18-45F0-89DE-98D9F252EBF2}" type="sibTrans" cxnId="{25145E11-5AAD-44B1-8692-FAC61FBE3676}">
      <dgm:prSet/>
      <dgm:spPr/>
      <dgm:t>
        <a:bodyPr/>
        <a:lstStyle/>
        <a:p>
          <a:endParaRPr lang="es-ES" sz="2400"/>
        </a:p>
      </dgm:t>
    </dgm:pt>
    <dgm:pt modelId="{BD7705C9-8AA4-4538-A1A6-5D879CBCE0C6}">
      <dgm:prSet custT="1"/>
      <dgm:spPr/>
      <dgm:t>
        <a:bodyPr/>
        <a:lstStyle/>
        <a:p>
          <a:pPr>
            <a:lnSpc>
              <a:spcPct val="100000"/>
            </a:lnSpc>
            <a:defRPr b="1"/>
          </a:pPr>
          <a:r>
            <a:rPr lang="es-ES" sz="2400" dirty="0"/>
            <a:t>Eficiencia y Seguridad</a:t>
          </a:r>
        </a:p>
      </dgm:t>
    </dgm:pt>
    <dgm:pt modelId="{30942D40-6A75-4567-AA88-0A7EE56A62C0}" type="parTrans" cxnId="{BC1BECDE-4C3E-4614-8187-2A053D091AB9}">
      <dgm:prSet/>
      <dgm:spPr/>
      <dgm:t>
        <a:bodyPr/>
        <a:lstStyle/>
        <a:p>
          <a:endParaRPr lang="es-ES" sz="2400"/>
        </a:p>
      </dgm:t>
    </dgm:pt>
    <dgm:pt modelId="{5B795350-5313-4501-9D60-EC53200CEBCD}" type="sibTrans" cxnId="{BC1BECDE-4C3E-4614-8187-2A053D091AB9}">
      <dgm:prSet/>
      <dgm:spPr/>
      <dgm:t>
        <a:bodyPr/>
        <a:lstStyle/>
        <a:p>
          <a:endParaRPr lang="es-ES" sz="2400"/>
        </a:p>
      </dgm:t>
    </dgm:pt>
    <dgm:pt modelId="{B10B68D2-A555-4F7A-917F-6FDFCB43B43F}">
      <dgm:prSet custT="1"/>
      <dgm:spPr/>
      <dgm:t>
        <a:bodyPr/>
        <a:lstStyle/>
        <a:p>
          <a:pPr>
            <a:lnSpc>
              <a:spcPct val="100000"/>
            </a:lnSpc>
          </a:pPr>
          <a:r>
            <a:rPr lang="es-ES" sz="2400" dirty="0"/>
            <a:t>Conocer y aplicar procedimientos actualizados garantiza una gestión aduanera eficiente y segura.</a:t>
          </a:r>
        </a:p>
      </dgm:t>
    </dgm:pt>
    <dgm:pt modelId="{A1FA770D-16EA-48F6-A08D-A22848571AE2}" type="parTrans" cxnId="{9AF0A592-F374-4706-8240-4100EA5E94B3}">
      <dgm:prSet/>
      <dgm:spPr/>
      <dgm:t>
        <a:bodyPr/>
        <a:lstStyle/>
        <a:p>
          <a:endParaRPr lang="es-ES" sz="2400"/>
        </a:p>
      </dgm:t>
    </dgm:pt>
    <dgm:pt modelId="{04E3B252-092E-4884-B83F-B85594D3956E}" type="sibTrans" cxnId="{9AF0A592-F374-4706-8240-4100EA5E94B3}">
      <dgm:prSet/>
      <dgm:spPr/>
      <dgm:t>
        <a:bodyPr/>
        <a:lstStyle/>
        <a:p>
          <a:endParaRPr lang="es-ES" sz="2400"/>
        </a:p>
      </dgm:t>
    </dgm:pt>
    <dgm:pt modelId="{565FA454-8659-4208-8FA5-D774EB978A7D}">
      <dgm:prSet custT="1"/>
      <dgm:spPr/>
      <dgm:t>
        <a:bodyPr/>
        <a:lstStyle/>
        <a:p>
          <a:pPr>
            <a:lnSpc>
              <a:spcPct val="100000"/>
            </a:lnSpc>
          </a:pPr>
          <a:r>
            <a:rPr lang="es-ES" sz="2400" dirty="0"/>
            <a:t>Conocer las últimas normativas para asegurar el cumplimiento en el comercio internacional.</a:t>
          </a:r>
        </a:p>
      </dgm:t>
    </dgm:pt>
    <dgm:pt modelId="{C875F850-2C5E-4C25-986B-B6BC30094676}" type="parTrans" cxnId="{AC1EB10A-9758-4891-A7B6-5BCD181F3B46}">
      <dgm:prSet/>
      <dgm:spPr/>
      <dgm:t>
        <a:bodyPr/>
        <a:lstStyle/>
        <a:p>
          <a:endParaRPr lang="es-ES"/>
        </a:p>
      </dgm:t>
    </dgm:pt>
    <dgm:pt modelId="{851C2269-E509-4527-B640-B97052EA4684}" type="sibTrans" cxnId="{AC1EB10A-9758-4891-A7B6-5BCD181F3B46}">
      <dgm:prSet/>
      <dgm:spPr/>
      <dgm:t>
        <a:bodyPr/>
        <a:lstStyle/>
        <a:p>
          <a:endParaRPr lang="es-ES"/>
        </a:p>
      </dgm:t>
    </dgm:pt>
    <dgm:pt modelId="{CED863F6-AA41-4B90-B8D5-EA16FBED7A23}">
      <dgm:prSet custT="1"/>
      <dgm:spPr/>
      <dgm:t>
        <a:bodyPr/>
        <a:lstStyle/>
        <a:p>
          <a:pPr>
            <a:lnSpc>
              <a:spcPct val="100000"/>
            </a:lnSpc>
          </a:pPr>
          <a:r>
            <a:rPr lang="es-ES" sz="2400" dirty="0"/>
            <a:t>El manejo de tecnologías avanzadas es crucial para optimizar los procesos aduaneros y acelerar las operaciones.</a:t>
          </a:r>
        </a:p>
      </dgm:t>
    </dgm:pt>
    <dgm:pt modelId="{73C3F16B-9F72-4B9E-AF2F-93F9DA1FB3DA}" type="parTrans" cxnId="{0B507136-8BB4-46A9-9AB7-4B7C7ED8253E}">
      <dgm:prSet/>
      <dgm:spPr/>
      <dgm:t>
        <a:bodyPr/>
        <a:lstStyle/>
        <a:p>
          <a:endParaRPr lang="es-ES"/>
        </a:p>
      </dgm:t>
    </dgm:pt>
    <dgm:pt modelId="{26A8B75A-33F7-4891-9DAF-691446B3102F}" type="sibTrans" cxnId="{0B507136-8BB4-46A9-9AB7-4B7C7ED8253E}">
      <dgm:prSet/>
      <dgm:spPr/>
      <dgm:t>
        <a:bodyPr/>
        <a:lstStyle/>
        <a:p>
          <a:endParaRPr lang="es-ES"/>
        </a:p>
      </dgm:t>
    </dgm:pt>
    <dgm:pt modelId="{FB5FD9E5-7D68-4069-AA85-C4B9A8F66093}" type="pres">
      <dgm:prSet presAssocID="{C528E6FC-8334-489A-9698-A60DF794D2D4}" presName="Root" presStyleCnt="0">
        <dgm:presLayoutVars>
          <dgm:dir/>
          <dgm:resizeHandles val="exact"/>
        </dgm:presLayoutVars>
      </dgm:prSet>
      <dgm:spPr/>
    </dgm:pt>
    <dgm:pt modelId="{03921A77-533F-4FBA-824A-39152B123052}" type="pres">
      <dgm:prSet presAssocID="{4F69005B-0D82-4A71-8DE4-1B10234ECD2A}" presName="Composite" presStyleCnt="0"/>
      <dgm:spPr/>
    </dgm:pt>
    <dgm:pt modelId="{28672D60-6880-4855-99CA-5B9E0AA539CE}" type="pres">
      <dgm:prSet presAssocID="{4F69005B-0D82-4A71-8DE4-1B10234ECD2A}" presName="Picture"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l="14178" r="19073" b="2"/>
          <a:stretch/>
        </a:blipFill>
      </dgm:spPr>
      <dgm:extLst>
        <a:ext uri="{E40237B7-FDA0-4F09-8148-C483321AD2D9}">
          <dgm14:cNvPr xmlns:dgm14="http://schemas.microsoft.com/office/drawing/2010/diagram" id="0" name="" descr="Hojas de papel"/>
        </a:ext>
      </dgm:extLst>
    </dgm:pt>
    <dgm:pt modelId="{C66832EC-9BA2-4687-BF66-B673CFA2C755}" type="pres">
      <dgm:prSet presAssocID="{4F69005B-0D82-4A71-8DE4-1B10234ECD2A}" presName="Subtitle" presStyleLbl="revTx" presStyleIdx="0" presStyleCnt="6">
        <dgm:presLayoutVars>
          <dgm:chMax val="0"/>
          <dgm:bulletEnabled/>
        </dgm:presLayoutVars>
      </dgm:prSet>
      <dgm:spPr/>
    </dgm:pt>
    <dgm:pt modelId="{68F65D99-9E18-4775-A403-15B9E26EA353}" type="pres">
      <dgm:prSet presAssocID="{4F69005B-0D82-4A71-8DE4-1B10234ECD2A}" presName="Description" presStyleLbl="revTx" presStyleIdx="1" presStyleCnt="6">
        <dgm:presLayoutVars>
          <dgm:bulletEnabled/>
        </dgm:presLayoutVars>
      </dgm:prSet>
      <dgm:spPr/>
    </dgm:pt>
    <dgm:pt modelId="{A74BBBDD-101B-4561-9AC8-B183844120BB}" type="pres">
      <dgm:prSet presAssocID="{044FA7A2-5C69-4A17-A2CF-1CAB0540EC97}" presName="sibTrans" presStyleLbl="sibTrans2D1" presStyleIdx="0" presStyleCnt="0"/>
      <dgm:spPr/>
    </dgm:pt>
    <dgm:pt modelId="{1126C90E-533F-4DC7-89A5-76A88D3FC84C}" type="pres">
      <dgm:prSet presAssocID="{3F5F8C00-163E-4796-B919-49EA2A371D1C}" presName="Composite" presStyleCnt="0"/>
      <dgm:spPr/>
    </dgm:pt>
    <dgm:pt modelId="{7F9D254C-53C6-4395-A646-DCB0C1A37C5B}" type="pres">
      <dgm:prSet presAssocID="{3F5F8C00-163E-4796-B919-49EA2A371D1C}" presName="Picture" presStyleLbl="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l="23435" r="9816" b="2"/>
          <a:stretch/>
        </a:blipFill>
      </dgm:spPr>
      <dgm:extLst>
        <a:ext uri="{E40237B7-FDA0-4F09-8148-C483321AD2D9}">
          <dgm14:cNvPr xmlns:dgm14="http://schemas.microsoft.com/office/drawing/2010/diagram" id="0" name="" descr="Imagen horizontal en color de una mujer usando una tableta digital en la fábrica y tocando la pantalla del dispositivo. Máquina CNC en segundo plano. Industria del metal, comunicación, servicio y eficiencia."/>
        </a:ext>
      </dgm:extLst>
    </dgm:pt>
    <dgm:pt modelId="{9C5EF862-280A-4098-BCCD-020AB2BF1B80}" type="pres">
      <dgm:prSet presAssocID="{3F5F8C00-163E-4796-B919-49EA2A371D1C}" presName="Subtitle" presStyleLbl="revTx" presStyleIdx="2" presStyleCnt="6" custLinFactNeighborY="-84203">
        <dgm:presLayoutVars>
          <dgm:chMax val="0"/>
          <dgm:bulletEnabled/>
        </dgm:presLayoutVars>
      </dgm:prSet>
      <dgm:spPr/>
    </dgm:pt>
    <dgm:pt modelId="{1BF3DBE7-4047-4E8D-BA58-5AF260D33C66}" type="pres">
      <dgm:prSet presAssocID="{3F5F8C00-163E-4796-B919-49EA2A371D1C}" presName="Description" presStyleLbl="revTx" presStyleIdx="3" presStyleCnt="6" custLinFactNeighborY="-16029">
        <dgm:presLayoutVars>
          <dgm:bulletEnabled/>
        </dgm:presLayoutVars>
      </dgm:prSet>
      <dgm:spPr/>
    </dgm:pt>
    <dgm:pt modelId="{4D7D2CF7-C3B1-4491-BEC1-1D472812396E}" type="pres">
      <dgm:prSet presAssocID="{FEDE4C00-BDFA-4827-B3CF-4C73032F7851}" presName="sibTrans" presStyleLbl="sibTrans2D1" presStyleIdx="0" presStyleCnt="0"/>
      <dgm:spPr/>
    </dgm:pt>
    <dgm:pt modelId="{648DB38E-04D5-4470-82BA-7FEC563C1B21}" type="pres">
      <dgm:prSet presAssocID="{BD7705C9-8AA4-4538-A1A6-5D879CBCE0C6}" presName="Composite" presStyleCnt="0"/>
      <dgm:spPr/>
    </dgm:pt>
    <dgm:pt modelId="{5F3996E7-C482-4A1A-90C6-8BBB74D8AEDE}" type="pres">
      <dgm:prSet presAssocID="{BD7705C9-8AA4-4538-A1A6-5D879CBCE0C6}" presName="Picture"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l="18438" r="12314" b="3"/>
          <a:stretch/>
        </a:blipFill>
      </dgm:spPr>
      <dgm:extLst>
        <a:ext uri="{E40237B7-FDA0-4F09-8148-C483321AD2D9}">
          <dgm14:cNvPr xmlns:dgm14="http://schemas.microsoft.com/office/drawing/2010/diagram" id="0" name="" descr="Mano sosteniendo un bolígrafo, marcador de resaltador verde. Organización y planificación, estudio, universidad."/>
        </a:ext>
      </dgm:extLst>
    </dgm:pt>
    <dgm:pt modelId="{A200619E-C6F6-4D27-AA24-B82DC6AB8263}" type="pres">
      <dgm:prSet presAssocID="{BD7705C9-8AA4-4538-A1A6-5D879CBCE0C6}" presName="Subtitle" presStyleLbl="revTx" presStyleIdx="4" presStyleCnt="6" custLinFactY="-29181" custLinFactNeighborY="-100000">
        <dgm:presLayoutVars>
          <dgm:chMax val="0"/>
          <dgm:bulletEnabled/>
        </dgm:presLayoutVars>
      </dgm:prSet>
      <dgm:spPr/>
    </dgm:pt>
    <dgm:pt modelId="{26D3C0B9-8695-4749-99E6-F0416F6AFA33}" type="pres">
      <dgm:prSet presAssocID="{BD7705C9-8AA4-4538-A1A6-5D879CBCE0C6}" presName="Description" presStyleLbl="revTx" presStyleIdx="5" presStyleCnt="6" custLinFactNeighborY="-24591">
        <dgm:presLayoutVars>
          <dgm:bulletEnabled/>
        </dgm:presLayoutVars>
      </dgm:prSet>
      <dgm:spPr/>
    </dgm:pt>
  </dgm:ptLst>
  <dgm:cxnLst>
    <dgm:cxn modelId="{18046F00-C6AB-40AF-A224-51D4FF668B2D}" srcId="{4F69005B-0D82-4A71-8DE4-1B10234ECD2A}" destId="{6AD3B4CE-4AA2-4834-BF79-378905558491}" srcOrd="0" destOrd="0" parTransId="{F32D23C1-6297-413B-87D7-3ECCFBB1616A}" sibTransId="{A7E783F9-CA55-4AFD-A43C-B9105C49ADEB}"/>
    <dgm:cxn modelId="{AC1EB10A-9758-4891-A7B6-5BCD181F3B46}" srcId="{BD7705C9-8AA4-4538-A1A6-5D879CBCE0C6}" destId="{565FA454-8659-4208-8FA5-D774EB978A7D}" srcOrd="1" destOrd="0" parTransId="{C875F850-2C5E-4C25-986B-B6BC30094676}" sibTransId="{851C2269-E509-4527-B640-B97052EA4684}"/>
    <dgm:cxn modelId="{25145E11-5AAD-44B1-8692-FAC61FBE3676}" srcId="{3F5F8C00-163E-4796-B919-49EA2A371D1C}" destId="{D6683476-1A48-4F6B-8D3E-C38BF4B68D39}" srcOrd="0" destOrd="0" parTransId="{85976211-7B15-4EF4-8945-E4CF6551143C}" sibTransId="{590F1D90-0B18-45F0-89DE-98D9F252EBF2}"/>
    <dgm:cxn modelId="{D721F627-01D6-407E-8CE8-69A99BA0BD03}" type="presOf" srcId="{044FA7A2-5C69-4A17-A2CF-1CAB0540EC97}" destId="{A74BBBDD-101B-4561-9AC8-B183844120BB}" srcOrd="0" destOrd="0" presId="urn:microsoft.com/office/officeart/2024/3/layout/verticalVisualTextBlock1"/>
    <dgm:cxn modelId="{9B5C532A-ED6B-4BAD-BCE9-87A08DECA06C}" type="presOf" srcId="{FEDE4C00-BDFA-4827-B3CF-4C73032F7851}" destId="{4D7D2CF7-C3B1-4491-BEC1-1D472812396E}" srcOrd="0" destOrd="0" presId="urn:microsoft.com/office/officeart/2024/3/layout/verticalVisualTextBlock1"/>
    <dgm:cxn modelId="{0B507136-8BB4-46A9-9AB7-4B7C7ED8253E}" srcId="{BD7705C9-8AA4-4538-A1A6-5D879CBCE0C6}" destId="{CED863F6-AA41-4B90-B8D5-EA16FBED7A23}" srcOrd="2" destOrd="0" parTransId="{73C3F16B-9F72-4B9E-AF2F-93F9DA1FB3DA}" sibTransId="{26A8B75A-33F7-4891-9DAF-691446B3102F}"/>
    <dgm:cxn modelId="{71299D6B-010A-49A4-A958-D59C55B05D16}" type="presOf" srcId="{4F69005B-0D82-4A71-8DE4-1B10234ECD2A}" destId="{C66832EC-9BA2-4687-BF66-B673CFA2C755}" srcOrd="0" destOrd="0" presId="urn:microsoft.com/office/officeart/2024/3/layout/verticalVisualTextBlock1"/>
    <dgm:cxn modelId="{69997C88-802C-4014-AB3E-82BEE21809AB}" srcId="{C528E6FC-8334-489A-9698-A60DF794D2D4}" destId="{3F5F8C00-163E-4796-B919-49EA2A371D1C}" srcOrd="1" destOrd="0" parTransId="{C8A1A5D2-9E06-4B9E-AC6F-2A49AEF9900D}" sibTransId="{FEDE4C00-BDFA-4827-B3CF-4C73032F7851}"/>
    <dgm:cxn modelId="{5EAA0991-EAAB-45A8-AC90-175C296BFD78}" type="presOf" srcId="{C528E6FC-8334-489A-9698-A60DF794D2D4}" destId="{FB5FD9E5-7D68-4069-AA85-C4B9A8F66093}" srcOrd="0" destOrd="0" presId="urn:microsoft.com/office/officeart/2024/3/layout/verticalVisualTextBlock1"/>
    <dgm:cxn modelId="{9AF0A592-F374-4706-8240-4100EA5E94B3}" srcId="{BD7705C9-8AA4-4538-A1A6-5D879CBCE0C6}" destId="{B10B68D2-A555-4F7A-917F-6FDFCB43B43F}" srcOrd="0" destOrd="0" parTransId="{A1FA770D-16EA-48F6-A08D-A22848571AE2}" sibTransId="{04E3B252-092E-4884-B83F-B85594D3956E}"/>
    <dgm:cxn modelId="{4E2660AC-DD47-4F53-9AEB-6922844DD382}" type="presOf" srcId="{CED863F6-AA41-4B90-B8D5-EA16FBED7A23}" destId="{26D3C0B9-8695-4749-99E6-F0416F6AFA33}" srcOrd="0" destOrd="2" presId="urn:microsoft.com/office/officeart/2024/3/layout/verticalVisualTextBlock1"/>
    <dgm:cxn modelId="{34BABAB3-D7C6-4592-94E3-40E324C9FCBD}" type="presOf" srcId="{BD7705C9-8AA4-4538-A1A6-5D879CBCE0C6}" destId="{A200619E-C6F6-4D27-AA24-B82DC6AB8263}" srcOrd="0" destOrd="0" presId="urn:microsoft.com/office/officeart/2024/3/layout/verticalVisualTextBlock1"/>
    <dgm:cxn modelId="{CB316ABF-5E4E-44E2-996B-C96212B523F8}" type="presOf" srcId="{D6683476-1A48-4F6B-8D3E-C38BF4B68D39}" destId="{1BF3DBE7-4047-4E8D-BA58-5AF260D33C66}" srcOrd="0" destOrd="0" presId="urn:microsoft.com/office/officeart/2024/3/layout/verticalVisualTextBlock1"/>
    <dgm:cxn modelId="{A45876D4-9453-43CD-A40F-6FFD3B3C5C5C}" type="presOf" srcId="{3F5F8C00-163E-4796-B919-49EA2A371D1C}" destId="{9C5EF862-280A-4098-BCCD-020AB2BF1B80}" srcOrd="0" destOrd="0" presId="urn:microsoft.com/office/officeart/2024/3/layout/verticalVisualTextBlock1"/>
    <dgm:cxn modelId="{BC1BECDE-4C3E-4614-8187-2A053D091AB9}" srcId="{C528E6FC-8334-489A-9698-A60DF794D2D4}" destId="{BD7705C9-8AA4-4538-A1A6-5D879CBCE0C6}" srcOrd="2" destOrd="0" parTransId="{30942D40-6A75-4567-AA88-0A7EE56A62C0}" sibTransId="{5B795350-5313-4501-9D60-EC53200CEBCD}"/>
    <dgm:cxn modelId="{F565FBE7-D11E-490E-8EF7-841160CA776D}" srcId="{C528E6FC-8334-489A-9698-A60DF794D2D4}" destId="{4F69005B-0D82-4A71-8DE4-1B10234ECD2A}" srcOrd="0" destOrd="0" parTransId="{618FE0FD-D7A1-4C7D-A1DA-35ACE43643E3}" sibTransId="{044FA7A2-5C69-4A17-A2CF-1CAB0540EC97}"/>
    <dgm:cxn modelId="{4EEA82E9-050F-47AE-96D6-68830A4FD459}" type="presOf" srcId="{B10B68D2-A555-4F7A-917F-6FDFCB43B43F}" destId="{26D3C0B9-8695-4749-99E6-F0416F6AFA33}" srcOrd="0" destOrd="0" presId="urn:microsoft.com/office/officeart/2024/3/layout/verticalVisualTextBlock1"/>
    <dgm:cxn modelId="{42611EEB-AE66-401D-97C2-7EBF182CFD55}" type="presOf" srcId="{565FA454-8659-4208-8FA5-D774EB978A7D}" destId="{26D3C0B9-8695-4749-99E6-F0416F6AFA33}" srcOrd="0" destOrd="1" presId="urn:microsoft.com/office/officeart/2024/3/layout/verticalVisualTextBlock1"/>
    <dgm:cxn modelId="{E5C06AFA-AE17-468D-AC59-4BB333821167}" type="presOf" srcId="{6AD3B4CE-4AA2-4834-BF79-378905558491}" destId="{68F65D99-9E18-4775-A403-15B9E26EA353}" srcOrd="0" destOrd="0" presId="urn:microsoft.com/office/officeart/2024/3/layout/verticalVisualTextBlock1"/>
    <dgm:cxn modelId="{B3E226A0-9AB2-4364-98F2-FD11AE143C34}" type="presParOf" srcId="{FB5FD9E5-7D68-4069-AA85-C4B9A8F66093}" destId="{03921A77-533F-4FBA-824A-39152B123052}" srcOrd="0" destOrd="0" presId="urn:microsoft.com/office/officeart/2024/3/layout/verticalVisualTextBlock1"/>
    <dgm:cxn modelId="{179915B0-662D-4031-A51A-44DFFBAC92B5}" type="presParOf" srcId="{03921A77-533F-4FBA-824A-39152B123052}" destId="{28672D60-6880-4855-99CA-5B9E0AA539CE}" srcOrd="0" destOrd="0" presId="urn:microsoft.com/office/officeart/2024/3/layout/verticalVisualTextBlock1"/>
    <dgm:cxn modelId="{4103C65F-3C28-48E1-813F-B48CACAD21FB}" type="presParOf" srcId="{03921A77-533F-4FBA-824A-39152B123052}" destId="{C66832EC-9BA2-4687-BF66-B673CFA2C755}" srcOrd="1" destOrd="0" presId="urn:microsoft.com/office/officeart/2024/3/layout/verticalVisualTextBlock1"/>
    <dgm:cxn modelId="{56758178-44B1-4E8D-B6C3-E2A07FB5AD7E}" type="presParOf" srcId="{03921A77-533F-4FBA-824A-39152B123052}" destId="{68F65D99-9E18-4775-A403-15B9E26EA353}" srcOrd="2" destOrd="0" presId="urn:microsoft.com/office/officeart/2024/3/layout/verticalVisualTextBlock1"/>
    <dgm:cxn modelId="{38952DCE-7B23-454D-BA8C-D5265F610468}" type="presParOf" srcId="{FB5FD9E5-7D68-4069-AA85-C4B9A8F66093}" destId="{A74BBBDD-101B-4561-9AC8-B183844120BB}" srcOrd="1" destOrd="0" presId="urn:microsoft.com/office/officeart/2024/3/layout/verticalVisualTextBlock1"/>
    <dgm:cxn modelId="{9508181D-9E3A-4493-95EB-8A4E5A23773E}" type="presParOf" srcId="{FB5FD9E5-7D68-4069-AA85-C4B9A8F66093}" destId="{1126C90E-533F-4DC7-89A5-76A88D3FC84C}" srcOrd="2" destOrd="0" presId="urn:microsoft.com/office/officeart/2024/3/layout/verticalVisualTextBlock1"/>
    <dgm:cxn modelId="{DBAAFE0B-0182-4AC2-B294-3B21824E77DB}" type="presParOf" srcId="{1126C90E-533F-4DC7-89A5-76A88D3FC84C}" destId="{7F9D254C-53C6-4395-A646-DCB0C1A37C5B}" srcOrd="0" destOrd="0" presId="urn:microsoft.com/office/officeart/2024/3/layout/verticalVisualTextBlock1"/>
    <dgm:cxn modelId="{3EED073E-17F8-45B9-8025-315838F63A8C}" type="presParOf" srcId="{1126C90E-533F-4DC7-89A5-76A88D3FC84C}" destId="{9C5EF862-280A-4098-BCCD-020AB2BF1B80}" srcOrd="1" destOrd="0" presId="urn:microsoft.com/office/officeart/2024/3/layout/verticalVisualTextBlock1"/>
    <dgm:cxn modelId="{4803A43A-5957-4C2E-B663-E4C474E299EF}" type="presParOf" srcId="{1126C90E-533F-4DC7-89A5-76A88D3FC84C}" destId="{1BF3DBE7-4047-4E8D-BA58-5AF260D33C66}" srcOrd="2" destOrd="0" presId="urn:microsoft.com/office/officeart/2024/3/layout/verticalVisualTextBlock1"/>
    <dgm:cxn modelId="{9DB32779-C199-49CB-BC2A-0BCFF6C4F151}" type="presParOf" srcId="{FB5FD9E5-7D68-4069-AA85-C4B9A8F66093}" destId="{4D7D2CF7-C3B1-4491-BEC1-1D472812396E}" srcOrd="3" destOrd="0" presId="urn:microsoft.com/office/officeart/2024/3/layout/verticalVisualTextBlock1"/>
    <dgm:cxn modelId="{A86D9D18-83D5-4BCE-9B43-F43B6F4B19D2}" type="presParOf" srcId="{FB5FD9E5-7D68-4069-AA85-C4B9A8F66093}" destId="{648DB38E-04D5-4470-82BA-7FEC563C1B21}" srcOrd="4" destOrd="0" presId="urn:microsoft.com/office/officeart/2024/3/layout/verticalVisualTextBlock1"/>
    <dgm:cxn modelId="{66B95740-761E-4FDE-8F02-35F63EFF78DA}" type="presParOf" srcId="{648DB38E-04D5-4470-82BA-7FEC563C1B21}" destId="{5F3996E7-C482-4A1A-90C6-8BBB74D8AEDE}" srcOrd="0" destOrd="0" presId="urn:microsoft.com/office/officeart/2024/3/layout/verticalVisualTextBlock1"/>
    <dgm:cxn modelId="{B73A349B-592C-410C-A503-FFFDE6EB8A14}" type="presParOf" srcId="{648DB38E-04D5-4470-82BA-7FEC563C1B21}" destId="{A200619E-C6F6-4D27-AA24-B82DC6AB8263}" srcOrd="1" destOrd="0" presId="urn:microsoft.com/office/officeart/2024/3/layout/verticalVisualTextBlock1"/>
    <dgm:cxn modelId="{11F12DAE-1B59-4E23-BCB5-15EC64781761}" type="presParOf" srcId="{648DB38E-04D5-4470-82BA-7FEC563C1B21}" destId="{26D3C0B9-8695-4749-99E6-F0416F6AFA33}"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085546-7C7C-4B3E-ABEB-2669F1A65FB2}" type="doc">
      <dgm:prSet loTypeId="urn:microsoft.com/office/officeart/2017/3/layout/DropPinTimeline" loCatId="process" qsTypeId="urn:microsoft.com/office/officeart/2005/8/quickstyle/simple1" qsCatId="simple" csTypeId="urn:microsoft.com/office/officeart/2005/8/colors/accent1_2" csCatId="accent1" phldr="1"/>
      <dgm:spPr/>
      <dgm:t>
        <a:bodyPr rtlCol="0"/>
        <a:lstStyle/>
        <a:p>
          <a:pPr rtl="0"/>
          <a:endParaRPr lang="en-US"/>
        </a:p>
      </dgm:t>
    </dgm:pt>
    <dgm:pt modelId="{9DCEA5FC-4640-45AF-B712-7A4FD94AEF0D}">
      <dgm:prSet phldrT="[Text]" custT="1"/>
      <dgm:spPr/>
      <dgm:t>
        <a:bodyPr rtlCol="0"/>
        <a:lstStyle/>
        <a:p>
          <a:pPr>
            <a:defRPr b="1"/>
          </a:pPr>
          <a:r>
            <a:rPr lang="es-ES" sz="2800" b="1" i="0" noProof="0" dirty="0">
              <a:solidFill>
                <a:schemeClr val="tx1"/>
              </a:solidFill>
              <a:latin typeface="Calibri" panose="020F0502020204030204" pitchFamily="34" charset="0"/>
              <a:ea typeface="Calibri" panose="020F0502020204030204" pitchFamily="34" charset="0"/>
              <a:cs typeface="Calibri" panose="020F0502020204030204" pitchFamily="34" charset="0"/>
            </a:rPr>
            <a:t>2006</a:t>
          </a:r>
          <a:endParaRPr lang="es-ES" sz="18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929A5FD9-0612-4B79-9B59-C3C36D34A069}" type="parTrans" cxnId="{DBD99269-D7F7-4B47-B17B-A5AE402751D9}">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0A99745B-BB5C-49B3-A782-8DB57641F6C9}" type="sibTrans" cxnId="{DBD99269-D7F7-4B47-B17B-A5AE402751D9}">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831701CF-77C7-46C0-A913-8CC39517BAB8}">
      <dgm:prSet phldrT="[Text]" custT="1"/>
      <dgm:spPr/>
      <dgm:t>
        <a:bodyPr rtlCol="0"/>
        <a:lstStyle/>
        <a:p>
          <a:r>
            <a:rPr lang="es-ES" sz="2400" i="0" noProof="0" dirty="0">
              <a:solidFill>
                <a:schemeClr val="tx1"/>
              </a:solidFill>
              <a:latin typeface="Calibri" panose="020F0502020204030204" pitchFamily="34" charset="0"/>
              <a:ea typeface="Calibri" panose="020F0502020204030204" pitchFamily="34" charset="0"/>
              <a:cs typeface="Calibri" panose="020F0502020204030204" pitchFamily="34" charset="0"/>
            </a:rPr>
            <a:t>Lanzamiento oficial </a:t>
          </a:r>
        </a:p>
      </dgm:t>
    </dgm:pt>
    <dgm:pt modelId="{13FBC60D-3EA6-4496-BA97-C1AE8C7F8961}" type="parTrans" cxnId="{39A11E5C-7A57-4117-A6DF-36000C29509C}">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75156CDF-E17B-4DAD-AE37-EA44D7F37090}" type="sibTrans" cxnId="{39A11E5C-7A57-4117-A6DF-36000C29509C}">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096A9AF0-0DAE-4EB3-B448-4501DA034F4A}">
      <dgm:prSet phldrT="[Text]" custT="1"/>
      <dgm:spPr/>
      <dgm:t>
        <a:bodyPr rtlCol="0"/>
        <a:lstStyle/>
        <a:p>
          <a:pPr>
            <a:defRPr b="1"/>
          </a:pPr>
          <a:r>
            <a:rPr lang="es-ES" sz="2800" i="0" noProof="0" dirty="0">
              <a:solidFill>
                <a:schemeClr val="tx1"/>
              </a:solidFill>
              <a:latin typeface="Calibri" panose="020F0502020204030204" pitchFamily="34" charset="0"/>
              <a:ea typeface="Calibri" panose="020F0502020204030204" pitchFamily="34" charset="0"/>
              <a:cs typeface="Calibri" panose="020F0502020204030204" pitchFamily="34" charset="0"/>
            </a:rPr>
            <a:t>2008</a:t>
          </a:r>
        </a:p>
      </dgm:t>
    </dgm:pt>
    <dgm:pt modelId="{8CE6ABD6-768E-42C8-9029-C3B5F278B21C}" type="parTrans" cxnId="{CA0753BD-DB60-4D68-8486-5B376B839B26}">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6B0D7DA9-E6ED-4137-9716-F48BF62327A8}" type="sibTrans" cxnId="{CA0753BD-DB60-4D68-8486-5B376B839B26}">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CA6B1BA0-B2FC-48AD-8EDA-F4AAA4AF2782}">
      <dgm:prSet custT="1"/>
      <dgm:spPr/>
      <dgm:t>
        <a:bodyPr rtlCol="0"/>
        <a:lstStyle/>
        <a:p>
          <a:pPr>
            <a:defRPr b="1"/>
          </a:pPr>
          <a:r>
            <a:rPr lang="es-ES" sz="2800" b="1" i="0" noProof="0" dirty="0">
              <a:solidFill>
                <a:schemeClr val="tx1"/>
              </a:solidFill>
              <a:latin typeface="Calibri" panose="020F0502020204030204" pitchFamily="34" charset="0"/>
              <a:ea typeface="Calibri" panose="020F0502020204030204" pitchFamily="34" charset="0"/>
              <a:cs typeface="Calibri" panose="020F0502020204030204" pitchFamily="34" charset="0"/>
            </a:rPr>
            <a:t>2010</a:t>
          </a:r>
          <a:endParaRPr lang="es-ES" sz="18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D7D3AA07-BCB9-4212-A556-E90870FB1413}" type="parTrans" cxnId="{CD6B6EE8-3813-4EF1-BFEC-C005A3326D63}">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39FB540D-D808-4040-9A37-0AC474C0212F}" type="sibTrans" cxnId="{CD6B6EE8-3813-4EF1-BFEC-C005A3326D63}">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3CB04A44-4013-4CA7-90FD-29AFC3C15E37}">
      <dgm:prSet custT="1"/>
      <dgm:spPr/>
      <dgm:t>
        <a:bodyPr rtlCol="0"/>
        <a:lstStyle/>
        <a:p>
          <a:r>
            <a:rPr lang="es-ES" sz="2400" i="0" noProof="0" dirty="0">
              <a:solidFill>
                <a:schemeClr val="tx1"/>
              </a:solidFill>
              <a:latin typeface="Calibri" panose="020F0502020204030204" pitchFamily="34" charset="0"/>
              <a:ea typeface="Calibri" panose="020F0502020204030204" pitchFamily="34" charset="0"/>
              <a:cs typeface="Calibri" panose="020F0502020204030204" pitchFamily="34" charset="0"/>
            </a:rPr>
            <a:t>Reconocimiento de Planes de estudios universitarios</a:t>
          </a:r>
        </a:p>
      </dgm:t>
    </dgm:pt>
    <dgm:pt modelId="{ECEE936A-E3CC-4209-BECC-1CD0C85A2B72}" type="parTrans" cxnId="{24A8F052-3377-4BA4-8C62-CCF5039C85D7}">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D7A8F7A0-47A3-4464-B3B7-E0806DF46627}" type="sibTrans" cxnId="{24A8F052-3377-4BA4-8C62-CCF5039C85D7}">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212ADAAB-D5CB-4BBC-8DAF-7340FD334994}">
      <dgm:prSet custT="1"/>
      <dgm:spPr/>
      <dgm:t>
        <a:bodyPr rtlCol="0"/>
        <a:lstStyle/>
        <a:p>
          <a:pPr>
            <a:defRPr b="1"/>
          </a:pPr>
          <a:r>
            <a:rPr lang="es-ES" sz="2800" b="1" i="0" noProof="0" dirty="0">
              <a:solidFill>
                <a:schemeClr val="tx1"/>
              </a:solidFill>
              <a:latin typeface="Calibri" panose="020F0502020204030204" pitchFamily="34" charset="0"/>
              <a:ea typeface="Calibri" panose="020F0502020204030204" pitchFamily="34" charset="0"/>
              <a:cs typeface="Calibri" panose="020F0502020204030204" pitchFamily="34" charset="0"/>
            </a:rPr>
            <a:t>2019</a:t>
          </a:r>
          <a:endParaRPr lang="es-ES" sz="18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45F6D312-A686-491E-95E3-EFB9640CC472}" type="parTrans" cxnId="{C8C7266C-2A0C-476A-85B3-F12BE2521F4C}">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AB2787E4-2A8B-428D-A4AE-2B14DCFFC4E7}" type="sibTrans" cxnId="{C8C7266C-2A0C-476A-85B3-F12BE2521F4C}">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2AEE5C11-34AE-4EB7-8907-9BED418EA471}">
      <dgm:prSet custT="1"/>
      <dgm:spPr/>
      <dgm:t>
        <a:bodyPr rtlCol="0"/>
        <a:lstStyle/>
        <a:p>
          <a:r>
            <a:rPr lang="es-ES" sz="2400" i="0" noProof="0" dirty="0">
              <a:solidFill>
                <a:schemeClr val="tx1"/>
              </a:solidFill>
              <a:latin typeface="Calibri" panose="020F0502020204030204" pitchFamily="34" charset="0"/>
              <a:ea typeface="Calibri" panose="020F0502020204030204" pitchFamily="34" charset="0"/>
              <a:cs typeface="Calibri" panose="020F0502020204030204" pitchFamily="34" charset="0"/>
            </a:rPr>
            <a:t>Revisión de los Estándares Profesionales PICARD</a:t>
          </a:r>
        </a:p>
      </dgm:t>
    </dgm:pt>
    <dgm:pt modelId="{2E14AD1F-C7EA-45AE-ADC0-0EE92A6516CB}" type="parTrans" cxnId="{DD687B5C-28C8-4088-99B8-D375C5FDAE4A}">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F36FDDA0-6B91-47CB-8114-B6F076E55FC8}" type="sibTrans" cxnId="{DD687B5C-28C8-4088-99B8-D375C5FDAE4A}">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A2560FD2-F12F-4A06-A96F-B86674952111}">
      <dgm:prSet custT="1"/>
      <dgm:spPr/>
      <dgm:t>
        <a:bodyPr rtlCol="0"/>
        <a:lstStyle/>
        <a:p>
          <a:pPr>
            <a:defRPr b="1"/>
          </a:pPr>
          <a:r>
            <a:rPr lang="es-ES" sz="2800" b="1" i="0" noProof="0" dirty="0">
              <a:solidFill>
                <a:schemeClr val="tx1"/>
              </a:solidFill>
              <a:latin typeface="Calibri" panose="020F0502020204030204" pitchFamily="34" charset="0"/>
              <a:ea typeface="Calibri" panose="020F0502020204030204" pitchFamily="34" charset="0"/>
              <a:cs typeface="Calibri" panose="020F0502020204030204" pitchFamily="34" charset="0"/>
            </a:rPr>
            <a:t>2022</a:t>
          </a:r>
        </a:p>
      </dgm:t>
    </dgm:pt>
    <dgm:pt modelId="{96173659-138A-4A00-AE0B-9063EA9393A6}" type="parTrans" cxnId="{F9D8B584-9399-4A2B-8ADC-F71293A4822C}">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D3C3BC3F-2256-4FBC-AFA5-0D035E3EACD7}" type="sibTrans" cxnId="{F9D8B584-9399-4A2B-8ADC-F71293A4822C}">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683CC5F6-E9B5-49F2-909E-A68D38896308}">
      <dgm:prSet custT="1"/>
      <dgm:spPr/>
      <dgm:t>
        <a:bodyPr rtlCol="0"/>
        <a:lstStyle/>
        <a:p>
          <a:pPr>
            <a:defRPr b="1"/>
          </a:pPr>
          <a:r>
            <a:rPr lang="es-ES" sz="2800" b="1" i="0" noProof="0" dirty="0">
              <a:solidFill>
                <a:schemeClr val="tx1"/>
              </a:solidFill>
              <a:latin typeface="Calibri" panose="020F0502020204030204" pitchFamily="34" charset="0"/>
              <a:ea typeface="Calibri" panose="020F0502020204030204" pitchFamily="34" charset="0"/>
              <a:cs typeface="Calibri" panose="020F0502020204030204" pitchFamily="34" charset="0"/>
            </a:rPr>
            <a:t>2009</a:t>
          </a:r>
        </a:p>
      </dgm:t>
    </dgm:pt>
    <dgm:pt modelId="{4C61DDEE-8BBF-4CBF-B066-7E60B6DF0A11}" type="sibTrans" cxnId="{59786CF9-070F-4821-A4E9-D33DB930D8D2}">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15BFC747-B881-4328-BFBE-9BC128388CC6}" type="parTrans" cxnId="{59786CF9-070F-4821-A4E9-D33DB930D8D2}">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4EA069F3-397F-40D5-94A6-32C3E355C277}">
      <dgm:prSet custT="1"/>
      <dgm:spPr/>
      <dgm:t>
        <a:bodyPr rtlCol="0" anchor="t"/>
        <a:lstStyle/>
        <a:p>
          <a:r>
            <a:rPr lang="es-ES" sz="2400" i="0" noProof="0" dirty="0" err="1">
              <a:solidFill>
                <a:schemeClr val="tx1"/>
              </a:solidFill>
              <a:latin typeface="Calibri" panose="020F0502020204030204" pitchFamily="34" charset="0"/>
              <a:ea typeface="Calibri" panose="020F0502020204030204" pitchFamily="34" charset="0"/>
              <a:cs typeface="Calibri" panose="020F0502020204030204" pitchFamily="34" charset="0"/>
            </a:rPr>
            <a:t>MoU</a:t>
          </a:r>
          <a:r>
            <a:rPr lang="es-ES" sz="2400" i="0" noProof="0" dirty="0">
              <a:solidFill>
                <a:schemeClr val="tx1"/>
              </a:solidFill>
              <a:latin typeface="Calibri" panose="020F0502020204030204" pitchFamily="34" charset="0"/>
              <a:ea typeface="Calibri" panose="020F0502020204030204" pitchFamily="34" charset="0"/>
              <a:cs typeface="Calibri" panose="020F0502020204030204" pitchFamily="34" charset="0"/>
            </a:rPr>
            <a:t> INCU</a:t>
          </a:r>
        </a:p>
      </dgm:t>
    </dgm:pt>
    <dgm:pt modelId="{2F99115B-608E-4E08-A503-B74879A76D07}" type="parTrans" cxnId="{BC5A70C8-9D97-4922-BCDB-6316D191C527}">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E94D5EF7-F47C-476C-A5FE-1C35261B578A}" type="sibTrans" cxnId="{BC5A70C8-9D97-4922-BCDB-6316D191C527}">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1E529C6E-C939-479A-A075-9E9B02837B50}">
      <dgm:prSet custT="1"/>
      <dgm:spPr/>
      <dgm:t>
        <a:bodyPr rtlCol="0" anchor="b"/>
        <a:lstStyle/>
        <a:p>
          <a:r>
            <a:rPr lang="es-ES" sz="2400" i="0" noProof="0" dirty="0">
              <a:solidFill>
                <a:schemeClr val="tx1"/>
              </a:solidFill>
              <a:latin typeface="Calibri" panose="020F0502020204030204" pitchFamily="34" charset="0"/>
              <a:ea typeface="Calibri" panose="020F0502020204030204" pitchFamily="34" charset="0"/>
              <a:cs typeface="Calibri" panose="020F0502020204030204" pitchFamily="34" charset="0"/>
            </a:rPr>
            <a:t>17va Conferencia PICARD</a:t>
          </a:r>
        </a:p>
      </dgm:t>
    </dgm:pt>
    <dgm:pt modelId="{46B3C017-F97A-4640-992A-33AEE06B2EFC}" type="parTrans" cxnId="{99746BB5-7122-43B8-8680-CF610F03585C}">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192E80CB-2667-481C-8244-6EC4AEED1BC2}" type="sibTrans" cxnId="{99746BB5-7122-43B8-8680-CF610F03585C}">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43C0AE72-7DD3-4722-A93B-20BFA7B7444C}">
      <dgm:prSet custT="1"/>
      <dgm:spPr/>
      <dgm:t>
        <a:bodyPr rtlCol="0" anchor="b"/>
        <a:lstStyle/>
        <a:p>
          <a:pPr>
            <a:defRPr b="1"/>
          </a:pPr>
          <a:r>
            <a:rPr lang="es-ES" sz="2800" i="0" noProof="0" dirty="0">
              <a:solidFill>
                <a:schemeClr val="tx1"/>
              </a:solidFill>
              <a:latin typeface="Calibri" panose="020F0502020204030204" pitchFamily="34" charset="0"/>
              <a:ea typeface="Calibri" panose="020F0502020204030204" pitchFamily="34" charset="0"/>
              <a:cs typeface="Calibri" panose="020F0502020204030204" pitchFamily="34" charset="0"/>
            </a:rPr>
            <a:t>2025</a:t>
          </a:r>
        </a:p>
      </dgm:t>
    </dgm:pt>
    <dgm:pt modelId="{46CF09D5-3F2F-4184-910C-C4185C405746}" type="parTrans" cxnId="{9730541A-E885-41BD-95AA-98EE18CDC941}">
      <dgm:prSet/>
      <dgm:spPr/>
      <dgm:t>
        <a:bodyPr/>
        <a:lstStyle/>
        <a:p>
          <a:endParaRPr lang="es-ES" sz="3200" i="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BDE9D874-2117-4038-89AE-30C7EFD363C6}" type="sibTrans" cxnId="{9730541A-E885-41BD-95AA-98EE18CDC941}">
      <dgm:prSet/>
      <dgm:spPr/>
      <dgm:t>
        <a:bodyPr/>
        <a:lstStyle/>
        <a:p>
          <a:endParaRPr lang="es-ES" sz="3200" i="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61B11F93-961B-434A-B403-97DC716551A2}">
      <dgm:prSet phldrT="[Text]" custT="1"/>
      <dgm:spPr/>
      <dgm:t>
        <a:bodyPr rtlCol="0"/>
        <a:lstStyle/>
        <a:p>
          <a:r>
            <a:rPr lang="es-ES" sz="2400" i="0" noProof="0" dirty="0">
              <a:solidFill>
                <a:schemeClr val="tx1"/>
              </a:solidFill>
              <a:latin typeface="Calibri" panose="020F0502020204030204" pitchFamily="34" charset="0"/>
              <a:ea typeface="Calibri" panose="020F0502020204030204" pitchFamily="34" charset="0"/>
              <a:cs typeface="Calibri" panose="020F0502020204030204" pitchFamily="34" charset="0"/>
            </a:rPr>
            <a:t>1ra Conferencia PICARD</a:t>
          </a:r>
        </a:p>
      </dgm:t>
    </dgm:pt>
    <dgm:pt modelId="{FCD8B48F-764C-4778-9F85-E445C7145BF2}" type="parTrans" cxnId="{F65F6096-A767-4DB2-A2D1-BFE96ACD3B7F}">
      <dgm:prSet/>
      <dgm:spPr/>
      <dgm:t>
        <a:bodyPr/>
        <a:lstStyle/>
        <a:p>
          <a:endParaRPr lang="es-ES" sz="3200" i="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BF1FC67E-E6B6-4C21-A74A-FBE8DC050D95}" type="sibTrans" cxnId="{F65F6096-A767-4DB2-A2D1-BFE96ACD3B7F}">
      <dgm:prSet/>
      <dgm:spPr/>
      <dgm:t>
        <a:bodyPr/>
        <a:lstStyle/>
        <a:p>
          <a:endParaRPr lang="es-ES" sz="3200" i="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92921081-529B-4D1C-83A4-C416BB4C5224}">
      <dgm:prSet custT="1"/>
      <dgm:spPr/>
      <dgm:t>
        <a:bodyPr rtlCol="0"/>
        <a:lstStyle/>
        <a:p>
          <a:r>
            <a:rPr lang="es-ES" sz="2400" i="0" noProof="0" dirty="0">
              <a:solidFill>
                <a:schemeClr val="tx1"/>
              </a:solidFill>
              <a:latin typeface="Calibri" panose="020F0502020204030204" pitchFamily="34" charset="0"/>
              <a:ea typeface="Calibri" panose="020F0502020204030204" pitchFamily="34" charset="0"/>
              <a:cs typeface="Calibri" panose="020F0502020204030204" pitchFamily="34" charset="0"/>
            </a:rPr>
            <a:t>Lanzamiento de los Estándares Profesionales PICARD</a:t>
          </a:r>
        </a:p>
      </dgm:t>
    </dgm:pt>
    <dgm:pt modelId="{ECC13403-1F53-4ED4-AE4F-334EEC7C8710}" type="sibTrans" cxnId="{B05C4C7C-FEB8-4825-98A0-C38D3021918A}">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5AD2C2F8-A1D7-469B-93D8-B578BEFE51F8}" type="parTrans" cxnId="{B05C4C7C-FEB8-4825-98A0-C38D3021918A}">
      <dgm:prSet/>
      <dgm:spPr/>
      <dgm:t>
        <a:bodyPr rtlCol="0"/>
        <a:lstStyle/>
        <a:p>
          <a:pPr rtl="0"/>
          <a:endParaRPr lang="es-ES" sz="3200" i="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3EF12FC2-E3D9-43BD-BBD0-EE202F54C00C}">
      <dgm:prSet custT="1"/>
      <dgm:spPr/>
      <dgm:t>
        <a:bodyPr rtlCol="0" anchor="t"/>
        <a:lstStyle/>
        <a:p>
          <a:r>
            <a:rPr lang="es-ES" sz="2400" i="0" noProof="0" dirty="0">
              <a:solidFill>
                <a:schemeClr val="tx1"/>
              </a:solidFill>
              <a:latin typeface="Calibri" panose="020F0502020204030204" pitchFamily="34" charset="0"/>
              <a:ea typeface="Calibri" panose="020F0502020204030204" pitchFamily="34" charset="0"/>
              <a:cs typeface="Calibri" panose="020F0502020204030204" pitchFamily="34" charset="0"/>
            </a:rPr>
            <a:t>CFC de la OMA instruye a la Secretaría la revisión y actualización de los Estándares Profesionales</a:t>
          </a:r>
        </a:p>
      </dgm:t>
    </dgm:pt>
    <dgm:pt modelId="{58818E92-93D5-4598-A73B-19CC6DE31F45}" type="parTrans" cxnId="{4BCCCE0D-5082-4BF8-A9A1-FB96D223B307}">
      <dgm:prSet/>
      <dgm:spPr/>
      <dgm:t>
        <a:bodyPr/>
        <a:lstStyle/>
        <a:p>
          <a:endParaRPr lang="es-ES" sz="3200" i="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AF845684-EC3D-42C9-83DD-22295F575B1E}" type="sibTrans" cxnId="{4BCCCE0D-5082-4BF8-A9A1-FB96D223B307}">
      <dgm:prSet/>
      <dgm:spPr/>
      <dgm:t>
        <a:bodyPr/>
        <a:lstStyle/>
        <a:p>
          <a:endParaRPr lang="es-ES" sz="3200" i="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7A5D3400-AF5B-4297-8592-4C1EDB9D0973}" type="pres">
      <dgm:prSet presAssocID="{63085546-7C7C-4B3E-ABEB-2669F1A65FB2}" presName="root" presStyleCnt="0">
        <dgm:presLayoutVars>
          <dgm:chMax/>
          <dgm:chPref/>
          <dgm:animLvl val="lvl"/>
        </dgm:presLayoutVars>
      </dgm:prSet>
      <dgm:spPr/>
    </dgm:pt>
    <dgm:pt modelId="{BD204284-1F7C-4D58-BC79-8C2DEE7E9FAF}" type="pres">
      <dgm:prSet presAssocID="{63085546-7C7C-4B3E-ABEB-2669F1A65FB2}" presName="divider" presStyleLbl="fgAcc1" presStyleIdx="0" presStyleCnt="8" custSzY="428624"/>
      <dgm:spPr>
        <a:prstGeom prst="homePlate">
          <a:avLst/>
        </a:prstGeom>
        <a:gradFill rotWithShape="0">
          <a:gsLst>
            <a:gs pos="0">
              <a:schemeClr val="bg1">
                <a:lumMod val="95000"/>
              </a:schemeClr>
            </a:gs>
            <a:gs pos="100000">
              <a:schemeClr val="bg1">
                <a:lumMod val="85000"/>
              </a:schemeClr>
            </a:gs>
          </a:gsLst>
          <a:lin ang="1200000" scaled="0"/>
        </a:gradFill>
        <a:ln w="12700" cap="flat" cmpd="sng" algn="ctr">
          <a:noFill/>
          <a:prstDash val="solid"/>
          <a:miter lim="800000"/>
          <a:tailEnd type="arrow" w="sm" len="sm"/>
        </a:ln>
        <a:effectLst/>
      </dgm:spPr>
    </dgm:pt>
    <dgm:pt modelId="{46A6B157-7198-41C4-9D25-C4F8885F1B6F}" type="pres">
      <dgm:prSet presAssocID="{63085546-7C7C-4B3E-ABEB-2669F1A65FB2}" presName="nodes" presStyleCnt="0">
        <dgm:presLayoutVars>
          <dgm:chMax/>
          <dgm:chPref/>
          <dgm:animLvl val="lvl"/>
        </dgm:presLayoutVars>
      </dgm:prSet>
      <dgm:spPr/>
    </dgm:pt>
    <dgm:pt modelId="{578E6A06-6F61-48BD-9F1A-48E731D6E26D}" type="pres">
      <dgm:prSet presAssocID="{9DCEA5FC-4640-45AF-B712-7A4FD94AEF0D}" presName="composite" presStyleCnt="0"/>
      <dgm:spPr/>
    </dgm:pt>
    <dgm:pt modelId="{9F727168-E825-43C1-AF50-41E115F59C0C}" type="pres">
      <dgm:prSet presAssocID="{9DCEA5FC-4640-45AF-B712-7A4FD94AEF0D}" presName="ConnectorPoint" presStyleLbl="lnNode1" presStyleIdx="0" presStyleCnt="7"/>
      <dgm:spPr>
        <a:solidFill>
          <a:schemeClr val="accent1"/>
        </a:solidFill>
        <a:ln w="6350" cap="flat" cmpd="sng" algn="ctr">
          <a:noFill/>
          <a:prstDash val="solid"/>
          <a:miter lim="800000"/>
        </a:ln>
        <a:effectLst/>
      </dgm:spPr>
    </dgm:pt>
    <dgm:pt modelId="{0C380CA5-521A-4949-A022-450DA9C217F5}" type="pres">
      <dgm:prSet presAssocID="{9DCEA5FC-4640-45AF-B712-7A4FD94AEF0D}" presName="DropPinPlaceHolder" presStyleCnt="0"/>
      <dgm:spPr/>
    </dgm:pt>
    <dgm:pt modelId="{19EF924A-339B-436A-9151-9C7B0B0377B9}" type="pres">
      <dgm:prSet presAssocID="{9DCEA5FC-4640-45AF-B712-7A4FD94AEF0D}" presName="DropPin" presStyleLbl="alignNode1" presStyleIdx="0" presStyleCnt="7"/>
      <dgm:spPr>
        <a:ln>
          <a:noFill/>
        </a:ln>
      </dgm:spPr>
    </dgm:pt>
    <dgm:pt modelId="{846B4BA4-33F0-43CE-A60E-B95E195AD5A9}" type="pres">
      <dgm:prSet presAssocID="{9DCEA5FC-4640-45AF-B712-7A4FD94AEF0D}" presName="Ellipse" presStyleLbl="fgAcc1" presStyleIdx="1" presStyleCnt="8"/>
      <dgm:spPr>
        <a:prstGeom prst="donut">
          <a:avLst/>
        </a:prstGeom>
        <a:solidFill>
          <a:schemeClr val="bg1"/>
        </a:solidFill>
        <a:ln w="12700" cap="flat" cmpd="sng" algn="ctr">
          <a:noFill/>
          <a:prstDash val="solid"/>
          <a:miter lim="800000"/>
        </a:ln>
        <a:effectLst/>
      </dgm:spPr>
    </dgm:pt>
    <dgm:pt modelId="{A782CF5D-A585-4990-846A-5EDBD19A9BDB}" type="pres">
      <dgm:prSet presAssocID="{9DCEA5FC-4640-45AF-B712-7A4FD94AEF0D}" presName="L2TextContainer" presStyleLbl="revTx" presStyleIdx="0" presStyleCnt="14">
        <dgm:presLayoutVars>
          <dgm:bulletEnabled val="1"/>
        </dgm:presLayoutVars>
      </dgm:prSet>
      <dgm:spPr/>
    </dgm:pt>
    <dgm:pt modelId="{85C50C56-6DC8-4C47-8DBC-4FD6B1554AA4}" type="pres">
      <dgm:prSet presAssocID="{9DCEA5FC-4640-45AF-B712-7A4FD94AEF0D}" presName="L1TextContainer" presStyleLbl="revTx" presStyleIdx="1" presStyleCnt="14">
        <dgm:presLayoutVars>
          <dgm:chMax val="1"/>
          <dgm:chPref val="1"/>
          <dgm:bulletEnabled val="1"/>
        </dgm:presLayoutVars>
      </dgm:prSet>
      <dgm:spPr/>
    </dgm:pt>
    <dgm:pt modelId="{4F322B1B-F357-4BCD-BF34-8A0D705A1CE7}" type="pres">
      <dgm:prSet presAssocID="{9DCEA5FC-4640-45AF-B712-7A4FD94AEF0D}" presName="ConnectLine" presStyleLbl="sibTrans1D1" presStyleIdx="0" presStyleCnt="7"/>
      <dgm:spPr>
        <a:noFill/>
        <a:ln w="3175" cap="flat" cmpd="sng" algn="ctr">
          <a:solidFill>
            <a:schemeClr val="bg1">
              <a:lumMod val="85000"/>
            </a:schemeClr>
          </a:solidFill>
          <a:prstDash val="solid"/>
          <a:miter lim="800000"/>
        </a:ln>
        <a:effectLst/>
      </dgm:spPr>
    </dgm:pt>
    <dgm:pt modelId="{9FF32B1E-94FD-475E-9959-8E0546070C5B}" type="pres">
      <dgm:prSet presAssocID="{9DCEA5FC-4640-45AF-B712-7A4FD94AEF0D}" presName="EmptyPlaceHolder" presStyleCnt="0"/>
      <dgm:spPr/>
    </dgm:pt>
    <dgm:pt modelId="{C9E000F5-B650-46EB-A3B0-FBA6593CE548}" type="pres">
      <dgm:prSet presAssocID="{0A99745B-BB5C-49B3-A782-8DB57641F6C9}" presName="spaceBetweenRectangles" presStyleCnt="0"/>
      <dgm:spPr/>
    </dgm:pt>
    <dgm:pt modelId="{64373A7D-C7A5-4C0C-9781-58743159539A}" type="pres">
      <dgm:prSet presAssocID="{096A9AF0-0DAE-4EB3-B448-4501DA034F4A}" presName="composite" presStyleCnt="0"/>
      <dgm:spPr/>
    </dgm:pt>
    <dgm:pt modelId="{B57996C3-16BE-4CEB-B9E2-6FFC42938F41}" type="pres">
      <dgm:prSet presAssocID="{096A9AF0-0DAE-4EB3-B448-4501DA034F4A}" presName="ConnectorPoint" presStyleLbl="lnNode1" presStyleIdx="1" presStyleCnt="7"/>
      <dgm:spPr>
        <a:solidFill>
          <a:schemeClr val="accent1">
            <a:hueOff val="0"/>
            <a:satOff val="0"/>
            <a:lumOff val="0"/>
            <a:alphaOff val="0"/>
          </a:schemeClr>
        </a:solidFill>
        <a:ln w="6350" cap="flat" cmpd="sng" algn="ctr">
          <a:noFill/>
          <a:prstDash val="solid"/>
          <a:miter lim="800000"/>
        </a:ln>
        <a:effectLst/>
      </dgm:spPr>
    </dgm:pt>
    <dgm:pt modelId="{BC71368F-DA7E-405D-93AC-3A6767BF9FC6}" type="pres">
      <dgm:prSet presAssocID="{096A9AF0-0DAE-4EB3-B448-4501DA034F4A}" presName="DropPinPlaceHolder" presStyleCnt="0"/>
      <dgm:spPr/>
    </dgm:pt>
    <dgm:pt modelId="{5B4632EA-1574-417A-A3FA-D711159FBAD1}" type="pres">
      <dgm:prSet presAssocID="{096A9AF0-0DAE-4EB3-B448-4501DA034F4A}" presName="DropPin" presStyleLbl="alignNode1" presStyleIdx="1" presStyleCnt="7"/>
      <dgm:spPr>
        <a:ln>
          <a:noFill/>
        </a:ln>
      </dgm:spPr>
    </dgm:pt>
    <dgm:pt modelId="{032E0966-F86B-4BBD-BE80-8FAB861AF0E8}" type="pres">
      <dgm:prSet presAssocID="{096A9AF0-0DAE-4EB3-B448-4501DA034F4A}" presName="Ellipse" presStyleLbl="fgAcc1" presStyleIdx="2" presStyleCnt="8"/>
      <dgm:spPr>
        <a:prstGeom prst="donut">
          <a:avLst/>
        </a:prstGeom>
        <a:solidFill>
          <a:schemeClr val="lt1">
            <a:hueOff val="0"/>
            <a:satOff val="0"/>
            <a:lumOff val="0"/>
          </a:schemeClr>
        </a:solidFill>
        <a:ln w="12700" cap="flat" cmpd="sng" algn="ctr">
          <a:noFill/>
          <a:prstDash val="solid"/>
          <a:miter lim="800000"/>
        </a:ln>
        <a:effectLst/>
      </dgm:spPr>
    </dgm:pt>
    <dgm:pt modelId="{B608C5A1-CE9E-4410-9F2F-F714CC6AB069}" type="pres">
      <dgm:prSet presAssocID="{096A9AF0-0DAE-4EB3-B448-4501DA034F4A}" presName="L2TextContainer" presStyleLbl="revTx" presStyleIdx="2" presStyleCnt="14">
        <dgm:presLayoutVars>
          <dgm:bulletEnabled val="1"/>
        </dgm:presLayoutVars>
      </dgm:prSet>
      <dgm:spPr/>
    </dgm:pt>
    <dgm:pt modelId="{C1E34084-406C-48D5-88FE-7226282DBC49}" type="pres">
      <dgm:prSet presAssocID="{096A9AF0-0DAE-4EB3-B448-4501DA034F4A}" presName="L1TextContainer" presStyleLbl="revTx" presStyleIdx="3" presStyleCnt="14">
        <dgm:presLayoutVars>
          <dgm:chMax val="1"/>
          <dgm:chPref val="1"/>
          <dgm:bulletEnabled val="1"/>
        </dgm:presLayoutVars>
      </dgm:prSet>
      <dgm:spPr/>
    </dgm:pt>
    <dgm:pt modelId="{33168228-1414-4AAF-B7E5-C08A80BBB2F1}" type="pres">
      <dgm:prSet presAssocID="{096A9AF0-0DAE-4EB3-B448-4501DA034F4A}" presName="ConnectLine" presStyleLbl="sibTrans1D1" presStyleIdx="1" presStyleCnt="7"/>
      <dgm:spPr>
        <a:xfrm>
          <a:off x="1843314" y="2690813"/>
          <a:ext cx="0" cy="1592961"/>
        </a:xfrm>
        <a:prstGeom prst="line">
          <a:avLst/>
        </a:prstGeom>
        <a:noFill/>
        <a:ln w="3175" cap="flat" cmpd="sng" algn="ctr">
          <a:solidFill>
            <a:prstClr val="white">
              <a:lumMod val="85000"/>
            </a:prstClr>
          </a:solidFill>
          <a:prstDash val="solid"/>
          <a:miter lim="800000"/>
        </a:ln>
        <a:effectLst/>
      </dgm:spPr>
    </dgm:pt>
    <dgm:pt modelId="{C791BCDD-76D3-4E0E-98B9-0C4903CF0E94}" type="pres">
      <dgm:prSet presAssocID="{096A9AF0-0DAE-4EB3-B448-4501DA034F4A}" presName="EmptyPlaceHolder" presStyleCnt="0"/>
      <dgm:spPr/>
    </dgm:pt>
    <dgm:pt modelId="{3B1DA912-FDB7-4F73-8823-B30C56F7DE86}" type="pres">
      <dgm:prSet presAssocID="{6B0D7DA9-E6ED-4137-9716-F48BF62327A8}" presName="spaceBetweenRectangles" presStyleCnt="0"/>
      <dgm:spPr/>
    </dgm:pt>
    <dgm:pt modelId="{DCEEC7C0-6CAC-4153-B66A-D920E3B7F504}" type="pres">
      <dgm:prSet presAssocID="{683CC5F6-E9B5-49F2-909E-A68D38896308}" presName="composite" presStyleCnt="0"/>
      <dgm:spPr/>
    </dgm:pt>
    <dgm:pt modelId="{56361E50-9FEC-48AD-A369-C1A8379B35EC}" type="pres">
      <dgm:prSet presAssocID="{683CC5F6-E9B5-49F2-909E-A68D38896308}" presName="ConnectorPoint" presStyleLbl="lnNode1" presStyleIdx="2" presStyleCnt="7"/>
      <dgm:spPr>
        <a:solidFill>
          <a:schemeClr val="accent3"/>
        </a:solidFill>
        <a:ln w="6350" cap="flat" cmpd="sng" algn="ctr">
          <a:noFill/>
          <a:prstDash val="solid"/>
          <a:miter lim="800000"/>
        </a:ln>
        <a:effectLst/>
      </dgm:spPr>
    </dgm:pt>
    <dgm:pt modelId="{70AC7E27-D774-4261-A80F-683BBD09A81D}" type="pres">
      <dgm:prSet presAssocID="{683CC5F6-E9B5-49F2-909E-A68D38896308}" presName="DropPinPlaceHolder" presStyleCnt="0"/>
      <dgm:spPr/>
    </dgm:pt>
    <dgm:pt modelId="{7BC09B8D-1C75-4604-9F35-AEC078447C45}" type="pres">
      <dgm:prSet presAssocID="{683CC5F6-E9B5-49F2-909E-A68D38896308}" presName="DropPin" presStyleLbl="alignNode1" presStyleIdx="2" presStyleCnt="7"/>
      <dgm:spPr>
        <a:prstGeom prst="ellipse">
          <a:avLst/>
        </a:prstGeom>
        <a:solidFill>
          <a:schemeClr val="accent3"/>
        </a:solidFill>
        <a:ln>
          <a:noFill/>
        </a:ln>
      </dgm:spPr>
    </dgm:pt>
    <dgm:pt modelId="{DFE91A1F-E910-48AB-A4C9-128002268483}" type="pres">
      <dgm:prSet presAssocID="{683CC5F6-E9B5-49F2-909E-A68D38896308}" presName="Ellipse" presStyleLbl="fgAcc1" presStyleIdx="3" presStyleCnt="8"/>
      <dgm:spPr>
        <a:prstGeom prst="star12">
          <a:avLst/>
        </a:prstGeom>
        <a:solidFill>
          <a:schemeClr val="lt1">
            <a:hueOff val="0"/>
            <a:satOff val="0"/>
            <a:lumOff val="0"/>
          </a:schemeClr>
        </a:solidFill>
        <a:ln w="12700" cap="flat" cmpd="sng" algn="ctr">
          <a:noFill/>
          <a:prstDash val="solid"/>
          <a:miter lim="800000"/>
        </a:ln>
        <a:effectLst/>
      </dgm:spPr>
    </dgm:pt>
    <dgm:pt modelId="{FC8603F2-85FC-4134-978C-4054E468209C}" type="pres">
      <dgm:prSet presAssocID="{683CC5F6-E9B5-49F2-909E-A68D38896308}" presName="L2TextContainer" presStyleLbl="revTx" presStyleIdx="4" presStyleCnt="14">
        <dgm:presLayoutVars>
          <dgm:bulletEnabled val="1"/>
        </dgm:presLayoutVars>
      </dgm:prSet>
      <dgm:spPr/>
    </dgm:pt>
    <dgm:pt modelId="{4EB3AA5C-1289-44C6-9F3E-859ABA28E18F}" type="pres">
      <dgm:prSet presAssocID="{683CC5F6-E9B5-49F2-909E-A68D38896308}" presName="L1TextContainer" presStyleLbl="revTx" presStyleIdx="5" presStyleCnt="14">
        <dgm:presLayoutVars>
          <dgm:chMax val="1"/>
          <dgm:chPref val="1"/>
          <dgm:bulletEnabled val="1"/>
        </dgm:presLayoutVars>
      </dgm:prSet>
      <dgm:spPr/>
    </dgm:pt>
    <dgm:pt modelId="{0BB03C0E-97EC-4D66-9B09-35D689DAB28C}" type="pres">
      <dgm:prSet presAssocID="{683CC5F6-E9B5-49F2-909E-A68D38896308}" presName="ConnectLine" presStyleLbl="sibTrans1D1" presStyleIdx="2" presStyleCnt="7"/>
      <dgm:spPr>
        <a:noFill/>
        <a:ln w="114300" cap="rnd" cmpd="sng" algn="ctr">
          <a:solidFill>
            <a:schemeClr val="bg1">
              <a:lumMod val="95000"/>
            </a:schemeClr>
          </a:solidFill>
          <a:prstDash val="sysDot"/>
          <a:round/>
        </a:ln>
        <a:effectLst/>
      </dgm:spPr>
    </dgm:pt>
    <dgm:pt modelId="{1A7A92CB-81F0-42D4-87BF-4008DEFA9CA8}" type="pres">
      <dgm:prSet presAssocID="{683CC5F6-E9B5-49F2-909E-A68D38896308}" presName="EmptyPlaceHolder" presStyleCnt="0"/>
      <dgm:spPr/>
    </dgm:pt>
    <dgm:pt modelId="{ABE3202B-256B-4398-8B41-CB40EDB06266}" type="pres">
      <dgm:prSet presAssocID="{4C61DDEE-8BBF-4CBF-B066-7E60B6DF0A11}" presName="spaceBetweenRectangles" presStyleCnt="0"/>
      <dgm:spPr/>
    </dgm:pt>
    <dgm:pt modelId="{B744CD57-FD23-4E62-9589-4CAC57B034E9}" type="pres">
      <dgm:prSet presAssocID="{CA6B1BA0-B2FC-48AD-8EDA-F4AAA4AF2782}" presName="composite" presStyleCnt="0"/>
      <dgm:spPr/>
    </dgm:pt>
    <dgm:pt modelId="{D891B168-1DA5-4124-931F-A51FCB8EFC11}" type="pres">
      <dgm:prSet presAssocID="{CA6B1BA0-B2FC-48AD-8EDA-F4AAA4AF2782}" presName="ConnectorPoint" presStyleLbl="lnNode1" presStyleIdx="3" presStyleCnt="7"/>
      <dgm:spPr>
        <a:solidFill>
          <a:schemeClr val="accent1">
            <a:hueOff val="0"/>
            <a:satOff val="0"/>
            <a:lumOff val="0"/>
            <a:alphaOff val="0"/>
          </a:schemeClr>
        </a:solidFill>
        <a:ln w="6350" cap="flat" cmpd="sng" algn="ctr">
          <a:noFill/>
          <a:prstDash val="solid"/>
          <a:miter lim="800000"/>
        </a:ln>
        <a:effectLst/>
      </dgm:spPr>
    </dgm:pt>
    <dgm:pt modelId="{42206762-CD73-4F82-B16A-D168E2503215}" type="pres">
      <dgm:prSet presAssocID="{CA6B1BA0-B2FC-48AD-8EDA-F4AAA4AF2782}" presName="DropPinPlaceHolder" presStyleCnt="0"/>
      <dgm:spPr/>
    </dgm:pt>
    <dgm:pt modelId="{C0DBECBF-E3AA-450B-95D4-8349AA21B4F8}" type="pres">
      <dgm:prSet presAssocID="{CA6B1BA0-B2FC-48AD-8EDA-F4AAA4AF2782}" presName="DropPin" presStyleLbl="alignNode1" presStyleIdx="3" presStyleCnt="7"/>
      <dgm:spPr>
        <a:ln>
          <a:noFill/>
        </a:ln>
      </dgm:spPr>
    </dgm:pt>
    <dgm:pt modelId="{6EDDD44C-F5E4-49AD-B1D9-346B8B8AEE8F}" type="pres">
      <dgm:prSet presAssocID="{CA6B1BA0-B2FC-48AD-8EDA-F4AAA4AF2782}" presName="Ellipse" presStyleLbl="fgAcc1" presStyleIdx="4" presStyleCnt="8"/>
      <dgm:spPr>
        <a:prstGeom prst="donut">
          <a:avLst/>
        </a:prstGeom>
        <a:solidFill>
          <a:schemeClr val="lt1">
            <a:hueOff val="0"/>
            <a:satOff val="0"/>
            <a:lumOff val="0"/>
          </a:schemeClr>
        </a:solidFill>
        <a:ln w="12700" cap="flat" cmpd="sng" algn="ctr">
          <a:noFill/>
          <a:prstDash val="solid"/>
          <a:miter lim="800000"/>
        </a:ln>
        <a:effectLst/>
      </dgm:spPr>
    </dgm:pt>
    <dgm:pt modelId="{FE564261-183D-47F9-8E7E-BCFC5023A815}" type="pres">
      <dgm:prSet presAssocID="{CA6B1BA0-B2FC-48AD-8EDA-F4AAA4AF2782}" presName="L2TextContainer" presStyleLbl="revTx" presStyleIdx="6" presStyleCnt="14">
        <dgm:presLayoutVars>
          <dgm:bulletEnabled val="1"/>
        </dgm:presLayoutVars>
      </dgm:prSet>
      <dgm:spPr/>
    </dgm:pt>
    <dgm:pt modelId="{3DA36ABE-9810-4ED4-9A55-2905E7588D06}" type="pres">
      <dgm:prSet presAssocID="{CA6B1BA0-B2FC-48AD-8EDA-F4AAA4AF2782}" presName="L1TextContainer" presStyleLbl="revTx" presStyleIdx="7" presStyleCnt="14">
        <dgm:presLayoutVars>
          <dgm:chMax val="1"/>
          <dgm:chPref val="1"/>
          <dgm:bulletEnabled val="1"/>
        </dgm:presLayoutVars>
      </dgm:prSet>
      <dgm:spPr/>
    </dgm:pt>
    <dgm:pt modelId="{4B9F5909-A57C-4893-9C8A-D5960FE9BE37}" type="pres">
      <dgm:prSet presAssocID="{CA6B1BA0-B2FC-48AD-8EDA-F4AAA4AF2782}" presName="ConnectLine" presStyleLbl="sibTrans1D1" presStyleIdx="3" presStyleCnt="7"/>
      <dgm:spPr>
        <a:xfrm>
          <a:off x="4960678" y="2690813"/>
          <a:ext cx="0" cy="1592961"/>
        </a:xfrm>
        <a:prstGeom prst="line">
          <a:avLst/>
        </a:prstGeom>
        <a:noFill/>
        <a:ln w="3175" cap="flat" cmpd="sng" algn="ctr">
          <a:solidFill>
            <a:prstClr val="white">
              <a:lumMod val="85000"/>
            </a:prstClr>
          </a:solidFill>
          <a:prstDash val="solid"/>
          <a:miter lim="800000"/>
        </a:ln>
        <a:effectLst/>
      </dgm:spPr>
    </dgm:pt>
    <dgm:pt modelId="{DEDCEF89-DB8F-4197-B2D2-2D39426E0B96}" type="pres">
      <dgm:prSet presAssocID="{CA6B1BA0-B2FC-48AD-8EDA-F4AAA4AF2782}" presName="EmptyPlaceHolder" presStyleCnt="0"/>
      <dgm:spPr/>
    </dgm:pt>
    <dgm:pt modelId="{4A96FD2F-C127-41DC-AA54-1EEBED6BA483}" type="pres">
      <dgm:prSet presAssocID="{39FB540D-D808-4040-9A37-0AC474C0212F}" presName="spaceBetweenRectangles" presStyleCnt="0"/>
      <dgm:spPr/>
    </dgm:pt>
    <dgm:pt modelId="{A1AE2BC4-A99C-4DD3-A84D-EB3461D18287}" type="pres">
      <dgm:prSet presAssocID="{212ADAAB-D5CB-4BBC-8DAF-7340FD334994}" presName="composite" presStyleCnt="0"/>
      <dgm:spPr/>
    </dgm:pt>
    <dgm:pt modelId="{278CF1E0-B1C4-4B10-A5EC-FD7EF0557E2D}" type="pres">
      <dgm:prSet presAssocID="{212ADAAB-D5CB-4BBC-8DAF-7340FD334994}" presName="ConnectorPoint" presStyleLbl="lnNode1" presStyleIdx="4" presStyleCnt="7"/>
      <dgm:spPr>
        <a:solidFill>
          <a:schemeClr val="accent1">
            <a:hueOff val="0"/>
            <a:satOff val="0"/>
            <a:lumOff val="0"/>
            <a:alphaOff val="0"/>
          </a:schemeClr>
        </a:solidFill>
        <a:ln w="6350" cap="flat" cmpd="sng" algn="ctr">
          <a:noFill/>
          <a:prstDash val="solid"/>
          <a:miter lim="800000"/>
        </a:ln>
        <a:effectLst/>
      </dgm:spPr>
    </dgm:pt>
    <dgm:pt modelId="{27B65FB4-BE6A-41E6-BBE9-8DC9F7B73486}" type="pres">
      <dgm:prSet presAssocID="{212ADAAB-D5CB-4BBC-8DAF-7340FD334994}" presName="DropPinPlaceHolder" presStyleCnt="0"/>
      <dgm:spPr/>
    </dgm:pt>
    <dgm:pt modelId="{488CC4C6-DFBC-460C-A9ED-BEDA8CC682D4}" type="pres">
      <dgm:prSet presAssocID="{212ADAAB-D5CB-4BBC-8DAF-7340FD334994}" presName="DropPin" presStyleLbl="alignNode1" presStyleIdx="4" presStyleCnt="7"/>
      <dgm:spPr>
        <a:ln>
          <a:noFill/>
        </a:ln>
      </dgm:spPr>
    </dgm:pt>
    <dgm:pt modelId="{48CA82DA-B677-461B-A08D-337683480059}" type="pres">
      <dgm:prSet presAssocID="{212ADAAB-D5CB-4BBC-8DAF-7340FD334994}" presName="Ellipse" presStyleLbl="fgAcc1" presStyleIdx="5" presStyleCnt="8"/>
      <dgm:spPr>
        <a:prstGeom prst="donut">
          <a:avLst/>
        </a:prstGeom>
        <a:solidFill>
          <a:schemeClr val="lt1">
            <a:hueOff val="0"/>
            <a:satOff val="0"/>
            <a:lumOff val="0"/>
          </a:schemeClr>
        </a:solidFill>
        <a:ln w="12700" cap="flat" cmpd="sng" algn="ctr">
          <a:noFill/>
          <a:prstDash val="solid"/>
          <a:miter lim="800000"/>
        </a:ln>
        <a:effectLst/>
      </dgm:spPr>
    </dgm:pt>
    <dgm:pt modelId="{D1646913-A3FA-4470-A3E9-C64B0A13A62A}" type="pres">
      <dgm:prSet presAssocID="{212ADAAB-D5CB-4BBC-8DAF-7340FD334994}" presName="L2TextContainer" presStyleLbl="revTx" presStyleIdx="8" presStyleCnt="14">
        <dgm:presLayoutVars>
          <dgm:bulletEnabled val="1"/>
        </dgm:presLayoutVars>
      </dgm:prSet>
      <dgm:spPr/>
    </dgm:pt>
    <dgm:pt modelId="{6EC2FC68-E1B8-4274-8090-C2C96A4CD82C}" type="pres">
      <dgm:prSet presAssocID="{212ADAAB-D5CB-4BBC-8DAF-7340FD334994}" presName="L1TextContainer" presStyleLbl="revTx" presStyleIdx="9" presStyleCnt="14">
        <dgm:presLayoutVars>
          <dgm:chMax val="1"/>
          <dgm:chPref val="1"/>
          <dgm:bulletEnabled val="1"/>
        </dgm:presLayoutVars>
      </dgm:prSet>
      <dgm:spPr/>
    </dgm:pt>
    <dgm:pt modelId="{4F41BF23-550C-4E7F-977E-3D22E3AF7B51}" type="pres">
      <dgm:prSet presAssocID="{212ADAAB-D5CB-4BBC-8DAF-7340FD334994}" presName="ConnectLine" presStyleLbl="sibTrans1D1" presStyleIdx="4" presStyleCnt="7"/>
      <dgm:spPr>
        <a:xfrm>
          <a:off x="6519360" y="1097851"/>
          <a:ext cx="0" cy="1592961"/>
        </a:xfrm>
        <a:prstGeom prst="line">
          <a:avLst/>
        </a:prstGeom>
        <a:noFill/>
        <a:ln w="3175" cap="flat" cmpd="sng" algn="ctr">
          <a:solidFill>
            <a:prstClr val="white">
              <a:lumMod val="85000"/>
            </a:prstClr>
          </a:solidFill>
          <a:prstDash val="solid"/>
          <a:miter lim="800000"/>
        </a:ln>
        <a:effectLst/>
      </dgm:spPr>
    </dgm:pt>
    <dgm:pt modelId="{5018695D-CFD4-49F8-8967-BA8A0C0A0DE1}" type="pres">
      <dgm:prSet presAssocID="{212ADAAB-D5CB-4BBC-8DAF-7340FD334994}" presName="EmptyPlaceHolder" presStyleCnt="0"/>
      <dgm:spPr/>
    </dgm:pt>
    <dgm:pt modelId="{61EA613E-57A8-485F-A4A9-29037092E83A}" type="pres">
      <dgm:prSet presAssocID="{AB2787E4-2A8B-428D-A4AE-2B14DCFFC4E7}" presName="spaceBetweenRectangles" presStyleCnt="0"/>
      <dgm:spPr/>
    </dgm:pt>
    <dgm:pt modelId="{0F3B3032-C16A-44EB-AE28-CB7C1D797D2B}" type="pres">
      <dgm:prSet presAssocID="{A2560FD2-F12F-4A06-A96F-B86674952111}" presName="composite" presStyleCnt="0"/>
      <dgm:spPr/>
    </dgm:pt>
    <dgm:pt modelId="{A64C6D16-2F77-439A-848A-F1081C5E5CBE}" type="pres">
      <dgm:prSet presAssocID="{A2560FD2-F12F-4A06-A96F-B86674952111}" presName="ConnectorPoint" presStyleLbl="lnNode1" presStyleIdx="5" presStyleCnt="7"/>
      <dgm:spPr>
        <a:solidFill>
          <a:schemeClr val="accent3"/>
        </a:solidFill>
        <a:ln w="6350" cap="flat" cmpd="sng" algn="ctr">
          <a:noFill/>
          <a:prstDash val="solid"/>
          <a:miter lim="800000"/>
        </a:ln>
        <a:effectLst/>
      </dgm:spPr>
    </dgm:pt>
    <dgm:pt modelId="{8EFC6EAF-71E5-48C3-9F69-6FB96640B14F}" type="pres">
      <dgm:prSet presAssocID="{A2560FD2-F12F-4A06-A96F-B86674952111}" presName="DropPinPlaceHolder" presStyleCnt="0"/>
      <dgm:spPr/>
    </dgm:pt>
    <dgm:pt modelId="{73F98938-B973-410F-B6E0-43437FA146E6}" type="pres">
      <dgm:prSet presAssocID="{A2560FD2-F12F-4A06-A96F-B86674952111}" presName="DropPin" presStyleLbl="alignNode1" presStyleIdx="5" presStyleCnt="7"/>
      <dgm:spPr>
        <a:prstGeom prst="ellipse">
          <a:avLst/>
        </a:prstGeom>
        <a:solidFill>
          <a:schemeClr val="accent3"/>
        </a:solidFill>
        <a:ln>
          <a:noFill/>
        </a:ln>
      </dgm:spPr>
    </dgm:pt>
    <dgm:pt modelId="{26BE64BD-02BC-4C6F-AC50-F9617E59754D}" type="pres">
      <dgm:prSet presAssocID="{A2560FD2-F12F-4A06-A96F-B86674952111}" presName="Ellipse" presStyleLbl="fgAcc1" presStyleIdx="6" presStyleCnt="8"/>
      <dgm:spPr>
        <a:prstGeom prst="star12">
          <a:avLst/>
        </a:prstGeom>
        <a:solidFill>
          <a:schemeClr val="lt1">
            <a:hueOff val="0"/>
            <a:satOff val="0"/>
            <a:lumOff val="0"/>
          </a:schemeClr>
        </a:solidFill>
        <a:ln w="12700" cap="flat" cmpd="sng" algn="ctr">
          <a:noFill/>
          <a:prstDash val="solid"/>
          <a:miter lim="800000"/>
        </a:ln>
        <a:effectLst/>
      </dgm:spPr>
    </dgm:pt>
    <dgm:pt modelId="{5C5070CD-E29E-4F50-9A43-342A2DE968FF}" type="pres">
      <dgm:prSet presAssocID="{A2560FD2-F12F-4A06-A96F-B86674952111}" presName="L2TextContainer" presStyleLbl="revTx" presStyleIdx="10" presStyleCnt="14">
        <dgm:presLayoutVars>
          <dgm:bulletEnabled val="1"/>
        </dgm:presLayoutVars>
      </dgm:prSet>
      <dgm:spPr/>
    </dgm:pt>
    <dgm:pt modelId="{6FED4196-A0D3-4E5C-83DA-99291A8FFFC3}" type="pres">
      <dgm:prSet presAssocID="{A2560FD2-F12F-4A06-A96F-B86674952111}" presName="L1TextContainer" presStyleLbl="revTx" presStyleIdx="11" presStyleCnt="14">
        <dgm:presLayoutVars>
          <dgm:chMax val="1"/>
          <dgm:chPref val="1"/>
          <dgm:bulletEnabled val="1"/>
        </dgm:presLayoutVars>
      </dgm:prSet>
      <dgm:spPr/>
    </dgm:pt>
    <dgm:pt modelId="{54DE4918-169B-4E9C-B946-44A9D45AEC94}" type="pres">
      <dgm:prSet presAssocID="{A2560FD2-F12F-4A06-A96F-B86674952111}" presName="ConnectLine" presStyleLbl="sibTrans1D1" presStyleIdx="5" presStyleCnt="7"/>
      <dgm:spPr>
        <a:xfrm>
          <a:off x="8078042" y="2690813"/>
          <a:ext cx="0" cy="1592961"/>
        </a:xfrm>
        <a:prstGeom prst="line">
          <a:avLst/>
        </a:prstGeom>
        <a:noFill/>
        <a:ln w="114300" cap="rnd" cmpd="sng" algn="ctr">
          <a:solidFill>
            <a:prstClr val="white">
              <a:lumMod val="95000"/>
            </a:prstClr>
          </a:solidFill>
          <a:prstDash val="sysDot"/>
          <a:round/>
        </a:ln>
        <a:effectLst/>
      </dgm:spPr>
    </dgm:pt>
    <dgm:pt modelId="{75F2030E-997B-4809-B3F1-AEF48EEEDB2B}" type="pres">
      <dgm:prSet presAssocID="{A2560FD2-F12F-4A06-A96F-B86674952111}" presName="EmptyPlaceHolder" presStyleCnt="0"/>
      <dgm:spPr/>
    </dgm:pt>
    <dgm:pt modelId="{1E7BDFD2-1D16-4AF0-AE8A-CDE189936F2E}" type="pres">
      <dgm:prSet presAssocID="{D3C3BC3F-2256-4FBC-AFA5-0D035E3EACD7}" presName="spaceBetweenRectangles" presStyleCnt="0"/>
      <dgm:spPr/>
    </dgm:pt>
    <dgm:pt modelId="{8D5E32E4-57CB-4355-88E7-6001E25B3249}" type="pres">
      <dgm:prSet presAssocID="{43C0AE72-7DD3-4722-A93B-20BFA7B7444C}" presName="composite" presStyleCnt="0"/>
      <dgm:spPr/>
    </dgm:pt>
    <dgm:pt modelId="{CE1C8EC7-9AB4-41CE-8388-5344AFE059E5}" type="pres">
      <dgm:prSet presAssocID="{43C0AE72-7DD3-4722-A93B-20BFA7B7444C}" presName="ConnectorPoint" presStyleLbl="lnNode1" presStyleIdx="6"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2EB9423-20D2-43DE-882A-048C2B8AB1E2}" type="pres">
      <dgm:prSet presAssocID="{43C0AE72-7DD3-4722-A93B-20BFA7B7444C}" presName="DropPinPlaceHolder" presStyleCnt="0"/>
      <dgm:spPr/>
    </dgm:pt>
    <dgm:pt modelId="{34234554-A042-4BE7-9E8B-FA1672100374}" type="pres">
      <dgm:prSet presAssocID="{43C0AE72-7DD3-4722-A93B-20BFA7B7444C}" presName="DropPin" presStyleLbl="alignNode1" presStyleIdx="6" presStyleCnt="7"/>
      <dgm:spPr/>
    </dgm:pt>
    <dgm:pt modelId="{5D9D3E5F-65CC-4328-9919-4C05F3F708D9}" type="pres">
      <dgm:prSet presAssocID="{43C0AE72-7DD3-4722-A93B-20BFA7B7444C}" presName="Ellipse" presStyleLbl="fgAcc1" presStyleIdx="7" presStyleCnt="8"/>
      <dgm:spPr>
        <a:solidFill>
          <a:schemeClr val="lt1">
            <a:alpha val="90000"/>
            <a:hueOff val="0"/>
            <a:satOff val="0"/>
            <a:lumOff val="0"/>
            <a:alphaOff val="0"/>
          </a:schemeClr>
        </a:solidFill>
        <a:ln w="12700" cap="flat" cmpd="sng" algn="ctr">
          <a:noFill/>
          <a:prstDash val="solid"/>
          <a:miter lim="800000"/>
        </a:ln>
        <a:effectLst/>
      </dgm:spPr>
    </dgm:pt>
    <dgm:pt modelId="{CA5FCDB4-B718-479C-82F0-802461B5C96B}" type="pres">
      <dgm:prSet presAssocID="{43C0AE72-7DD3-4722-A93B-20BFA7B7444C}" presName="L2TextContainer" presStyleLbl="revTx" presStyleIdx="12" presStyleCnt="14">
        <dgm:presLayoutVars>
          <dgm:bulletEnabled val="1"/>
        </dgm:presLayoutVars>
      </dgm:prSet>
      <dgm:spPr/>
    </dgm:pt>
    <dgm:pt modelId="{FE0F436C-CB8C-49D1-A3A8-663F7DA5A8E0}" type="pres">
      <dgm:prSet presAssocID="{43C0AE72-7DD3-4722-A93B-20BFA7B7444C}" presName="L1TextContainer" presStyleLbl="revTx" presStyleIdx="13" presStyleCnt="14">
        <dgm:presLayoutVars>
          <dgm:chMax val="1"/>
          <dgm:chPref val="1"/>
          <dgm:bulletEnabled val="1"/>
        </dgm:presLayoutVars>
      </dgm:prSet>
      <dgm:spPr/>
    </dgm:pt>
    <dgm:pt modelId="{2FE36B43-E2AE-4F97-B710-ACE9060192FF}" type="pres">
      <dgm:prSet presAssocID="{43C0AE72-7DD3-4722-A93B-20BFA7B7444C}" presName="ConnectLine" presStyleLbl="sibTrans1D1" presStyleIdx="6" presStyleCnt="7"/>
      <dgm:spPr>
        <a:noFill/>
        <a:ln w="12700" cap="flat" cmpd="sng" algn="ctr">
          <a:solidFill>
            <a:schemeClr val="accent1">
              <a:hueOff val="0"/>
              <a:satOff val="0"/>
              <a:lumOff val="0"/>
              <a:alphaOff val="0"/>
            </a:schemeClr>
          </a:solidFill>
          <a:prstDash val="dash"/>
          <a:miter lim="800000"/>
        </a:ln>
        <a:effectLst/>
      </dgm:spPr>
    </dgm:pt>
    <dgm:pt modelId="{A9E8B234-AAC4-40FC-ABF2-3DEAF2711F95}" type="pres">
      <dgm:prSet presAssocID="{43C0AE72-7DD3-4722-A93B-20BFA7B7444C}" presName="EmptyPlaceHolder" presStyleCnt="0"/>
      <dgm:spPr/>
    </dgm:pt>
  </dgm:ptLst>
  <dgm:cxnLst>
    <dgm:cxn modelId="{2FC11007-01BB-470D-9422-1671E01275CE}" type="presOf" srcId="{A2560FD2-F12F-4A06-A96F-B86674952111}" destId="{6FED4196-A0D3-4E5C-83DA-99291A8FFFC3}" srcOrd="0" destOrd="0" presId="urn:microsoft.com/office/officeart/2017/3/layout/DropPinTimeline"/>
    <dgm:cxn modelId="{4BCCCE0D-5082-4BF8-A9A1-FB96D223B307}" srcId="{43C0AE72-7DD3-4722-A93B-20BFA7B7444C}" destId="{3EF12FC2-E3D9-43BD-BBD0-EE202F54C00C}" srcOrd="0" destOrd="0" parTransId="{58818E92-93D5-4598-A73B-19CC6DE31F45}" sibTransId="{AF845684-EC3D-42C9-83DD-22295F575B1E}"/>
    <dgm:cxn modelId="{9730541A-E885-41BD-95AA-98EE18CDC941}" srcId="{63085546-7C7C-4B3E-ABEB-2669F1A65FB2}" destId="{43C0AE72-7DD3-4722-A93B-20BFA7B7444C}" srcOrd="6" destOrd="0" parTransId="{46CF09D5-3F2F-4184-910C-C4185C405746}" sibTransId="{BDE9D874-2117-4038-89AE-30C7EFD363C6}"/>
    <dgm:cxn modelId="{2F02861A-3FDC-4C2B-B724-282D5914D85A}" type="presOf" srcId="{212ADAAB-D5CB-4BBC-8DAF-7340FD334994}" destId="{6EC2FC68-E1B8-4274-8090-C2C96A4CD82C}" srcOrd="0" destOrd="0" presId="urn:microsoft.com/office/officeart/2017/3/layout/DropPinTimeline"/>
    <dgm:cxn modelId="{146C3436-7349-460D-8FAF-B5C22B68A41F}" type="presOf" srcId="{CA6B1BA0-B2FC-48AD-8EDA-F4AAA4AF2782}" destId="{3DA36ABE-9810-4ED4-9A55-2905E7588D06}" srcOrd="0" destOrd="0" presId="urn:microsoft.com/office/officeart/2017/3/layout/DropPinTimeline"/>
    <dgm:cxn modelId="{991E153C-2D4A-4089-A3BB-23D6CF24990F}" type="presOf" srcId="{683CC5F6-E9B5-49F2-909E-A68D38896308}" destId="{4EB3AA5C-1289-44C6-9F3E-859ABA28E18F}" srcOrd="0" destOrd="0" presId="urn:microsoft.com/office/officeart/2017/3/layout/DropPinTimeline"/>
    <dgm:cxn modelId="{39A11E5C-7A57-4117-A6DF-36000C29509C}" srcId="{9DCEA5FC-4640-45AF-B712-7A4FD94AEF0D}" destId="{831701CF-77C7-46C0-A913-8CC39517BAB8}" srcOrd="0" destOrd="0" parTransId="{13FBC60D-3EA6-4496-BA97-C1AE8C7F8961}" sibTransId="{75156CDF-E17B-4DAD-AE37-EA44D7F37090}"/>
    <dgm:cxn modelId="{DD687B5C-28C8-4088-99B8-D375C5FDAE4A}" srcId="{212ADAAB-D5CB-4BBC-8DAF-7340FD334994}" destId="{2AEE5C11-34AE-4EB7-8907-9BED418EA471}" srcOrd="0" destOrd="0" parTransId="{2E14AD1F-C7EA-45AE-ADC0-0EE92A6516CB}" sibTransId="{F36FDDA0-6B91-47CB-8114-B6F076E55FC8}"/>
    <dgm:cxn modelId="{E4469D45-E897-415B-A682-716414212B34}" type="presOf" srcId="{1E529C6E-C939-479A-A075-9E9B02837B50}" destId="{5C5070CD-E29E-4F50-9A43-342A2DE968FF}" srcOrd="0" destOrd="0" presId="urn:microsoft.com/office/officeart/2017/3/layout/DropPinTimeline"/>
    <dgm:cxn modelId="{DBD99269-D7F7-4B47-B17B-A5AE402751D9}" srcId="{63085546-7C7C-4B3E-ABEB-2669F1A65FB2}" destId="{9DCEA5FC-4640-45AF-B712-7A4FD94AEF0D}" srcOrd="0" destOrd="0" parTransId="{929A5FD9-0612-4B79-9B59-C3C36D34A069}" sibTransId="{0A99745B-BB5C-49B3-A782-8DB57641F6C9}"/>
    <dgm:cxn modelId="{C8C7266C-2A0C-476A-85B3-F12BE2521F4C}" srcId="{63085546-7C7C-4B3E-ABEB-2669F1A65FB2}" destId="{212ADAAB-D5CB-4BBC-8DAF-7340FD334994}" srcOrd="4" destOrd="0" parTransId="{45F6D312-A686-491E-95E3-EFB9640CC472}" sibTransId="{AB2787E4-2A8B-428D-A4AE-2B14DCFFC4E7}"/>
    <dgm:cxn modelId="{2841EC4D-F3DC-4972-B897-89C9EA062B26}" type="presOf" srcId="{92921081-529B-4D1C-83A4-C416BB4C5224}" destId="{B608C5A1-CE9E-4410-9F2F-F714CC6AB069}" srcOrd="0" destOrd="0" presId="urn:microsoft.com/office/officeart/2017/3/layout/DropPinTimeline"/>
    <dgm:cxn modelId="{3C15AF51-54A6-4ED0-824A-52A4CE5468AB}" type="presOf" srcId="{2AEE5C11-34AE-4EB7-8907-9BED418EA471}" destId="{D1646913-A3FA-4470-A3E9-C64B0A13A62A}" srcOrd="0" destOrd="0" presId="urn:microsoft.com/office/officeart/2017/3/layout/DropPinTimeline"/>
    <dgm:cxn modelId="{24A8F052-3377-4BA4-8C62-CCF5039C85D7}" srcId="{CA6B1BA0-B2FC-48AD-8EDA-F4AAA4AF2782}" destId="{3CB04A44-4013-4CA7-90FD-29AFC3C15E37}" srcOrd="0" destOrd="0" parTransId="{ECEE936A-E3CC-4209-BECC-1CD0C85A2B72}" sibTransId="{D7A8F7A0-47A3-4464-B3B7-E0806DF46627}"/>
    <dgm:cxn modelId="{601FA375-B804-4895-B969-A3CE7B37C85C}" type="presOf" srcId="{096A9AF0-0DAE-4EB3-B448-4501DA034F4A}" destId="{C1E34084-406C-48D5-88FE-7226282DBC49}" srcOrd="0" destOrd="0" presId="urn:microsoft.com/office/officeart/2017/3/layout/DropPinTimeline"/>
    <dgm:cxn modelId="{A6865A77-5D5B-4A20-9A49-B43DC57D7A96}" type="presOf" srcId="{3EF12FC2-E3D9-43BD-BBD0-EE202F54C00C}" destId="{CA5FCDB4-B718-479C-82F0-802461B5C96B}" srcOrd="0" destOrd="0" presId="urn:microsoft.com/office/officeart/2017/3/layout/DropPinTimeline"/>
    <dgm:cxn modelId="{F83DF077-A6DE-4B8C-A62E-2FB10C7306B7}" type="presOf" srcId="{4EA069F3-397F-40D5-94A6-32C3E355C277}" destId="{FC8603F2-85FC-4134-978C-4054E468209C}" srcOrd="0" destOrd="0" presId="urn:microsoft.com/office/officeart/2017/3/layout/DropPinTimeline"/>
    <dgm:cxn modelId="{761E4B58-8AA0-4EE9-9827-01A0CA5D8AAC}" type="presOf" srcId="{9DCEA5FC-4640-45AF-B712-7A4FD94AEF0D}" destId="{85C50C56-6DC8-4C47-8DBC-4FD6B1554AA4}" srcOrd="0" destOrd="0" presId="urn:microsoft.com/office/officeart/2017/3/layout/DropPinTimeline"/>
    <dgm:cxn modelId="{B05C4C7C-FEB8-4825-98A0-C38D3021918A}" srcId="{096A9AF0-0DAE-4EB3-B448-4501DA034F4A}" destId="{92921081-529B-4D1C-83A4-C416BB4C5224}" srcOrd="0" destOrd="0" parTransId="{5AD2C2F8-A1D7-469B-93D8-B578BEFE51F8}" sibTransId="{ECC13403-1F53-4ED4-AE4F-334EEC7C8710}"/>
    <dgm:cxn modelId="{2802187F-7EB3-49BE-9C62-E8F8F0567AFB}" type="presOf" srcId="{3CB04A44-4013-4CA7-90FD-29AFC3C15E37}" destId="{FE564261-183D-47F9-8E7E-BCFC5023A815}" srcOrd="0" destOrd="0" presId="urn:microsoft.com/office/officeart/2017/3/layout/DropPinTimeline"/>
    <dgm:cxn modelId="{F9D8B584-9399-4A2B-8ADC-F71293A4822C}" srcId="{63085546-7C7C-4B3E-ABEB-2669F1A65FB2}" destId="{A2560FD2-F12F-4A06-A96F-B86674952111}" srcOrd="5" destOrd="0" parTransId="{96173659-138A-4A00-AE0B-9063EA9393A6}" sibTransId="{D3C3BC3F-2256-4FBC-AFA5-0D035E3EACD7}"/>
    <dgm:cxn modelId="{247DE591-0579-4FF5-9C62-940C4F67096B}" type="presOf" srcId="{63085546-7C7C-4B3E-ABEB-2669F1A65FB2}" destId="{7A5D3400-AF5B-4297-8592-4C1EDB9D0973}" srcOrd="0" destOrd="0" presId="urn:microsoft.com/office/officeart/2017/3/layout/DropPinTimeline"/>
    <dgm:cxn modelId="{F65F6096-A767-4DB2-A2D1-BFE96ACD3B7F}" srcId="{9DCEA5FC-4640-45AF-B712-7A4FD94AEF0D}" destId="{61B11F93-961B-434A-B403-97DC716551A2}" srcOrd="1" destOrd="0" parTransId="{FCD8B48F-764C-4778-9F85-E445C7145BF2}" sibTransId="{BF1FC67E-E6B6-4C21-A74A-FBE8DC050D95}"/>
    <dgm:cxn modelId="{F16073A4-7F3E-4CB9-8FB4-14646A5FA672}" type="presOf" srcId="{831701CF-77C7-46C0-A913-8CC39517BAB8}" destId="{A782CF5D-A585-4990-846A-5EDBD19A9BDB}" srcOrd="0" destOrd="0" presId="urn:microsoft.com/office/officeart/2017/3/layout/DropPinTimeline"/>
    <dgm:cxn modelId="{99746BB5-7122-43B8-8680-CF610F03585C}" srcId="{A2560FD2-F12F-4A06-A96F-B86674952111}" destId="{1E529C6E-C939-479A-A075-9E9B02837B50}" srcOrd="0" destOrd="0" parTransId="{46B3C017-F97A-4640-992A-33AEE06B2EFC}" sibTransId="{192E80CB-2667-481C-8244-6EC4AEED1BC2}"/>
    <dgm:cxn modelId="{CA0753BD-DB60-4D68-8486-5B376B839B26}" srcId="{63085546-7C7C-4B3E-ABEB-2669F1A65FB2}" destId="{096A9AF0-0DAE-4EB3-B448-4501DA034F4A}" srcOrd="1" destOrd="0" parTransId="{8CE6ABD6-768E-42C8-9029-C3B5F278B21C}" sibTransId="{6B0D7DA9-E6ED-4137-9716-F48BF62327A8}"/>
    <dgm:cxn modelId="{4661C5C6-1132-4488-9D38-A1F8A9307042}" type="presOf" srcId="{43C0AE72-7DD3-4722-A93B-20BFA7B7444C}" destId="{FE0F436C-CB8C-49D1-A3A8-663F7DA5A8E0}" srcOrd="0" destOrd="0" presId="urn:microsoft.com/office/officeart/2017/3/layout/DropPinTimeline"/>
    <dgm:cxn modelId="{BC5A70C8-9D97-4922-BCDB-6316D191C527}" srcId="{683CC5F6-E9B5-49F2-909E-A68D38896308}" destId="{4EA069F3-397F-40D5-94A6-32C3E355C277}" srcOrd="0" destOrd="0" parTransId="{2F99115B-608E-4E08-A503-B74879A76D07}" sibTransId="{E94D5EF7-F47C-476C-A5FE-1C35261B578A}"/>
    <dgm:cxn modelId="{4901A2E5-69A6-4746-815E-27FE031B8148}" type="presOf" srcId="{61B11F93-961B-434A-B403-97DC716551A2}" destId="{A782CF5D-A585-4990-846A-5EDBD19A9BDB}" srcOrd="0" destOrd="1" presId="urn:microsoft.com/office/officeart/2017/3/layout/DropPinTimeline"/>
    <dgm:cxn modelId="{CD6B6EE8-3813-4EF1-BFEC-C005A3326D63}" srcId="{63085546-7C7C-4B3E-ABEB-2669F1A65FB2}" destId="{CA6B1BA0-B2FC-48AD-8EDA-F4AAA4AF2782}" srcOrd="3" destOrd="0" parTransId="{D7D3AA07-BCB9-4212-A556-E90870FB1413}" sibTransId="{39FB540D-D808-4040-9A37-0AC474C0212F}"/>
    <dgm:cxn modelId="{59786CF9-070F-4821-A4E9-D33DB930D8D2}" srcId="{63085546-7C7C-4B3E-ABEB-2669F1A65FB2}" destId="{683CC5F6-E9B5-49F2-909E-A68D38896308}" srcOrd="2" destOrd="0" parTransId="{15BFC747-B881-4328-BFBE-9BC128388CC6}" sibTransId="{4C61DDEE-8BBF-4CBF-B066-7E60B6DF0A11}"/>
    <dgm:cxn modelId="{DA6A51DB-6C18-400B-9DA5-E8330852483B}" type="presParOf" srcId="{7A5D3400-AF5B-4297-8592-4C1EDB9D0973}" destId="{BD204284-1F7C-4D58-BC79-8C2DEE7E9FAF}" srcOrd="0" destOrd="0" presId="urn:microsoft.com/office/officeart/2017/3/layout/DropPinTimeline"/>
    <dgm:cxn modelId="{B682209A-D180-4D3D-A7FE-3FF4623AAAC8}" type="presParOf" srcId="{7A5D3400-AF5B-4297-8592-4C1EDB9D0973}" destId="{46A6B157-7198-41C4-9D25-C4F8885F1B6F}" srcOrd="1" destOrd="0" presId="urn:microsoft.com/office/officeart/2017/3/layout/DropPinTimeline"/>
    <dgm:cxn modelId="{4CF30FDC-8EA5-4C55-A240-DA99543AE3C6}" type="presParOf" srcId="{46A6B157-7198-41C4-9D25-C4F8885F1B6F}" destId="{578E6A06-6F61-48BD-9F1A-48E731D6E26D}" srcOrd="0" destOrd="0" presId="urn:microsoft.com/office/officeart/2017/3/layout/DropPinTimeline"/>
    <dgm:cxn modelId="{7F06BCA7-F8E6-43B5-AEBF-3EA16A460043}" type="presParOf" srcId="{578E6A06-6F61-48BD-9F1A-48E731D6E26D}" destId="{9F727168-E825-43C1-AF50-41E115F59C0C}" srcOrd="0" destOrd="0" presId="urn:microsoft.com/office/officeart/2017/3/layout/DropPinTimeline"/>
    <dgm:cxn modelId="{39550BBA-C07C-435F-AE58-6A3869656E8F}" type="presParOf" srcId="{578E6A06-6F61-48BD-9F1A-48E731D6E26D}" destId="{0C380CA5-521A-4949-A022-450DA9C217F5}" srcOrd="1" destOrd="0" presId="urn:microsoft.com/office/officeart/2017/3/layout/DropPinTimeline"/>
    <dgm:cxn modelId="{50FAF036-8C4F-4AB4-964E-F6C0C8E1B366}" type="presParOf" srcId="{0C380CA5-521A-4949-A022-450DA9C217F5}" destId="{19EF924A-339B-436A-9151-9C7B0B0377B9}" srcOrd="0" destOrd="0" presId="urn:microsoft.com/office/officeart/2017/3/layout/DropPinTimeline"/>
    <dgm:cxn modelId="{FEF6FDFF-AC95-4350-940F-FC375C454173}" type="presParOf" srcId="{0C380CA5-521A-4949-A022-450DA9C217F5}" destId="{846B4BA4-33F0-43CE-A60E-B95E195AD5A9}" srcOrd="1" destOrd="0" presId="urn:microsoft.com/office/officeart/2017/3/layout/DropPinTimeline"/>
    <dgm:cxn modelId="{86FB1E3B-8C27-43E3-9CFC-6B9AD5B19723}" type="presParOf" srcId="{578E6A06-6F61-48BD-9F1A-48E731D6E26D}" destId="{A782CF5D-A585-4990-846A-5EDBD19A9BDB}" srcOrd="2" destOrd="0" presId="urn:microsoft.com/office/officeart/2017/3/layout/DropPinTimeline"/>
    <dgm:cxn modelId="{A2AA414F-7DC4-4250-B21D-62866A63C6BC}" type="presParOf" srcId="{578E6A06-6F61-48BD-9F1A-48E731D6E26D}" destId="{85C50C56-6DC8-4C47-8DBC-4FD6B1554AA4}" srcOrd="3" destOrd="0" presId="urn:microsoft.com/office/officeart/2017/3/layout/DropPinTimeline"/>
    <dgm:cxn modelId="{AEEA7548-3D0E-4A32-8C4A-EEFE5745C7DF}" type="presParOf" srcId="{578E6A06-6F61-48BD-9F1A-48E731D6E26D}" destId="{4F322B1B-F357-4BCD-BF34-8A0D705A1CE7}" srcOrd="4" destOrd="0" presId="urn:microsoft.com/office/officeart/2017/3/layout/DropPinTimeline"/>
    <dgm:cxn modelId="{7AB3159E-92F2-4399-AE36-6211AADC42EA}" type="presParOf" srcId="{578E6A06-6F61-48BD-9F1A-48E731D6E26D}" destId="{9FF32B1E-94FD-475E-9959-8E0546070C5B}" srcOrd="5" destOrd="0" presId="urn:microsoft.com/office/officeart/2017/3/layout/DropPinTimeline"/>
    <dgm:cxn modelId="{CAD3EAEA-2806-4987-BD88-048D89C54CF1}" type="presParOf" srcId="{46A6B157-7198-41C4-9D25-C4F8885F1B6F}" destId="{C9E000F5-B650-46EB-A3B0-FBA6593CE548}" srcOrd="1" destOrd="0" presId="urn:microsoft.com/office/officeart/2017/3/layout/DropPinTimeline"/>
    <dgm:cxn modelId="{5EA5B657-7F2F-44E2-B1DD-0B3ECBD1E99D}" type="presParOf" srcId="{46A6B157-7198-41C4-9D25-C4F8885F1B6F}" destId="{64373A7D-C7A5-4C0C-9781-58743159539A}" srcOrd="2" destOrd="0" presId="urn:microsoft.com/office/officeart/2017/3/layout/DropPinTimeline"/>
    <dgm:cxn modelId="{14BAE908-5010-418B-B10F-E0EF3644818C}" type="presParOf" srcId="{64373A7D-C7A5-4C0C-9781-58743159539A}" destId="{B57996C3-16BE-4CEB-B9E2-6FFC42938F41}" srcOrd="0" destOrd="0" presId="urn:microsoft.com/office/officeart/2017/3/layout/DropPinTimeline"/>
    <dgm:cxn modelId="{6EE799C9-2ACE-448A-B9B4-1F0BFCC5494D}" type="presParOf" srcId="{64373A7D-C7A5-4C0C-9781-58743159539A}" destId="{BC71368F-DA7E-405D-93AC-3A6767BF9FC6}" srcOrd="1" destOrd="0" presId="urn:microsoft.com/office/officeart/2017/3/layout/DropPinTimeline"/>
    <dgm:cxn modelId="{59CC3372-0972-45A9-AB2E-167939969C7E}" type="presParOf" srcId="{BC71368F-DA7E-405D-93AC-3A6767BF9FC6}" destId="{5B4632EA-1574-417A-A3FA-D711159FBAD1}" srcOrd="0" destOrd="0" presId="urn:microsoft.com/office/officeart/2017/3/layout/DropPinTimeline"/>
    <dgm:cxn modelId="{1BF47519-9E4E-4BB0-BCBA-A5961FF9A6CD}" type="presParOf" srcId="{BC71368F-DA7E-405D-93AC-3A6767BF9FC6}" destId="{032E0966-F86B-4BBD-BE80-8FAB861AF0E8}" srcOrd="1" destOrd="0" presId="urn:microsoft.com/office/officeart/2017/3/layout/DropPinTimeline"/>
    <dgm:cxn modelId="{882EEBD2-110A-4990-8880-616C578449B7}" type="presParOf" srcId="{64373A7D-C7A5-4C0C-9781-58743159539A}" destId="{B608C5A1-CE9E-4410-9F2F-F714CC6AB069}" srcOrd="2" destOrd="0" presId="urn:microsoft.com/office/officeart/2017/3/layout/DropPinTimeline"/>
    <dgm:cxn modelId="{E5F82FBD-2B6D-4121-BACE-4D1B9A91EC66}" type="presParOf" srcId="{64373A7D-C7A5-4C0C-9781-58743159539A}" destId="{C1E34084-406C-48D5-88FE-7226282DBC49}" srcOrd="3" destOrd="0" presId="urn:microsoft.com/office/officeart/2017/3/layout/DropPinTimeline"/>
    <dgm:cxn modelId="{B94D7E38-E5D7-44D5-B33C-E3A0C78F3780}" type="presParOf" srcId="{64373A7D-C7A5-4C0C-9781-58743159539A}" destId="{33168228-1414-4AAF-B7E5-C08A80BBB2F1}" srcOrd="4" destOrd="0" presId="urn:microsoft.com/office/officeart/2017/3/layout/DropPinTimeline"/>
    <dgm:cxn modelId="{397EE9F0-39A3-4A02-B678-70EBE6F9F893}" type="presParOf" srcId="{64373A7D-C7A5-4C0C-9781-58743159539A}" destId="{C791BCDD-76D3-4E0E-98B9-0C4903CF0E94}" srcOrd="5" destOrd="0" presId="urn:microsoft.com/office/officeart/2017/3/layout/DropPinTimeline"/>
    <dgm:cxn modelId="{AD2F3FEC-DCA0-43DB-982D-903784448797}" type="presParOf" srcId="{46A6B157-7198-41C4-9D25-C4F8885F1B6F}" destId="{3B1DA912-FDB7-4F73-8823-B30C56F7DE86}" srcOrd="3" destOrd="0" presId="urn:microsoft.com/office/officeart/2017/3/layout/DropPinTimeline"/>
    <dgm:cxn modelId="{51C3A01D-5793-42E1-B8B1-95C7AEB64581}" type="presParOf" srcId="{46A6B157-7198-41C4-9D25-C4F8885F1B6F}" destId="{DCEEC7C0-6CAC-4153-B66A-D920E3B7F504}" srcOrd="4" destOrd="0" presId="urn:microsoft.com/office/officeart/2017/3/layout/DropPinTimeline"/>
    <dgm:cxn modelId="{86D426D3-DE4C-4BB4-8C09-D2C63BD51E4E}" type="presParOf" srcId="{DCEEC7C0-6CAC-4153-B66A-D920E3B7F504}" destId="{56361E50-9FEC-48AD-A369-C1A8379B35EC}" srcOrd="0" destOrd="0" presId="urn:microsoft.com/office/officeart/2017/3/layout/DropPinTimeline"/>
    <dgm:cxn modelId="{02CD6C3F-E995-471C-94FB-C0D54B4842D5}" type="presParOf" srcId="{DCEEC7C0-6CAC-4153-B66A-D920E3B7F504}" destId="{70AC7E27-D774-4261-A80F-683BBD09A81D}" srcOrd="1" destOrd="0" presId="urn:microsoft.com/office/officeart/2017/3/layout/DropPinTimeline"/>
    <dgm:cxn modelId="{5CF11FCC-C23E-454E-AC1E-DFD67727D7CD}" type="presParOf" srcId="{70AC7E27-D774-4261-A80F-683BBD09A81D}" destId="{7BC09B8D-1C75-4604-9F35-AEC078447C45}" srcOrd="0" destOrd="0" presId="urn:microsoft.com/office/officeart/2017/3/layout/DropPinTimeline"/>
    <dgm:cxn modelId="{F5089ADD-33C1-472D-BAF2-91B6652DF1A9}" type="presParOf" srcId="{70AC7E27-D774-4261-A80F-683BBD09A81D}" destId="{DFE91A1F-E910-48AB-A4C9-128002268483}" srcOrd="1" destOrd="0" presId="urn:microsoft.com/office/officeart/2017/3/layout/DropPinTimeline"/>
    <dgm:cxn modelId="{FD943790-5411-4A3B-924D-4403B21626BA}" type="presParOf" srcId="{DCEEC7C0-6CAC-4153-B66A-D920E3B7F504}" destId="{FC8603F2-85FC-4134-978C-4054E468209C}" srcOrd="2" destOrd="0" presId="urn:microsoft.com/office/officeart/2017/3/layout/DropPinTimeline"/>
    <dgm:cxn modelId="{D5E16DB1-0EBE-490A-BD7E-FD19274E6A38}" type="presParOf" srcId="{DCEEC7C0-6CAC-4153-B66A-D920E3B7F504}" destId="{4EB3AA5C-1289-44C6-9F3E-859ABA28E18F}" srcOrd="3" destOrd="0" presId="urn:microsoft.com/office/officeart/2017/3/layout/DropPinTimeline"/>
    <dgm:cxn modelId="{8DE5DA9E-2AA7-43F7-8DD5-E5ECEF772101}" type="presParOf" srcId="{DCEEC7C0-6CAC-4153-B66A-D920E3B7F504}" destId="{0BB03C0E-97EC-4D66-9B09-35D689DAB28C}" srcOrd="4" destOrd="0" presId="urn:microsoft.com/office/officeart/2017/3/layout/DropPinTimeline"/>
    <dgm:cxn modelId="{DA57C1DD-192D-489A-BBC9-D9ACA01A09F2}" type="presParOf" srcId="{DCEEC7C0-6CAC-4153-B66A-D920E3B7F504}" destId="{1A7A92CB-81F0-42D4-87BF-4008DEFA9CA8}" srcOrd="5" destOrd="0" presId="urn:microsoft.com/office/officeart/2017/3/layout/DropPinTimeline"/>
    <dgm:cxn modelId="{7E5E61DA-CACE-4FC7-A295-A50C9FA0159E}" type="presParOf" srcId="{46A6B157-7198-41C4-9D25-C4F8885F1B6F}" destId="{ABE3202B-256B-4398-8B41-CB40EDB06266}" srcOrd="5" destOrd="0" presId="urn:microsoft.com/office/officeart/2017/3/layout/DropPinTimeline"/>
    <dgm:cxn modelId="{07DA9BDD-D756-4F29-80E5-7856AC99F270}" type="presParOf" srcId="{46A6B157-7198-41C4-9D25-C4F8885F1B6F}" destId="{B744CD57-FD23-4E62-9589-4CAC57B034E9}" srcOrd="6" destOrd="0" presId="urn:microsoft.com/office/officeart/2017/3/layout/DropPinTimeline"/>
    <dgm:cxn modelId="{A54741C0-57CC-4443-9EC5-35B27EE5E879}" type="presParOf" srcId="{B744CD57-FD23-4E62-9589-4CAC57B034E9}" destId="{D891B168-1DA5-4124-931F-A51FCB8EFC11}" srcOrd="0" destOrd="0" presId="urn:microsoft.com/office/officeart/2017/3/layout/DropPinTimeline"/>
    <dgm:cxn modelId="{44B3C3FE-C503-4088-9594-FF6526E19BF3}" type="presParOf" srcId="{B744CD57-FD23-4E62-9589-4CAC57B034E9}" destId="{42206762-CD73-4F82-B16A-D168E2503215}" srcOrd="1" destOrd="0" presId="urn:microsoft.com/office/officeart/2017/3/layout/DropPinTimeline"/>
    <dgm:cxn modelId="{239B9997-909E-499F-90E5-95A977AC216C}" type="presParOf" srcId="{42206762-CD73-4F82-B16A-D168E2503215}" destId="{C0DBECBF-E3AA-450B-95D4-8349AA21B4F8}" srcOrd="0" destOrd="0" presId="urn:microsoft.com/office/officeart/2017/3/layout/DropPinTimeline"/>
    <dgm:cxn modelId="{913BA6FA-228D-4434-8839-0BBC563346A1}" type="presParOf" srcId="{42206762-CD73-4F82-B16A-D168E2503215}" destId="{6EDDD44C-F5E4-49AD-B1D9-346B8B8AEE8F}" srcOrd="1" destOrd="0" presId="urn:microsoft.com/office/officeart/2017/3/layout/DropPinTimeline"/>
    <dgm:cxn modelId="{81CB2C61-6B70-4A51-ACCE-DD65EFE72264}" type="presParOf" srcId="{B744CD57-FD23-4E62-9589-4CAC57B034E9}" destId="{FE564261-183D-47F9-8E7E-BCFC5023A815}" srcOrd="2" destOrd="0" presId="urn:microsoft.com/office/officeart/2017/3/layout/DropPinTimeline"/>
    <dgm:cxn modelId="{0D94F868-59F8-4671-9038-53D01D6C70F0}" type="presParOf" srcId="{B744CD57-FD23-4E62-9589-4CAC57B034E9}" destId="{3DA36ABE-9810-4ED4-9A55-2905E7588D06}" srcOrd="3" destOrd="0" presId="urn:microsoft.com/office/officeart/2017/3/layout/DropPinTimeline"/>
    <dgm:cxn modelId="{A0A095FA-FAD3-4861-A220-140A889CB7D8}" type="presParOf" srcId="{B744CD57-FD23-4E62-9589-4CAC57B034E9}" destId="{4B9F5909-A57C-4893-9C8A-D5960FE9BE37}" srcOrd="4" destOrd="0" presId="urn:microsoft.com/office/officeart/2017/3/layout/DropPinTimeline"/>
    <dgm:cxn modelId="{8FFFA548-0EFE-4476-B5A5-95CB32500074}" type="presParOf" srcId="{B744CD57-FD23-4E62-9589-4CAC57B034E9}" destId="{DEDCEF89-DB8F-4197-B2D2-2D39426E0B96}" srcOrd="5" destOrd="0" presId="urn:microsoft.com/office/officeart/2017/3/layout/DropPinTimeline"/>
    <dgm:cxn modelId="{D7A836E4-E400-4ED7-ABF3-88920F3B86D1}" type="presParOf" srcId="{46A6B157-7198-41C4-9D25-C4F8885F1B6F}" destId="{4A96FD2F-C127-41DC-AA54-1EEBED6BA483}" srcOrd="7" destOrd="0" presId="urn:microsoft.com/office/officeart/2017/3/layout/DropPinTimeline"/>
    <dgm:cxn modelId="{2E35C8AB-C54E-4DE6-98F2-126D8B12CA35}" type="presParOf" srcId="{46A6B157-7198-41C4-9D25-C4F8885F1B6F}" destId="{A1AE2BC4-A99C-4DD3-A84D-EB3461D18287}" srcOrd="8" destOrd="0" presId="urn:microsoft.com/office/officeart/2017/3/layout/DropPinTimeline"/>
    <dgm:cxn modelId="{AC45CECB-C5CF-4E80-98D8-0844891DC577}" type="presParOf" srcId="{A1AE2BC4-A99C-4DD3-A84D-EB3461D18287}" destId="{278CF1E0-B1C4-4B10-A5EC-FD7EF0557E2D}" srcOrd="0" destOrd="0" presId="urn:microsoft.com/office/officeart/2017/3/layout/DropPinTimeline"/>
    <dgm:cxn modelId="{FAC5196A-0FF0-48C2-A8D5-A327A9296F37}" type="presParOf" srcId="{A1AE2BC4-A99C-4DD3-A84D-EB3461D18287}" destId="{27B65FB4-BE6A-41E6-BBE9-8DC9F7B73486}" srcOrd="1" destOrd="0" presId="urn:microsoft.com/office/officeart/2017/3/layout/DropPinTimeline"/>
    <dgm:cxn modelId="{6506C7DF-695E-463E-9F7A-076AACE839A3}" type="presParOf" srcId="{27B65FB4-BE6A-41E6-BBE9-8DC9F7B73486}" destId="{488CC4C6-DFBC-460C-A9ED-BEDA8CC682D4}" srcOrd="0" destOrd="0" presId="urn:microsoft.com/office/officeart/2017/3/layout/DropPinTimeline"/>
    <dgm:cxn modelId="{BB2EC07F-9382-4ADC-B58A-370E51165161}" type="presParOf" srcId="{27B65FB4-BE6A-41E6-BBE9-8DC9F7B73486}" destId="{48CA82DA-B677-461B-A08D-337683480059}" srcOrd="1" destOrd="0" presId="urn:microsoft.com/office/officeart/2017/3/layout/DropPinTimeline"/>
    <dgm:cxn modelId="{D2C7B1A6-CF92-4104-85AF-7ED69E77FB2E}" type="presParOf" srcId="{A1AE2BC4-A99C-4DD3-A84D-EB3461D18287}" destId="{D1646913-A3FA-4470-A3E9-C64B0A13A62A}" srcOrd="2" destOrd="0" presId="urn:microsoft.com/office/officeart/2017/3/layout/DropPinTimeline"/>
    <dgm:cxn modelId="{6DFB5DDF-069E-470A-9D51-14C2EEBAEAB6}" type="presParOf" srcId="{A1AE2BC4-A99C-4DD3-A84D-EB3461D18287}" destId="{6EC2FC68-E1B8-4274-8090-C2C96A4CD82C}" srcOrd="3" destOrd="0" presId="urn:microsoft.com/office/officeart/2017/3/layout/DropPinTimeline"/>
    <dgm:cxn modelId="{E13030DA-BCC9-42B5-90A4-C1245E765FC8}" type="presParOf" srcId="{A1AE2BC4-A99C-4DD3-A84D-EB3461D18287}" destId="{4F41BF23-550C-4E7F-977E-3D22E3AF7B51}" srcOrd="4" destOrd="0" presId="urn:microsoft.com/office/officeart/2017/3/layout/DropPinTimeline"/>
    <dgm:cxn modelId="{5DC7870F-4614-4A72-AB7A-994AF1F8A4DE}" type="presParOf" srcId="{A1AE2BC4-A99C-4DD3-A84D-EB3461D18287}" destId="{5018695D-CFD4-49F8-8967-BA8A0C0A0DE1}" srcOrd="5" destOrd="0" presId="urn:microsoft.com/office/officeart/2017/3/layout/DropPinTimeline"/>
    <dgm:cxn modelId="{39DED560-FDC7-4A20-BA37-B726CE3DBE1E}" type="presParOf" srcId="{46A6B157-7198-41C4-9D25-C4F8885F1B6F}" destId="{61EA613E-57A8-485F-A4A9-29037092E83A}" srcOrd="9" destOrd="0" presId="urn:microsoft.com/office/officeart/2017/3/layout/DropPinTimeline"/>
    <dgm:cxn modelId="{54E41EA0-9E87-40EF-B950-CD0D02632A5E}" type="presParOf" srcId="{46A6B157-7198-41C4-9D25-C4F8885F1B6F}" destId="{0F3B3032-C16A-44EB-AE28-CB7C1D797D2B}" srcOrd="10" destOrd="0" presId="urn:microsoft.com/office/officeart/2017/3/layout/DropPinTimeline"/>
    <dgm:cxn modelId="{1942FCC2-B760-454F-8ED4-284B5F0D173F}" type="presParOf" srcId="{0F3B3032-C16A-44EB-AE28-CB7C1D797D2B}" destId="{A64C6D16-2F77-439A-848A-F1081C5E5CBE}" srcOrd="0" destOrd="0" presId="urn:microsoft.com/office/officeart/2017/3/layout/DropPinTimeline"/>
    <dgm:cxn modelId="{AC143F48-BF04-4D0E-89BA-960F2ABBD0BF}" type="presParOf" srcId="{0F3B3032-C16A-44EB-AE28-CB7C1D797D2B}" destId="{8EFC6EAF-71E5-48C3-9F69-6FB96640B14F}" srcOrd="1" destOrd="0" presId="urn:microsoft.com/office/officeart/2017/3/layout/DropPinTimeline"/>
    <dgm:cxn modelId="{9D150C9C-5EFC-4A02-8C37-075CE44C91E1}" type="presParOf" srcId="{8EFC6EAF-71E5-48C3-9F69-6FB96640B14F}" destId="{73F98938-B973-410F-B6E0-43437FA146E6}" srcOrd="0" destOrd="0" presId="urn:microsoft.com/office/officeart/2017/3/layout/DropPinTimeline"/>
    <dgm:cxn modelId="{64F7D1CF-1C75-4E99-9650-834BFE5A5694}" type="presParOf" srcId="{8EFC6EAF-71E5-48C3-9F69-6FB96640B14F}" destId="{26BE64BD-02BC-4C6F-AC50-F9617E59754D}" srcOrd="1" destOrd="0" presId="urn:microsoft.com/office/officeart/2017/3/layout/DropPinTimeline"/>
    <dgm:cxn modelId="{C16907F7-D721-4CDC-AE06-6F5EE47FD277}" type="presParOf" srcId="{0F3B3032-C16A-44EB-AE28-CB7C1D797D2B}" destId="{5C5070CD-E29E-4F50-9A43-342A2DE968FF}" srcOrd="2" destOrd="0" presId="urn:microsoft.com/office/officeart/2017/3/layout/DropPinTimeline"/>
    <dgm:cxn modelId="{CA8AB878-D5FF-4555-BB9A-8E6D1CC53290}" type="presParOf" srcId="{0F3B3032-C16A-44EB-AE28-CB7C1D797D2B}" destId="{6FED4196-A0D3-4E5C-83DA-99291A8FFFC3}" srcOrd="3" destOrd="0" presId="urn:microsoft.com/office/officeart/2017/3/layout/DropPinTimeline"/>
    <dgm:cxn modelId="{55A40688-F4F2-41AC-A466-706C7C2D4FCF}" type="presParOf" srcId="{0F3B3032-C16A-44EB-AE28-CB7C1D797D2B}" destId="{54DE4918-169B-4E9C-B946-44A9D45AEC94}" srcOrd="4" destOrd="0" presId="urn:microsoft.com/office/officeart/2017/3/layout/DropPinTimeline"/>
    <dgm:cxn modelId="{506414DA-3D19-4555-9698-F2128A0EF183}" type="presParOf" srcId="{0F3B3032-C16A-44EB-AE28-CB7C1D797D2B}" destId="{75F2030E-997B-4809-B3F1-AEF48EEEDB2B}" srcOrd="5" destOrd="0" presId="urn:microsoft.com/office/officeart/2017/3/layout/DropPinTimeline"/>
    <dgm:cxn modelId="{2EC84ABB-0371-4D68-ACA9-3A3CF163FC04}" type="presParOf" srcId="{46A6B157-7198-41C4-9D25-C4F8885F1B6F}" destId="{1E7BDFD2-1D16-4AF0-AE8A-CDE189936F2E}" srcOrd="11" destOrd="0" presId="urn:microsoft.com/office/officeart/2017/3/layout/DropPinTimeline"/>
    <dgm:cxn modelId="{BE331EC6-6D5F-4076-9E66-D20160704533}" type="presParOf" srcId="{46A6B157-7198-41C4-9D25-C4F8885F1B6F}" destId="{8D5E32E4-57CB-4355-88E7-6001E25B3249}" srcOrd="12" destOrd="0" presId="urn:microsoft.com/office/officeart/2017/3/layout/DropPinTimeline"/>
    <dgm:cxn modelId="{BC8AC640-F331-404D-8345-519453A32783}" type="presParOf" srcId="{8D5E32E4-57CB-4355-88E7-6001E25B3249}" destId="{CE1C8EC7-9AB4-41CE-8388-5344AFE059E5}" srcOrd="0" destOrd="0" presId="urn:microsoft.com/office/officeart/2017/3/layout/DropPinTimeline"/>
    <dgm:cxn modelId="{5ABA2462-2D4F-4786-B3E6-B457C65B3C86}" type="presParOf" srcId="{8D5E32E4-57CB-4355-88E7-6001E25B3249}" destId="{22EB9423-20D2-43DE-882A-048C2B8AB1E2}" srcOrd="1" destOrd="0" presId="urn:microsoft.com/office/officeart/2017/3/layout/DropPinTimeline"/>
    <dgm:cxn modelId="{7926BF6E-6999-4EDE-B3FA-1114DEB90EB0}" type="presParOf" srcId="{22EB9423-20D2-43DE-882A-048C2B8AB1E2}" destId="{34234554-A042-4BE7-9E8B-FA1672100374}" srcOrd="0" destOrd="0" presId="urn:microsoft.com/office/officeart/2017/3/layout/DropPinTimeline"/>
    <dgm:cxn modelId="{138281D4-184D-4421-B72E-8589C2488DDE}" type="presParOf" srcId="{22EB9423-20D2-43DE-882A-048C2B8AB1E2}" destId="{5D9D3E5F-65CC-4328-9919-4C05F3F708D9}" srcOrd="1" destOrd="0" presId="urn:microsoft.com/office/officeart/2017/3/layout/DropPinTimeline"/>
    <dgm:cxn modelId="{0C68FA88-F45F-4D72-A6B9-5C8E1EEFE4F6}" type="presParOf" srcId="{8D5E32E4-57CB-4355-88E7-6001E25B3249}" destId="{CA5FCDB4-B718-479C-82F0-802461B5C96B}" srcOrd="2" destOrd="0" presId="urn:microsoft.com/office/officeart/2017/3/layout/DropPinTimeline"/>
    <dgm:cxn modelId="{D385D4C6-073F-4B55-88DA-4341E0C87CD6}" type="presParOf" srcId="{8D5E32E4-57CB-4355-88E7-6001E25B3249}" destId="{FE0F436C-CB8C-49D1-A3A8-663F7DA5A8E0}" srcOrd="3" destOrd="0" presId="urn:microsoft.com/office/officeart/2017/3/layout/DropPinTimeline"/>
    <dgm:cxn modelId="{68F3CD11-A8DB-4CCE-B9A3-706B577E5E5E}" type="presParOf" srcId="{8D5E32E4-57CB-4355-88E7-6001E25B3249}" destId="{2FE36B43-E2AE-4F97-B710-ACE9060192FF}" srcOrd="4" destOrd="0" presId="urn:microsoft.com/office/officeart/2017/3/layout/DropPinTimeline"/>
    <dgm:cxn modelId="{8987628B-5688-4558-B464-E8897CAADBB1}" type="presParOf" srcId="{8D5E32E4-57CB-4355-88E7-6001E25B3249}" destId="{A9E8B234-AAC4-40FC-ABF2-3DEAF2711F95}" srcOrd="5" destOrd="0" presId="urn:microsoft.com/office/officeart/2017/3/layout/DropPinTimeline"/>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24E320-0375-4799-A410-3B07DBA1396C}" type="doc">
      <dgm:prSet loTypeId="urn:microsoft.com/office/officeart/2005/8/layout/hProcess10" loCatId="picture" qsTypeId="urn:microsoft.com/office/officeart/2005/8/quickstyle/simple1" qsCatId="simple" csTypeId="urn:microsoft.com/office/officeart/2005/8/colors/accent0_1" csCatId="mainScheme" phldr="1"/>
      <dgm:spPr/>
      <dgm:t>
        <a:bodyPr/>
        <a:lstStyle/>
        <a:p>
          <a:endParaRPr lang="es-ES"/>
        </a:p>
      </dgm:t>
    </dgm:pt>
    <dgm:pt modelId="{DB4412D9-BECC-49B9-BCCD-6FFE7FF08EAD}">
      <dgm:prSet phldrT="[Texto]"/>
      <dgm:spPr/>
      <dgm:t>
        <a:bodyPr/>
        <a:lstStyle/>
        <a:p>
          <a:r>
            <a:rPr lang="es-ES" b="1" dirty="0"/>
            <a:t>Fortalecer la Cooperación</a:t>
          </a:r>
        </a:p>
      </dgm:t>
    </dgm:pt>
    <dgm:pt modelId="{076BF3AC-BE54-4633-9237-3DB25465D636}" type="parTrans" cxnId="{3E24D4D1-3AB7-4CD0-859F-B7FFB860BF6C}">
      <dgm:prSet/>
      <dgm:spPr/>
      <dgm:t>
        <a:bodyPr/>
        <a:lstStyle/>
        <a:p>
          <a:endParaRPr lang="es-ES"/>
        </a:p>
      </dgm:t>
    </dgm:pt>
    <dgm:pt modelId="{41064430-CEAD-4C8C-AC31-E175D04FC297}" type="sibTrans" cxnId="{3E24D4D1-3AB7-4CD0-859F-B7FFB860BF6C}">
      <dgm:prSet/>
      <dgm:spPr/>
      <dgm:t>
        <a:bodyPr/>
        <a:lstStyle/>
        <a:p>
          <a:endParaRPr lang="es-ES"/>
        </a:p>
      </dgm:t>
    </dgm:pt>
    <dgm:pt modelId="{4DE24BC6-2F0C-4322-B7C9-46D4968EACC0}">
      <dgm:prSet phldrT="[Texto]"/>
      <dgm:spPr/>
      <dgm:t>
        <a:bodyPr/>
        <a:lstStyle/>
        <a:p>
          <a:r>
            <a:rPr lang="es-ES" dirty="0"/>
            <a:t>Público – Privada</a:t>
          </a:r>
        </a:p>
      </dgm:t>
    </dgm:pt>
    <dgm:pt modelId="{A5C2DACA-2A7B-496E-8D5C-B2CD0CC19074}" type="parTrans" cxnId="{0EA56669-D69A-4B10-8358-6A9CB7DF1C3F}">
      <dgm:prSet/>
      <dgm:spPr/>
      <dgm:t>
        <a:bodyPr/>
        <a:lstStyle/>
        <a:p>
          <a:endParaRPr lang="es-ES"/>
        </a:p>
      </dgm:t>
    </dgm:pt>
    <dgm:pt modelId="{61FA96B3-BE4C-424E-88F7-84652E0AA085}" type="sibTrans" cxnId="{0EA56669-D69A-4B10-8358-6A9CB7DF1C3F}">
      <dgm:prSet/>
      <dgm:spPr/>
      <dgm:t>
        <a:bodyPr/>
        <a:lstStyle/>
        <a:p>
          <a:endParaRPr lang="es-ES"/>
        </a:p>
      </dgm:t>
    </dgm:pt>
    <dgm:pt modelId="{FA472615-7519-4ADA-BB5C-079B3EB8AD1E}">
      <dgm:prSet phldrT="[Texto]"/>
      <dgm:spPr/>
      <dgm:t>
        <a:bodyPr/>
        <a:lstStyle/>
        <a:p>
          <a:r>
            <a:rPr lang="es-ES" dirty="0"/>
            <a:t>Programas regionales</a:t>
          </a:r>
        </a:p>
      </dgm:t>
    </dgm:pt>
    <dgm:pt modelId="{7EF3A2DB-90B7-4E36-A58E-5A1A42B6A49C}" type="parTrans" cxnId="{2CE57C99-8699-4106-B532-F6FDF68CEC16}">
      <dgm:prSet/>
      <dgm:spPr/>
      <dgm:t>
        <a:bodyPr/>
        <a:lstStyle/>
        <a:p>
          <a:endParaRPr lang="es-ES"/>
        </a:p>
      </dgm:t>
    </dgm:pt>
    <dgm:pt modelId="{A3F4CFB9-BA6B-4F26-A921-08C6DE8628B1}" type="sibTrans" cxnId="{2CE57C99-8699-4106-B532-F6FDF68CEC16}">
      <dgm:prSet/>
      <dgm:spPr/>
      <dgm:t>
        <a:bodyPr/>
        <a:lstStyle/>
        <a:p>
          <a:endParaRPr lang="es-ES"/>
        </a:p>
      </dgm:t>
    </dgm:pt>
    <dgm:pt modelId="{03829B97-18F9-42D2-9670-98AEABB8FD72}">
      <dgm:prSet phldrT="[Texto]"/>
      <dgm:spPr/>
      <dgm:t>
        <a:bodyPr/>
        <a:lstStyle/>
        <a:p>
          <a:r>
            <a:rPr lang="es-ES" b="1" dirty="0"/>
            <a:t>Intercambio de Información</a:t>
          </a:r>
        </a:p>
      </dgm:t>
    </dgm:pt>
    <dgm:pt modelId="{39BF18DA-E6EC-45B4-929E-2AF65EAAFF5A}" type="parTrans" cxnId="{05FFBE23-289D-4369-AE64-875C3115EEB1}">
      <dgm:prSet/>
      <dgm:spPr/>
      <dgm:t>
        <a:bodyPr/>
        <a:lstStyle/>
        <a:p>
          <a:endParaRPr lang="es-ES"/>
        </a:p>
      </dgm:t>
    </dgm:pt>
    <dgm:pt modelId="{C6868ACB-7E9C-469F-8AA1-627195E2D47E}" type="sibTrans" cxnId="{05FFBE23-289D-4369-AE64-875C3115EEB1}">
      <dgm:prSet/>
      <dgm:spPr/>
      <dgm:t>
        <a:bodyPr/>
        <a:lstStyle/>
        <a:p>
          <a:endParaRPr lang="es-ES"/>
        </a:p>
      </dgm:t>
    </dgm:pt>
    <dgm:pt modelId="{BE340265-B6FF-4A48-ABBB-C6B73B019928}">
      <dgm:prSet phldrT="[Texto]"/>
      <dgm:spPr/>
      <dgm:t>
        <a:bodyPr/>
        <a:lstStyle/>
        <a:p>
          <a:r>
            <a:rPr lang="es-ES" dirty="0"/>
            <a:t>Conferencias</a:t>
          </a:r>
        </a:p>
      </dgm:t>
    </dgm:pt>
    <dgm:pt modelId="{C6B3F74A-16F5-48E8-9F5E-049B76304714}" type="parTrans" cxnId="{F6D95F1B-4BC3-4292-BCDD-F212EB52A203}">
      <dgm:prSet/>
      <dgm:spPr/>
      <dgm:t>
        <a:bodyPr/>
        <a:lstStyle/>
        <a:p>
          <a:endParaRPr lang="es-ES"/>
        </a:p>
      </dgm:t>
    </dgm:pt>
    <dgm:pt modelId="{AB791EC9-2383-435D-BAC0-7CACC58FB857}" type="sibTrans" cxnId="{F6D95F1B-4BC3-4292-BCDD-F212EB52A203}">
      <dgm:prSet/>
      <dgm:spPr/>
      <dgm:t>
        <a:bodyPr/>
        <a:lstStyle/>
        <a:p>
          <a:endParaRPr lang="es-ES"/>
        </a:p>
      </dgm:t>
    </dgm:pt>
    <dgm:pt modelId="{CBADC755-190C-4615-A1F6-7DAED5889A50}">
      <dgm:prSet phldrT="[Texto]"/>
      <dgm:spPr/>
      <dgm:t>
        <a:bodyPr/>
        <a:lstStyle/>
        <a:p>
          <a:r>
            <a:rPr lang="es-ES" b="1" dirty="0"/>
            <a:t>Educación Continua</a:t>
          </a:r>
        </a:p>
      </dgm:t>
    </dgm:pt>
    <dgm:pt modelId="{ABDEAB90-4B05-417F-832D-0118B01A6661}" type="parTrans" cxnId="{3C1B6C66-350B-47DE-BCA7-1554CBAC2E14}">
      <dgm:prSet/>
      <dgm:spPr/>
      <dgm:t>
        <a:bodyPr/>
        <a:lstStyle/>
        <a:p>
          <a:endParaRPr lang="es-ES"/>
        </a:p>
      </dgm:t>
    </dgm:pt>
    <dgm:pt modelId="{E10898F5-7CE8-4FF0-84EF-974F96AB8367}" type="sibTrans" cxnId="{3C1B6C66-350B-47DE-BCA7-1554CBAC2E14}">
      <dgm:prSet/>
      <dgm:spPr/>
      <dgm:t>
        <a:bodyPr/>
        <a:lstStyle/>
        <a:p>
          <a:endParaRPr lang="es-ES"/>
        </a:p>
      </dgm:t>
    </dgm:pt>
    <dgm:pt modelId="{576B786D-6A1F-4CDA-BCEB-94DDD8E5BAF5}">
      <dgm:prSet phldrT="[Texto]"/>
      <dgm:spPr/>
      <dgm:t>
        <a:bodyPr/>
        <a:lstStyle/>
        <a:p>
          <a:r>
            <a:rPr lang="es-ES" dirty="0"/>
            <a:t>Programas de Posgrado sobre temas emergentes</a:t>
          </a:r>
        </a:p>
      </dgm:t>
    </dgm:pt>
    <dgm:pt modelId="{88BDA83A-5CC8-49BF-B739-471A471176A1}" type="parTrans" cxnId="{A36A7261-758D-4A04-BB34-07D362C6A031}">
      <dgm:prSet/>
      <dgm:spPr/>
      <dgm:t>
        <a:bodyPr/>
        <a:lstStyle/>
        <a:p>
          <a:endParaRPr lang="es-ES"/>
        </a:p>
      </dgm:t>
    </dgm:pt>
    <dgm:pt modelId="{103DBA1F-FE4B-4204-86EF-0FDF9174C45E}" type="sibTrans" cxnId="{A36A7261-758D-4A04-BB34-07D362C6A031}">
      <dgm:prSet/>
      <dgm:spPr/>
      <dgm:t>
        <a:bodyPr/>
        <a:lstStyle/>
        <a:p>
          <a:endParaRPr lang="es-ES"/>
        </a:p>
      </dgm:t>
    </dgm:pt>
    <dgm:pt modelId="{9C134362-2AAD-4EE7-8930-041609657D32}">
      <dgm:prSet phldrT="[Texto]"/>
      <dgm:spPr/>
      <dgm:t>
        <a:bodyPr/>
        <a:lstStyle/>
        <a:p>
          <a:r>
            <a:rPr lang="es-ES" b="1" dirty="0"/>
            <a:t>Innovación</a:t>
          </a:r>
        </a:p>
      </dgm:t>
    </dgm:pt>
    <dgm:pt modelId="{436C2AE7-E6F1-4BAC-9D0F-E0A2A89A947C}" type="parTrans" cxnId="{D240BFBF-63BF-415E-AC60-AEEFDC024984}">
      <dgm:prSet/>
      <dgm:spPr/>
      <dgm:t>
        <a:bodyPr/>
        <a:lstStyle/>
        <a:p>
          <a:endParaRPr lang="es-ES"/>
        </a:p>
      </dgm:t>
    </dgm:pt>
    <dgm:pt modelId="{EA1131BD-3A18-4A17-B907-79C2EA6D2854}" type="sibTrans" cxnId="{D240BFBF-63BF-415E-AC60-AEEFDC024984}">
      <dgm:prSet/>
      <dgm:spPr/>
      <dgm:t>
        <a:bodyPr/>
        <a:lstStyle/>
        <a:p>
          <a:endParaRPr lang="es-ES"/>
        </a:p>
      </dgm:t>
    </dgm:pt>
    <dgm:pt modelId="{E5E6F16C-850F-4AB4-8294-11A39FE12C07}">
      <dgm:prSet phldrT="[Texto]"/>
      <dgm:spPr/>
      <dgm:t>
        <a:bodyPr/>
        <a:lstStyle/>
        <a:p>
          <a:r>
            <a:rPr lang="es-ES" dirty="0"/>
            <a:t>Organismos </a:t>
          </a:r>
          <a:r>
            <a:rPr lang="es-ES" dirty="0" err="1"/>
            <a:t>Intls</a:t>
          </a:r>
          <a:r>
            <a:rPr lang="es-ES" dirty="0"/>
            <a:t>.</a:t>
          </a:r>
        </a:p>
      </dgm:t>
    </dgm:pt>
    <dgm:pt modelId="{D9406697-1B8E-44E9-8B32-521489AC60AA}" type="parTrans" cxnId="{3F24FBC7-7F85-4DA2-BB77-11EA8F8F5071}">
      <dgm:prSet/>
      <dgm:spPr/>
      <dgm:t>
        <a:bodyPr/>
        <a:lstStyle/>
        <a:p>
          <a:endParaRPr lang="es-ES"/>
        </a:p>
      </dgm:t>
    </dgm:pt>
    <dgm:pt modelId="{7A6D62DB-4634-4654-9B2C-476D67A663B4}" type="sibTrans" cxnId="{3F24FBC7-7F85-4DA2-BB77-11EA8F8F5071}">
      <dgm:prSet/>
      <dgm:spPr/>
      <dgm:t>
        <a:bodyPr/>
        <a:lstStyle/>
        <a:p>
          <a:endParaRPr lang="es-ES"/>
        </a:p>
      </dgm:t>
    </dgm:pt>
    <dgm:pt modelId="{457E0176-1923-4867-A687-37E2789D2F7F}">
      <dgm:prSet phldrT="[Texto]"/>
      <dgm:spPr/>
      <dgm:t>
        <a:bodyPr/>
        <a:lstStyle/>
        <a:p>
          <a:r>
            <a:rPr lang="es-ES" dirty="0"/>
            <a:t>Universidades</a:t>
          </a:r>
        </a:p>
      </dgm:t>
    </dgm:pt>
    <dgm:pt modelId="{116DCEF4-5998-41CC-B236-4A0DE2F7D028}" type="parTrans" cxnId="{FFC531EE-D04A-41F8-9154-CF4E37630A01}">
      <dgm:prSet/>
      <dgm:spPr/>
      <dgm:t>
        <a:bodyPr/>
        <a:lstStyle/>
        <a:p>
          <a:endParaRPr lang="es-ES"/>
        </a:p>
      </dgm:t>
    </dgm:pt>
    <dgm:pt modelId="{FA9E3A8A-857B-4D7A-85C6-ED3F3B25D190}" type="sibTrans" cxnId="{FFC531EE-D04A-41F8-9154-CF4E37630A01}">
      <dgm:prSet/>
      <dgm:spPr/>
      <dgm:t>
        <a:bodyPr/>
        <a:lstStyle/>
        <a:p>
          <a:endParaRPr lang="es-ES"/>
        </a:p>
      </dgm:t>
    </dgm:pt>
    <dgm:pt modelId="{1399759A-732A-4F2A-9F20-18F2F121E877}">
      <dgm:prSet phldrT="[Texto]"/>
      <dgm:spPr/>
      <dgm:t>
        <a:bodyPr/>
        <a:lstStyle/>
        <a:p>
          <a:r>
            <a:rPr lang="es-ES" dirty="0"/>
            <a:t>Actualización de conocimientos</a:t>
          </a:r>
        </a:p>
      </dgm:t>
    </dgm:pt>
    <dgm:pt modelId="{306F6159-31DA-4295-BA51-C41A175A14F9}" type="parTrans" cxnId="{DB1F8F70-E808-48E4-B683-6AEE99563C9E}">
      <dgm:prSet/>
      <dgm:spPr/>
      <dgm:t>
        <a:bodyPr/>
        <a:lstStyle/>
        <a:p>
          <a:endParaRPr lang="es-ES"/>
        </a:p>
      </dgm:t>
    </dgm:pt>
    <dgm:pt modelId="{AAF76E0F-29FB-4A27-9074-DE1A8B986A47}" type="sibTrans" cxnId="{DB1F8F70-E808-48E4-B683-6AEE99563C9E}">
      <dgm:prSet/>
      <dgm:spPr/>
      <dgm:t>
        <a:bodyPr/>
        <a:lstStyle/>
        <a:p>
          <a:endParaRPr lang="es-ES"/>
        </a:p>
      </dgm:t>
    </dgm:pt>
    <dgm:pt modelId="{78346D15-8A47-414C-B301-1EC953060B0C}">
      <dgm:prSet phldrT="[Texto]"/>
      <dgm:spPr/>
      <dgm:t>
        <a:bodyPr/>
        <a:lstStyle/>
        <a:p>
          <a:r>
            <a:rPr lang="es-ES" dirty="0"/>
            <a:t>Trabajos de investigación</a:t>
          </a:r>
        </a:p>
      </dgm:t>
    </dgm:pt>
    <dgm:pt modelId="{BA1FD3DA-2652-4404-A90C-B58D8EAC4082}" type="parTrans" cxnId="{300D45E9-6A20-4A48-AEE4-2FB11A7733F1}">
      <dgm:prSet/>
      <dgm:spPr/>
      <dgm:t>
        <a:bodyPr/>
        <a:lstStyle/>
        <a:p>
          <a:endParaRPr lang="es-ES"/>
        </a:p>
      </dgm:t>
    </dgm:pt>
    <dgm:pt modelId="{83278772-9B53-4C18-94BF-3CA5765FCD4E}" type="sibTrans" cxnId="{300D45E9-6A20-4A48-AEE4-2FB11A7733F1}">
      <dgm:prSet/>
      <dgm:spPr/>
      <dgm:t>
        <a:bodyPr/>
        <a:lstStyle/>
        <a:p>
          <a:endParaRPr lang="es-ES"/>
        </a:p>
      </dgm:t>
    </dgm:pt>
    <dgm:pt modelId="{509BA1A0-47E3-4983-B793-009A2E52FCB6}">
      <dgm:prSet phldrT="[Texto]"/>
      <dgm:spPr/>
      <dgm:t>
        <a:bodyPr/>
        <a:lstStyle/>
        <a:p>
          <a:r>
            <a:rPr lang="es-ES" dirty="0"/>
            <a:t>Análisis de tendencias</a:t>
          </a:r>
        </a:p>
      </dgm:t>
    </dgm:pt>
    <dgm:pt modelId="{8DEE6821-AE6E-4B10-9E18-87B999C052D4}" type="parTrans" cxnId="{9D498C98-6855-4F4D-96BE-E0E2C9EE5E59}">
      <dgm:prSet/>
      <dgm:spPr/>
      <dgm:t>
        <a:bodyPr/>
        <a:lstStyle/>
        <a:p>
          <a:endParaRPr lang="es-ES"/>
        </a:p>
      </dgm:t>
    </dgm:pt>
    <dgm:pt modelId="{EF700F6B-49D0-41C1-8B61-E9AF727B2FCC}" type="sibTrans" cxnId="{9D498C98-6855-4F4D-96BE-E0E2C9EE5E59}">
      <dgm:prSet/>
      <dgm:spPr/>
      <dgm:t>
        <a:bodyPr/>
        <a:lstStyle/>
        <a:p>
          <a:endParaRPr lang="es-ES"/>
        </a:p>
      </dgm:t>
    </dgm:pt>
    <dgm:pt modelId="{6D14A0EF-3977-4E40-B7A0-DA62552A12C6}" type="pres">
      <dgm:prSet presAssocID="{D724E320-0375-4799-A410-3B07DBA1396C}" presName="Name0" presStyleCnt="0">
        <dgm:presLayoutVars>
          <dgm:dir/>
          <dgm:resizeHandles val="exact"/>
        </dgm:presLayoutVars>
      </dgm:prSet>
      <dgm:spPr/>
    </dgm:pt>
    <dgm:pt modelId="{3D3E3F9D-E55A-4558-98D3-5121544C6B34}" type="pres">
      <dgm:prSet presAssocID="{DB4412D9-BECC-49B9-BCCD-6FFE7FF08EAD}" presName="composite" presStyleCnt="0"/>
      <dgm:spPr/>
    </dgm:pt>
    <dgm:pt modelId="{B6F72354-5554-4057-838E-F42CC41DF60C}" type="pres">
      <dgm:prSet presAssocID="{DB4412D9-BECC-49B9-BCCD-6FFE7FF08EAD}" presName="imagSh" presStyleLbl="bgImgPlace1" presStyleIdx="0" presStyleCnt="4"/>
      <dgm:spPr>
        <a:blipFill>
          <a:blip xmlns:r="http://schemas.openxmlformats.org/officeDocument/2006/relationships" r:embed="rId1"/>
          <a:srcRect/>
          <a:stretch>
            <a:fillRect l="-39000" r="-39000"/>
          </a:stretch>
        </a:blipFill>
      </dgm:spPr>
      <dgm:extLst>
        <a:ext uri="{E40237B7-FDA0-4F09-8148-C483321AD2D9}">
          <dgm14:cNvPr xmlns:dgm14="http://schemas.microsoft.com/office/drawing/2010/diagram" id="0" name="" descr="Acoplamiento comercial con almacenamiento de contenedor de transporte de carga de contenedor y grúa de descarga de grúa"/>
        </a:ext>
      </dgm:extLst>
    </dgm:pt>
    <dgm:pt modelId="{8C5BCDFA-56F4-40F3-8A4B-03C10A254A4A}" type="pres">
      <dgm:prSet presAssocID="{DB4412D9-BECC-49B9-BCCD-6FFE7FF08EAD}" presName="txNode" presStyleLbl="node1" presStyleIdx="0" presStyleCnt="4" custLinFactNeighborX="7653" custLinFactNeighborY="18813">
        <dgm:presLayoutVars>
          <dgm:bulletEnabled val="1"/>
        </dgm:presLayoutVars>
      </dgm:prSet>
      <dgm:spPr/>
    </dgm:pt>
    <dgm:pt modelId="{66707F7F-BB96-4433-AB18-9716BA9D682A}" type="pres">
      <dgm:prSet presAssocID="{41064430-CEAD-4C8C-AC31-E175D04FC297}" presName="sibTrans" presStyleLbl="sibTrans2D1" presStyleIdx="0" presStyleCnt="3"/>
      <dgm:spPr/>
    </dgm:pt>
    <dgm:pt modelId="{10AA3670-9A50-448A-803B-419E1EC4DC5C}" type="pres">
      <dgm:prSet presAssocID="{41064430-CEAD-4C8C-AC31-E175D04FC297}" presName="connTx" presStyleLbl="sibTrans2D1" presStyleIdx="0" presStyleCnt="3"/>
      <dgm:spPr/>
    </dgm:pt>
    <dgm:pt modelId="{BE3CE896-E951-4616-B30F-55AFD3984061}" type="pres">
      <dgm:prSet presAssocID="{03829B97-18F9-42D2-9670-98AEABB8FD72}" presName="composite" presStyleCnt="0"/>
      <dgm:spPr/>
    </dgm:pt>
    <dgm:pt modelId="{21A87E04-A28F-48A8-894C-3A7D8D896EBF}" type="pres">
      <dgm:prSet presAssocID="{03829B97-18F9-42D2-9670-98AEABB8FD72}" presName="imagSh" presStyleLbl="bgImgPlace1" presStyleIdx="1" presStyleCnt="4"/>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Ciudad por la noche"/>
        </a:ext>
      </dgm:extLst>
    </dgm:pt>
    <dgm:pt modelId="{3212CEED-0029-4ADC-8182-A56759396960}" type="pres">
      <dgm:prSet presAssocID="{03829B97-18F9-42D2-9670-98AEABB8FD72}" presName="txNode" presStyleLbl="node1" presStyleIdx="1" presStyleCnt="4" custLinFactNeighborX="8708" custLinFactNeighborY="18813">
        <dgm:presLayoutVars>
          <dgm:bulletEnabled val="1"/>
        </dgm:presLayoutVars>
      </dgm:prSet>
      <dgm:spPr/>
    </dgm:pt>
    <dgm:pt modelId="{4A7615B4-1AD9-4C05-8C84-B6B5CEA9A528}" type="pres">
      <dgm:prSet presAssocID="{C6868ACB-7E9C-469F-8AA1-627195E2D47E}" presName="sibTrans" presStyleLbl="sibTrans2D1" presStyleIdx="1" presStyleCnt="3"/>
      <dgm:spPr/>
    </dgm:pt>
    <dgm:pt modelId="{170C28A7-6A38-4929-9615-19F54FDBD594}" type="pres">
      <dgm:prSet presAssocID="{C6868ACB-7E9C-469F-8AA1-627195E2D47E}" presName="connTx" presStyleLbl="sibTrans2D1" presStyleIdx="1" presStyleCnt="3"/>
      <dgm:spPr/>
    </dgm:pt>
    <dgm:pt modelId="{735E9D09-B7C4-4D12-8100-CAFD67C7281A}" type="pres">
      <dgm:prSet presAssocID="{CBADC755-190C-4615-A1F6-7DAED5889A50}" presName="composite" presStyleCnt="0"/>
      <dgm:spPr/>
    </dgm:pt>
    <dgm:pt modelId="{8DE16D72-54F0-4386-8F21-6780D05ED9D4}" type="pres">
      <dgm:prSet presAssocID="{CBADC755-190C-4615-A1F6-7DAED5889A50}" presName="imagSh" presStyleLbl="bgImgPlace1" presStyleIdx="2" presStyleCnt="4"/>
      <dgm:spPr>
        <a:blipFill>
          <a:blip xmlns:r="http://schemas.openxmlformats.org/officeDocument/2006/relationships" r:embed="rId3"/>
          <a:srcRect/>
          <a:stretch>
            <a:fillRect l="-24000" r="-24000"/>
          </a:stretch>
        </a:blipFill>
      </dgm:spPr>
      <dgm:extLst>
        <a:ext uri="{E40237B7-FDA0-4F09-8148-C483321AD2D9}">
          <dgm14:cNvPr xmlns:dgm14="http://schemas.microsoft.com/office/drawing/2010/diagram" id="0" name="" descr="Mujer de negocios haciendo una presentación a los compañeros de trabajo"/>
        </a:ext>
      </dgm:extLst>
    </dgm:pt>
    <dgm:pt modelId="{BCD83FE0-11F9-4B55-80D7-38AC0794A983}" type="pres">
      <dgm:prSet presAssocID="{CBADC755-190C-4615-A1F6-7DAED5889A50}" presName="txNode" presStyleLbl="node1" presStyleIdx="2" presStyleCnt="4" custLinFactNeighborX="4357" custLinFactNeighborY="18813">
        <dgm:presLayoutVars>
          <dgm:bulletEnabled val="1"/>
        </dgm:presLayoutVars>
      </dgm:prSet>
      <dgm:spPr/>
    </dgm:pt>
    <dgm:pt modelId="{5354B49B-40A5-4C17-839D-C891A1FCD912}" type="pres">
      <dgm:prSet presAssocID="{E10898F5-7CE8-4FF0-84EF-974F96AB8367}" presName="sibTrans" presStyleLbl="sibTrans2D1" presStyleIdx="2" presStyleCnt="3"/>
      <dgm:spPr/>
    </dgm:pt>
    <dgm:pt modelId="{7238A221-1D79-42EE-BC3F-65CA6CA9B423}" type="pres">
      <dgm:prSet presAssocID="{E10898F5-7CE8-4FF0-84EF-974F96AB8367}" presName="connTx" presStyleLbl="sibTrans2D1" presStyleIdx="2" presStyleCnt="3"/>
      <dgm:spPr/>
    </dgm:pt>
    <dgm:pt modelId="{F346FAB3-8C7A-4C43-AAC6-4E5E1BC5632B}" type="pres">
      <dgm:prSet presAssocID="{9C134362-2AAD-4EE7-8930-041609657D32}" presName="composite" presStyleCnt="0"/>
      <dgm:spPr/>
    </dgm:pt>
    <dgm:pt modelId="{6AAACDDC-DF0E-43F3-B567-E92DD71A2545}" type="pres">
      <dgm:prSet presAssocID="{9C134362-2AAD-4EE7-8930-041609657D32}" presName="imagSh" presStyleLbl="bgImgPlace1" presStyleIdx="3" presStyleCnt="4"/>
      <dgm:spPr>
        <a:blipFill>
          <a:blip xmlns:r="http://schemas.openxmlformats.org/officeDocument/2006/relationships" r:embed="rId4"/>
          <a:srcRect/>
          <a:stretch>
            <a:fillRect l="-25000" r="-25000"/>
          </a:stretch>
        </a:blipFill>
      </dgm:spPr>
      <dgm:extLst>
        <a:ext uri="{E40237B7-FDA0-4F09-8148-C483321AD2D9}">
          <dgm14:cNvPr xmlns:dgm14="http://schemas.microsoft.com/office/drawing/2010/diagram" id="0" name="" descr="Bombilla apagada con fondo iluminado"/>
        </a:ext>
      </dgm:extLst>
    </dgm:pt>
    <dgm:pt modelId="{7F82BD45-FEBA-4E4F-ACFA-F28CF530F06D}" type="pres">
      <dgm:prSet presAssocID="{9C134362-2AAD-4EE7-8930-041609657D32}" presName="txNode" presStyleLbl="node1" presStyleIdx="3" presStyleCnt="4" custLinFactNeighborX="1376" custLinFactNeighborY="21480">
        <dgm:presLayoutVars>
          <dgm:bulletEnabled val="1"/>
        </dgm:presLayoutVars>
      </dgm:prSet>
      <dgm:spPr/>
    </dgm:pt>
  </dgm:ptLst>
  <dgm:cxnLst>
    <dgm:cxn modelId="{BC7D2907-AFC0-4B90-A52A-ACE212F663C1}" type="presOf" srcId="{FA472615-7519-4ADA-BB5C-079B3EB8AD1E}" destId="{8C5BCDFA-56F4-40F3-8A4B-03C10A254A4A}" srcOrd="0" destOrd="4" presId="urn:microsoft.com/office/officeart/2005/8/layout/hProcess10"/>
    <dgm:cxn modelId="{A0F01E0C-7C36-4671-B3D1-29146ACEF2B8}" type="presOf" srcId="{DB4412D9-BECC-49B9-BCCD-6FFE7FF08EAD}" destId="{8C5BCDFA-56F4-40F3-8A4B-03C10A254A4A}" srcOrd="0" destOrd="0" presId="urn:microsoft.com/office/officeart/2005/8/layout/hProcess10"/>
    <dgm:cxn modelId="{F6D95F1B-4BC3-4292-BCDD-F212EB52A203}" srcId="{03829B97-18F9-42D2-9670-98AEABB8FD72}" destId="{BE340265-B6FF-4A48-ABBB-C6B73B019928}" srcOrd="0" destOrd="0" parTransId="{C6B3F74A-16F5-48E8-9F5E-049B76304714}" sibTransId="{AB791EC9-2383-435D-BAC0-7CACC58FB857}"/>
    <dgm:cxn modelId="{CAF8061C-4675-4387-ADB0-D90166C1CF05}" type="presOf" srcId="{509BA1A0-47E3-4983-B793-009A2E52FCB6}" destId="{7F82BD45-FEBA-4E4F-ACFA-F28CF530F06D}" srcOrd="0" destOrd="2" presId="urn:microsoft.com/office/officeart/2005/8/layout/hProcess10"/>
    <dgm:cxn modelId="{B1427C1F-76FC-4AA5-981C-14BA13178032}" type="presOf" srcId="{D724E320-0375-4799-A410-3B07DBA1396C}" destId="{6D14A0EF-3977-4E40-B7A0-DA62552A12C6}" srcOrd="0" destOrd="0" presId="urn:microsoft.com/office/officeart/2005/8/layout/hProcess10"/>
    <dgm:cxn modelId="{05FFBE23-289D-4369-AE64-875C3115EEB1}" srcId="{D724E320-0375-4799-A410-3B07DBA1396C}" destId="{03829B97-18F9-42D2-9670-98AEABB8FD72}" srcOrd="1" destOrd="0" parTransId="{39BF18DA-E6EC-45B4-929E-2AF65EAAFF5A}" sibTransId="{C6868ACB-7E9C-469F-8AA1-627195E2D47E}"/>
    <dgm:cxn modelId="{42C9C038-68B2-4A85-8A1D-F178D273CED5}" type="presOf" srcId="{BE340265-B6FF-4A48-ABBB-C6B73B019928}" destId="{3212CEED-0029-4ADC-8182-A56759396960}" srcOrd="0" destOrd="1" presId="urn:microsoft.com/office/officeart/2005/8/layout/hProcess10"/>
    <dgm:cxn modelId="{2B30BD3D-16C4-4385-ADFD-BCF9A0F2D0DB}" type="presOf" srcId="{1399759A-732A-4F2A-9F20-18F2F121E877}" destId="{BCD83FE0-11F9-4B55-80D7-38AC0794A983}" srcOrd="0" destOrd="2" presId="urn:microsoft.com/office/officeart/2005/8/layout/hProcess10"/>
    <dgm:cxn modelId="{A36A7261-758D-4A04-BB34-07D362C6A031}" srcId="{CBADC755-190C-4615-A1F6-7DAED5889A50}" destId="{576B786D-6A1F-4CDA-BCEB-94DDD8E5BAF5}" srcOrd="0" destOrd="0" parTransId="{88BDA83A-5CC8-49BF-B739-471A471176A1}" sibTransId="{103DBA1F-FE4B-4204-86EF-0FDF9174C45E}"/>
    <dgm:cxn modelId="{3C1B6C66-350B-47DE-BCA7-1554CBAC2E14}" srcId="{D724E320-0375-4799-A410-3B07DBA1396C}" destId="{CBADC755-190C-4615-A1F6-7DAED5889A50}" srcOrd="2" destOrd="0" parTransId="{ABDEAB90-4B05-417F-832D-0118B01A6661}" sibTransId="{E10898F5-7CE8-4FF0-84EF-974F96AB8367}"/>
    <dgm:cxn modelId="{0EA56669-D69A-4B10-8358-6A9CB7DF1C3F}" srcId="{DB4412D9-BECC-49B9-BCCD-6FFE7FF08EAD}" destId="{4DE24BC6-2F0C-4322-B7C9-46D4968EACC0}" srcOrd="0" destOrd="0" parTransId="{A5C2DACA-2A7B-496E-8D5C-B2CD0CC19074}" sibTransId="{61FA96B3-BE4C-424E-88F7-84652E0AA085}"/>
    <dgm:cxn modelId="{F4F51F6C-52DE-4D73-AE17-251EAE423419}" type="presOf" srcId="{457E0176-1923-4867-A687-37E2789D2F7F}" destId="{8C5BCDFA-56F4-40F3-8A4B-03C10A254A4A}" srcOrd="0" destOrd="3" presId="urn:microsoft.com/office/officeart/2005/8/layout/hProcess10"/>
    <dgm:cxn modelId="{D809C06F-404A-414B-AE1D-7D59D1527C91}" type="presOf" srcId="{03829B97-18F9-42D2-9670-98AEABB8FD72}" destId="{3212CEED-0029-4ADC-8182-A56759396960}" srcOrd="0" destOrd="0" presId="urn:microsoft.com/office/officeart/2005/8/layout/hProcess10"/>
    <dgm:cxn modelId="{6C2B2370-86D4-45E6-B13C-102C9EFEA0C6}" type="presOf" srcId="{C6868ACB-7E9C-469F-8AA1-627195E2D47E}" destId="{4A7615B4-1AD9-4C05-8C84-B6B5CEA9A528}" srcOrd="0" destOrd="0" presId="urn:microsoft.com/office/officeart/2005/8/layout/hProcess10"/>
    <dgm:cxn modelId="{DB1F8F70-E808-48E4-B683-6AEE99563C9E}" srcId="{CBADC755-190C-4615-A1F6-7DAED5889A50}" destId="{1399759A-732A-4F2A-9F20-18F2F121E877}" srcOrd="1" destOrd="0" parTransId="{306F6159-31DA-4295-BA51-C41A175A14F9}" sibTransId="{AAF76E0F-29FB-4A27-9074-DE1A8B986A47}"/>
    <dgm:cxn modelId="{1DB63452-1C5C-473F-B638-125F897B387C}" type="presOf" srcId="{C6868ACB-7E9C-469F-8AA1-627195E2D47E}" destId="{170C28A7-6A38-4929-9615-19F54FDBD594}" srcOrd="1" destOrd="0" presId="urn:microsoft.com/office/officeart/2005/8/layout/hProcess10"/>
    <dgm:cxn modelId="{8DB2A875-AB5E-4CC5-860C-875A791A3F5E}" type="presOf" srcId="{9C134362-2AAD-4EE7-8930-041609657D32}" destId="{7F82BD45-FEBA-4E4F-ACFA-F28CF530F06D}" srcOrd="0" destOrd="0" presId="urn:microsoft.com/office/officeart/2005/8/layout/hProcess10"/>
    <dgm:cxn modelId="{B25FF957-657F-4019-9894-FC0F2BFE7D30}" type="presOf" srcId="{E5E6F16C-850F-4AB4-8294-11A39FE12C07}" destId="{8C5BCDFA-56F4-40F3-8A4B-03C10A254A4A}" srcOrd="0" destOrd="2" presId="urn:microsoft.com/office/officeart/2005/8/layout/hProcess10"/>
    <dgm:cxn modelId="{1BFCC183-CFD3-46DD-837F-D247EAF3B5AB}" type="presOf" srcId="{E10898F5-7CE8-4FF0-84EF-974F96AB8367}" destId="{7238A221-1D79-42EE-BC3F-65CA6CA9B423}" srcOrd="1" destOrd="0" presId="urn:microsoft.com/office/officeart/2005/8/layout/hProcess10"/>
    <dgm:cxn modelId="{7DE10C98-5401-420E-93AF-B3D3F503C7E4}" type="presOf" srcId="{4DE24BC6-2F0C-4322-B7C9-46D4968EACC0}" destId="{8C5BCDFA-56F4-40F3-8A4B-03C10A254A4A}" srcOrd="0" destOrd="1" presId="urn:microsoft.com/office/officeart/2005/8/layout/hProcess10"/>
    <dgm:cxn modelId="{9D498C98-6855-4F4D-96BE-E0E2C9EE5E59}" srcId="{9C134362-2AAD-4EE7-8930-041609657D32}" destId="{509BA1A0-47E3-4983-B793-009A2E52FCB6}" srcOrd="1" destOrd="0" parTransId="{8DEE6821-AE6E-4B10-9E18-87B999C052D4}" sibTransId="{EF700F6B-49D0-41C1-8B61-E9AF727B2FCC}"/>
    <dgm:cxn modelId="{2CE57C99-8699-4106-B532-F6FDF68CEC16}" srcId="{DB4412D9-BECC-49B9-BCCD-6FFE7FF08EAD}" destId="{FA472615-7519-4ADA-BB5C-079B3EB8AD1E}" srcOrd="3" destOrd="0" parTransId="{7EF3A2DB-90B7-4E36-A58E-5A1A42B6A49C}" sibTransId="{A3F4CFB9-BA6B-4F26-A921-08C6DE8628B1}"/>
    <dgm:cxn modelId="{F7399299-5550-46B2-A560-77EA17677D26}" type="presOf" srcId="{41064430-CEAD-4C8C-AC31-E175D04FC297}" destId="{10AA3670-9A50-448A-803B-419E1EC4DC5C}" srcOrd="1" destOrd="0" presId="urn:microsoft.com/office/officeart/2005/8/layout/hProcess10"/>
    <dgm:cxn modelId="{8D08CF9B-654B-438D-AC78-202DB96EF7D8}" type="presOf" srcId="{41064430-CEAD-4C8C-AC31-E175D04FC297}" destId="{66707F7F-BB96-4433-AB18-9716BA9D682A}" srcOrd="0" destOrd="0" presId="urn:microsoft.com/office/officeart/2005/8/layout/hProcess10"/>
    <dgm:cxn modelId="{243CC8B9-23C1-4BEA-B9A6-A118EC26BDBE}" type="presOf" srcId="{78346D15-8A47-414C-B301-1EC953060B0C}" destId="{7F82BD45-FEBA-4E4F-ACFA-F28CF530F06D}" srcOrd="0" destOrd="1" presId="urn:microsoft.com/office/officeart/2005/8/layout/hProcess10"/>
    <dgm:cxn modelId="{D240BFBF-63BF-415E-AC60-AEEFDC024984}" srcId="{D724E320-0375-4799-A410-3B07DBA1396C}" destId="{9C134362-2AAD-4EE7-8930-041609657D32}" srcOrd="3" destOrd="0" parTransId="{436C2AE7-E6F1-4BAC-9D0F-E0A2A89A947C}" sibTransId="{EA1131BD-3A18-4A17-B907-79C2EA6D2854}"/>
    <dgm:cxn modelId="{3F24FBC7-7F85-4DA2-BB77-11EA8F8F5071}" srcId="{DB4412D9-BECC-49B9-BCCD-6FFE7FF08EAD}" destId="{E5E6F16C-850F-4AB4-8294-11A39FE12C07}" srcOrd="1" destOrd="0" parTransId="{D9406697-1B8E-44E9-8B32-521489AC60AA}" sibTransId="{7A6D62DB-4634-4654-9B2C-476D67A663B4}"/>
    <dgm:cxn modelId="{8181A8CC-8CB1-4E04-BD8D-006DB46045F0}" type="presOf" srcId="{576B786D-6A1F-4CDA-BCEB-94DDD8E5BAF5}" destId="{BCD83FE0-11F9-4B55-80D7-38AC0794A983}" srcOrd="0" destOrd="1" presId="urn:microsoft.com/office/officeart/2005/8/layout/hProcess10"/>
    <dgm:cxn modelId="{3E24D4D1-3AB7-4CD0-859F-B7FFB860BF6C}" srcId="{D724E320-0375-4799-A410-3B07DBA1396C}" destId="{DB4412D9-BECC-49B9-BCCD-6FFE7FF08EAD}" srcOrd="0" destOrd="0" parTransId="{076BF3AC-BE54-4633-9237-3DB25465D636}" sibTransId="{41064430-CEAD-4C8C-AC31-E175D04FC297}"/>
    <dgm:cxn modelId="{300D45E9-6A20-4A48-AEE4-2FB11A7733F1}" srcId="{9C134362-2AAD-4EE7-8930-041609657D32}" destId="{78346D15-8A47-414C-B301-1EC953060B0C}" srcOrd="0" destOrd="0" parTransId="{BA1FD3DA-2652-4404-A90C-B58D8EAC4082}" sibTransId="{83278772-9B53-4C18-94BF-3CA5765FCD4E}"/>
    <dgm:cxn modelId="{FFC531EE-D04A-41F8-9154-CF4E37630A01}" srcId="{DB4412D9-BECC-49B9-BCCD-6FFE7FF08EAD}" destId="{457E0176-1923-4867-A687-37E2789D2F7F}" srcOrd="2" destOrd="0" parTransId="{116DCEF4-5998-41CC-B236-4A0DE2F7D028}" sibTransId="{FA9E3A8A-857B-4D7A-85C6-ED3F3B25D190}"/>
    <dgm:cxn modelId="{0480B0EF-93CB-41C7-8DDB-EEFBEFBCE6B2}" type="presOf" srcId="{E10898F5-7CE8-4FF0-84EF-974F96AB8367}" destId="{5354B49B-40A5-4C17-839D-C891A1FCD912}" srcOrd="0" destOrd="0" presId="urn:microsoft.com/office/officeart/2005/8/layout/hProcess10"/>
    <dgm:cxn modelId="{21103FF5-B82C-478F-9D3C-127A4897A784}" type="presOf" srcId="{CBADC755-190C-4615-A1F6-7DAED5889A50}" destId="{BCD83FE0-11F9-4B55-80D7-38AC0794A983}" srcOrd="0" destOrd="0" presId="urn:microsoft.com/office/officeart/2005/8/layout/hProcess10"/>
    <dgm:cxn modelId="{30D04A4E-97DF-4083-B93D-FEE1707E8B5A}" type="presParOf" srcId="{6D14A0EF-3977-4E40-B7A0-DA62552A12C6}" destId="{3D3E3F9D-E55A-4558-98D3-5121544C6B34}" srcOrd="0" destOrd="0" presId="urn:microsoft.com/office/officeart/2005/8/layout/hProcess10"/>
    <dgm:cxn modelId="{F6A7A30C-910D-4414-AD54-266E55524AF7}" type="presParOf" srcId="{3D3E3F9D-E55A-4558-98D3-5121544C6B34}" destId="{B6F72354-5554-4057-838E-F42CC41DF60C}" srcOrd="0" destOrd="0" presId="urn:microsoft.com/office/officeart/2005/8/layout/hProcess10"/>
    <dgm:cxn modelId="{8CE375A6-323C-4CC0-B91C-1489A3286B60}" type="presParOf" srcId="{3D3E3F9D-E55A-4558-98D3-5121544C6B34}" destId="{8C5BCDFA-56F4-40F3-8A4B-03C10A254A4A}" srcOrd="1" destOrd="0" presId="urn:microsoft.com/office/officeart/2005/8/layout/hProcess10"/>
    <dgm:cxn modelId="{A0098514-F50C-46DB-BB74-BEB6D7121417}" type="presParOf" srcId="{6D14A0EF-3977-4E40-B7A0-DA62552A12C6}" destId="{66707F7F-BB96-4433-AB18-9716BA9D682A}" srcOrd="1" destOrd="0" presId="urn:microsoft.com/office/officeart/2005/8/layout/hProcess10"/>
    <dgm:cxn modelId="{8D4F5CFA-ACAA-4851-83D9-AB43A5631231}" type="presParOf" srcId="{66707F7F-BB96-4433-AB18-9716BA9D682A}" destId="{10AA3670-9A50-448A-803B-419E1EC4DC5C}" srcOrd="0" destOrd="0" presId="urn:microsoft.com/office/officeart/2005/8/layout/hProcess10"/>
    <dgm:cxn modelId="{F42D9D2D-59BA-4CE4-9033-E0E308D44363}" type="presParOf" srcId="{6D14A0EF-3977-4E40-B7A0-DA62552A12C6}" destId="{BE3CE896-E951-4616-B30F-55AFD3984061}" srcOrd="2" destOrd="0" presId="urn:microsoft.com/office/officeart/2005/8/layout/hProcess10"/>
    <dgm:cxn modelId="{0C295FB7-10EF-4682-8DF2-A535F19A28C2}" type="presParOf" srcId="{BE3CE896-E951-4616-B30F-55AFD3984061}" destId="{21A87E04-A28F-48A8-894C-3A7D8D896EBF}" srcOrd="0" destOrd="0" presId="urn:microsoft.com/office/officeart/2005/8/layout/hProcess10"/>
    <dgm:cxn modelId="{40D71690-C496-47D5-9C04-F5549DD2EA79}" type="presParOf" srcId="{BE3CE896-E951-4616-B30F-55AFD3984061}" destId="{3212CEED-0029-4ADC-8182-A56759396960}" srcOrd="1" destOrd="0" presId="urn:microsoft.com/office/officeart/2005/8/layout/hProcess10"/>
    <dgm:cxn modelId="{E6A899B3-CC6A-4842-813B-DF8447598883}" type="presParOf" srcId="{6D14A0EF-3977-4E40-B7A0-DA62552A12C6}" destId="{4A7615B4-1AD9-4C05-8C84-B6B5CEA9A528}" srcOrd="3" destOrd="0" presId="urn:microsoft.com/office/officeart/2005/8/layout/hProcess10"/>
    <dgm:cxn modelId="{94C3F595-D0A0-4BFF-A4DA-7CDCFEF8A17D}" type="presParOf" srcId="{4A7615B4-1AD9-4C05-8C84-B6B5CEA9A528}" destId="{170C28A7-6A38-4929-9615-19F54FDBD594}" srcOrd="0" destOrd="0" presId="urn:microsoft.com/office/officeart/2005/8/layout/hProcess10"/>
    <dgm:cxn modelId="{E8FED519-79E2-446D-8CDF-60EC8827B393}" type="presParOf" srcId="{6D14A0EF-3977-4E40-B7A0-DA62552A12C6}" destId="{735E9D09-B7C4-4D12-8100-CAFD67C7281A}" srcOrd="4" destOrd="0" presId="urn:microsoft.com/office/officeart/2005/8/layout/hProcess10"/>
    <dgm:cxn modelId="{61651CC1-6446-45B4-80D0-974D83B69D19}" type="presParOf" srcId="{735E9D09-B7C4-4D12-8100-CAFD67C7281A}" destId="{8DE16D72-54F0-4386-8F21-6780D05ED9D4}" srcOrd="0" destOrd="0" presId="urn:microsoft.com/office/officeart/2005/8/layout/hProcess10"/>
    <dgm:cxn modelId="{62771E56-54EF-405E-A692-FA731BF64AAB}" type="presParOf" srcId="{735E9D09-B7C4-4D12-8100-CAFD67C7281A}" destId="{BCD83FE0-11F9-4B55-80D7-38AC0794A983}" srcOrd="1" destOrd="0" presId="urn:microsoft.com/office/officeart/2005/8/layout/hProcess10"/>
    <dgm:cxn modelId="{432299D2-160A-42BC-9A0C-2D375BB45ECD}" type="presParOf" srcId="{6D14A0EF-3977-4E40-B7A0-DA62552A12C6}" destId="{5354B49B-40A5-4C17-839D-C891A1FCD912}" srcOrd="5" destOrd="0" presId="urn:microsoft.com/office/officeart/2005/8/layout/hProcess10"/>
    <dgm:cxn modelId="{D66FC8C1-8F58-4C31-8965-82FC35846B11}" type="presParOf" srcId="{5354B49B-40A5-4C17-839D-C891A1FCD912}" destId="{7238A221-1D79-42EE-BC3F-65CA6CA9B423}" srcOrd="0" destOrd="0" presId="urn:microsoft.com/office/officeart/2005/8/layout/hProcess10"/>
    <dgm:cxn modelId="{7D5AFFAF-51B2-4DEE-A308-50CFC4D48987}" type="presParOf" srcId="{6D14A0EF-3977-4E40-B7A0-DA62552A12C6}" destId="{F346FAB3-8C7A-4C43-AAC6-4E5E1BC5632B}" srcOrd="6" destOrd="0" presId="urn:microsoft.com/office/officeart/2005/8/layout/hProcess10"/>
    <dgm:cxn modelId="{864C5C79-7F01-49A4-BC69-6C348B0FDFE7}" type="presParOf" srcId="{F346FAB3-8C7A-4C43-AAC6-4E5E1BC5632B}" destId="{6AAACDDC-DF0E-43F3-B567-E92DD71A2545}" srcOrd="0" destOrd="0" presId="urn:microsoft.com/office/officeart/2005/8/layout/hProcess10"/>
    <dgm:cxn modelId="{6833BCAE-3FEF-4DA7-88BB-0D3E093C71A5}" type="presParOf" srcId="{F346FAB3-8C7A-4C43-AAC6-4E5E1BC5632B}" destId="{7F82BD45-FEBA-4E4F-ACFA-F28CF530F06D}"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9FCB51-60CA-40C1-8B0A-95860D630AC0}"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E8A67CE0-A0C0-45EA-B9DA-63D4534B0CCF}">
      <dgm:prSet custT="1"/>
      <dgm:spPr/>
      <dgm:t>
        <a:bodyPr/>
        <a:lstStyle/>
        <a:p>
          <a:pPr>
            <a:lnSpc>
              <a:spcPct val="100000"/>
            </a:lnSpc>
            <a:defRPr b="1"/>
          </a:pPr>
          <a:r>
            <a:rPr lang="en-US" sz="2400"/>
            <a:t>Importancia de la formación aduanera</a:t>
          </a:r>
        </a:p>
      </dgm:t>
    </dgm:pt>
    <dgm:pt modelId="{6D235213-4DEF-4189-8583-6C5BB560B609}" type="parTrans" cxnId="{899A136B-2AF2-489E-8765-D3227B4141F4}">
      <dgm:prSet/>
      <dgm:spPr/>
      <dgm:t>
        <a:bodyPr/>
        <a:lstStyle/>
        <a:p>
          <a:endParaRPr lang="en-US" sz="2400"/>
        </a:p>
      </dgm:t>
    </dgm:pt>
    <dgm:pt modelId="{C0AB5808-0640-4EB7-B6C4-CD1FDC0BD7D8}" type="sibTrans" cxnId="{899A136B-2AF2-489E-8765-D3227B4141F4}">
      <dgm:prSet/>
      <dgm:spPr/>
      <dgm:t>
        <a:bodyPr/>
        <a:lstStyle/>
        <a:p>
          <a:pPr>
            <a:lnSpc>
              <a:spcPct val="100000"/>
            </a:lnSpc>
            <a:defRPr b="1"/>
          </a:pPr>
          <a:endParaRPr lang="en-US" sz="2400"/>
        </a:p>
      </dgm:t>
    </dgm:pt>
    <dgm:pt modelId="{8821E312-BC71-450B-A6DB-A805AFCF615B}">
      <dgm:prSet custT="1"/>
      <dgm:spPr/>
      <dgm:t>
        <a:bodyPr/>
        <a:lstStyle/>
        <a:p>
          <a:pPr>
            <a:lnSpc>
              <a:spcPct val="100000"/>
            </a:lnSpc>
          </a:pPr>
          <a:r>
            <a:rPr lang="en-US" sz="2400"/>
            <a:t>La formación profesional aduanera basada en estándares internacionales es clave para una gestión eficiente.</a:t>
          </a:r>
        </a:p>
      </dgm:t>
    </dgm:pt>
    <dgm:pt modelId="{63F4A4A8-2A70-4211-A963-CE0E75B72F02}" type="parTrans" cxnId="{C5BB0194-9DED-4ECB-AFF7-3BB6B70E65FE}">
      <dgm:prSet/>
      <dgm:spPr/>
      <dgm:t>
        <a:bodyPr/>
        <a:lstStyle/>
        <a:p>
          <a:endParaRPr lang="en-US" sz="2400"/>
        </a:p>
      </dgm:t>
    </dgm:pt>
    <dgm:pt modelId="{CD427FB8-F987-4B71-8945-7F340BE1F3D1}" type="sibTrans" cxnId="{C5BB0194-9DED-4ECB-AFF7-3BB6B70E65FE}">
      <dgm:prSet/>
      <dgm:spPr/>
      <dgm:t>
        <a:bodyPr/>
        <a:lstStyle/>
        <a:p>
          <a:endParaRPr lang="en-US" sz="2400"/>
        </a:p>
      </dgm:t>
    </dgm:pt>
    <dgm:pt modelId="{D7810D09-0AB6-4798-ACC0-0F1DB5BDC57F}">
      <dgm:prSet custT="1"/>
      <dgm:spPr/>
      <dgm:t>
        <a:bodyPr/>
        <a:lstStyle/>
        <a:p>
          <a:pPr>
            <a:lnSpc>
              <a:spcPct val="100000"/>
            </a:lnSpc>
            <a:defRPr b="1"/>
          </a:pPr>
          <a:r>
            <a:rPr lang="en-US" sz="2400"/>
            <a:t>Adopción de estándares internacionales</a:t>
          </a:r>
        </a:p>
      </dgm:t>
    </dgm:pt>
    <dgm:pt modelId="{FE51A802-3491-47BE-B0A3-A97D7699A861}" type="parTrans" cxnId="{D3DA69C7-3994-412F-A434-C88D289B1A8A}">
      <dgm:prSet/>
      <dgm:spPr/>
      <dgm:t>
        <a:bodyPr/>
        <a:lstStyle/>
        <a:p>
          <a:endParaRPr lang="en-US" sz="2400"/>
        </a:p>
      </dgm:t>
    </dgm:pt>
    <dgm:pt modelId="{894A13FA-7F42-4307-9C33-A99A9B696CAE}" type="sibTrans" cxnId="{D3DA69C7-3994-412F-A434-C88D289B1A8A}">
      <dgm:prSet/>
      <dgm:spPr/>
      <dgm:t>
        <a:bodyPr/>
        <a:lstStyle/>
        <a:p>
          <a:pPr>
            <a:lnSpc>
              <a:spcPct val="100000"/>
            </a:lnSpc>
            <a:defRPr b="1"/>
          </a:pPr>
          <a:endParaRPr lang="en-US" sz="2400"/>
        </a:p>
      </dgm:t>
    </dgm:pt>
    <dgm:pt modelId="{AC0C27F3-B065-4E6A-AAC0-34B959841147}">
      <dgm:prSet custT="1"/>
      <dgm:spPr/>
      <dgm:t>
        <a:bodyPr/>
        <a:lstStyle/>
        <a:p>
          <a:pPr>
            <a:lnSpc>
              <a:spcPct val="100000"/>
            </a:lnSpc>
          </a:pPr>
          <a:r>
            <a:rPr lang="en-US" sz="2400"/>
            <a:t>Adoptar estándares internacionales fortalece la seguridad y competitividad del comercio global.</a:t>
          </a:r>
        </a:p>
      </dgm:t>
    </dgm:pt>
    <dgm:pt modelId="{50FAE285-B3EB-443F-9EF3-F27AA6618F00}" type="parTrans" cxnId="{36586691-CD6A-426E-A258-93C4CB9A8BAE}">
      <dgm:prSet/>
      <dgm:spPr/>
      <dgm:t>
        <a:bodyPr/>
        <a:lstStyle/>
        <a:p>
          <a:endParaRPr lang="en-US" sz="2400"/>
        </a:p>
      </dgm:t>
    </dgm:pt>
    <dgm:pt modelId="{DE6EBDD7-1AFB-4502-871C-A2EEE80A563E}" type="sibTrans" cxnId="{36586691-CD6A-426E-A258-93C4CB9A8BAE}">
      <dgm:prSet/>
      <dgm:spPr/>
      <dgm:t>
        <a:bodyPr/>
        <a:lstStyle/>
        <a:p>
          <a:endParaRPr lang="en-US" sz="2400"/>
        </a:p>
      </dgm:t>
    </dgm:pt>
    <dgm:pt modelId="{7C40C7B7-C578-4E45-A484-8C0651AF07CD}">
      <dgm:prSet custT="1"/>
      <dgm:spPr/>
      <dgm:t>
        <a:bodyPr/>
        <a:lstStyle/>
        <a:p>
          <a:pPr>
            <a:lnSpc>
              <a:spcPct val="100000"/>
            </a:lnSpc>
            <a:defRPr b="1"/>
          </a:pPr>
          <a:r>
            <a:rPr lang="en-US" sz="2400"/>
            <a:t>Aprendizaje continuo</a:t>
          </a:r>
        </a:p>
      </dgm:t>
    </dgm:pt>
    <dgm:pt modelId="{719E6CB0-6CE0-42CA-8D99-CE1A2B933C20}" type="parTrans" cxnId="{D190D19B-A021-4114-8597-2B0B8DCC5869}">
      <dgm:prSet/>
      <dgm:spPr/>
      <dgm:t>
        <a:bodyPr/>
        <a:lstStyle/>
        <a:p>
          <a:endParaRPr lang="en-US" sz="2400"/>
        </a:p>
      </dgm:t>
    </dgm:pt>
    <dgm:pt modelId="{2C678EC4-9018-4D10-88A6-8F925E32D7FC}" type="sibTrans" cxnId="{D190D19B-A021-4114-8597-2B0B8DCC5869}">
      <dgm:prSet/>
      <dgm:spPr/>
      <dgm:t>
        <a:bodyPr/>
        <a:lstStyle/>
        <a:p>
          <a:endParaRPr lang="en-US" sz="2400"/>
        </a:p>
      </dgm:t>
    </dgm:pt>
    <dgm:pt modelId="{85D2EF61-A250-49A9-81F9-4FBB75687D90}">
      <dgm:prSet custT="1"/>
      <dgm:spPr/>
      <dgm:t>
        <a:bodyPr/>
        <a:lstStyle/>
        <a:p>
          <a:pPr>
            <a:lnSpc>
              <a:spcPct val="100000"/>
            </a:lnSpc>
          </a:pPr>
          <a:r>
            <a:rPr lang="en-US" sz="2400"/>
            <a:t>Promover el aprendizaje continuo mejora la calidad y eficiencia en la gestión aduanera.</a:t>
          </a:r>
        </a:p>
      </dgm:t>
    </dgm:pt>
    <dgm:pt modelId="{117A7A08-AF0C-4DB0-BBAC-38B291873B45}" type="parTrans" cxnId="{0344297E-96A3-49FE-988F-371EBB0B0BF6}">
      <dgm:prSet/>
      <dgm:spPr/>
      <dgm:t>
        <a:bodyPr/>
        <a:lstStyle/>
        <a:p>
          <a:endParaRPr lang="en-US" sz="2400"/>
        </a:p>
      </dgm:t>
    </dgm:pt>
    <dgm:pt modelId="{DAB69F90-737A-42CA-A3AA-2ECA1FD0E473}" type="sibTrans" cxnId="{0344297E-96A3-49FE-988F-371EBB0B0BF6}">
      <dgm:prSet/>
      <dgm:spPr/>
      <dgm:t>
        <a:bodyPr/>
        <a:lstStyle/>
        <a:p>
          <a:endParaRPr lang="en-US" sz="2400"/>
        </a:p>
      </dgm:t>
    </dgm:pt>
    <dgm:pt modelId="{91172382-59DE-4D90-8695-02E12759DDE5}" type="pres">
      <dgm:prSet presAssocID="{A19FCB51-60CA-40C1-8B0A-95860D630AC0}" presName="Name0" presStyleCnt="0">
        <dgm:presLayoutVars>
          <dgm:dir/>
          <dgm:resizeHandles val="exact"/>
        </dgm:presLayoutVars>
      </dgm:prSet>
      <dgm:spPr/>
    </dgm:pt>
    <dgm:pt modelId="{81104223-C62A-4513-ACDE-AAA00477C4C9}" type="pres">
      <dgm:prSet presAssocID="{E8A67CE0-A0C0-45EA-B9DA-63D4534B0CCF}" presName="compNode" presStyleCnt="0"/>
      <dgm:spPr/>
    </dgm:pt>
    <dgm:pt modelId="{24F5E751-D8A6-4247-A36E-89E735693CD1}" type="pres">
      <dgm:prSet presAssocID="{E8A67CE0-A0C0-45EA-B9DA-63D4534B0CCF}" presName="pictRect" presStyleLbl="revTx" presStyleIdx="0" presStyleCnt="6">
        <dgm:presLayoutVars>
          <dgm:chMax val="0"/>
          <dgm:bulletEnabled/>
        </dgm:presLayoutVars>
      </dgm:prSet>
      <dgm:spPr/>
    </dgm:pt>
    <dgm:pt modelId="{986EE25D-2540-4A1D-B4D4-DD1FFCF86CE0}" type="pres">
      <dgm:prSet presAssocID="{E8A67CE0-A0C0-45EA-B9DA-63D4534B0CCF}" presName="textRect" presStyleLbl="revTx" presStyleIdx="1" presStyleCnt="6">
        <dgm:presLayoutVars>
          <dgm:bulletEnabled/>
        </dgm:presLayoutVars>
      </dgm:prSet>
      <dgm:spPr/>
    </dgm:pt>
    <dgm:pt modelId="{4ED1D1ED-AE66-435B-8DF6-A916CB57070A}" type="pres">
      <dgm:prSet presAssocID="{C0AB5808-0640-4EB7-B6C4-CD1FDC0BD7D8}" presName="sibTrans" presStyleLbl="sibTrans2D1" presStyleIdx="0" presStyleCnt="0"/>
      <dgm:spPr/>
    </dgm:pt>
    <dgm:pt modelId="{6DE38B1A-DC80-4240-A6E4-4446E5420092}" type="pres">
      <dgm:prSet presAssocID="{D7810D09-0AB6-4798-ACC0-0F1DB5BDC57F}" presName="compNode" presStyleCnt="0"/>
      <dgm:spPr/>
    </dgm:pt>
    <dgm:pt modelId="{CC660D96-E046-41F8-8921-0786C9C5F92D}" type="pres">
      <dgm:prSet presAssocID="{D7810D09-0AB6-4798-ACC0-0F1DB5BDC57F}" presName="pictRect" presStyleLbl="revTx" presStyleIdx="2" presStyleCnt="6">
        <dgm:presLayoutVars>
          <dgm:chMax val="0"/>
          <dgm:bulletEnabled/>
        </dgm:presLayoutVars>
      </dgm:prSet>
      <dgm:spPr/>
    </dgm:pt>
    <dgm:pt modelId="{71D04E95-91AD-477E-841B-86A11BE11472}" type="pres">
      <dgm:prSet presAssocID="{D7810D09-0AB6-4798-ACC0-0F1DB5BDC57F}" presName="textRect" presStyleLbl="revTx" presStyleIdx="3" presStyleCnt="6">
        <dgm:presLayoutVars>
          <dgm:bulletEnabled/>
        </dgm:presLayoutVars>
      </dgm:prSet>
      <dgm:spPr/>
    </dgm:pt>
    <dgm:pt modelId="{05BA02EB-AF11-4373-AD21-C877FA6C84F4}" type="pres">
      <dgm:prSet presAssocID="{894A13FA-7F42-4307-9C33-A99A9B696CAE}" presName="sibTrans" presStyleLbl="sibTrans2D1" presStyleIdx="0" presStyleCnt="0"/>
      <dgm:spPr/>
    </dgm:pt>
    <dgm:pt modelId="{E3AB09D6-75DA-4842-92FA-C0FB28B73949}" type="pres">
      <dgm:prSet presAssocID="{7C40C7B7-C578-4E45-A484-8C0651AF07CD}" presName="compNode" presStyleCnt="0"/>
      <dgm:spPr/>
    </dgm:pt>
    <dgm:pt modelId="{F1CAE40E-D832-484E-B7CC-3391577457DC}" type="pres">
      <dgm:prSet presAssocID="{7C40C7B7-C578-4E45-A484-8C0651AF07CD}" presName="pictRect" presStyleLbl="revTx" presStyleIdx="4" presStyleCnt="6">
        <dgm:presLayoutVars>
          <dgm:chMax val="0"/>
          <dgm:bulletEnabled/>
        </dgm:presLayoutVars>
      </dgm:prSet>
      <dgm:spPr/>
    </dgm:pt>
    <dgm:pt modelId="{BBBBF78F-161E-4B3E-81D0-2FE3930A0C76}" type="pres">
      <dgm:prSet presAssocID="{7C40C7B7-C578-4E45-A484-8C0651AF07CD}" presName="textRect" presStyleLbl="revTx" presStyleIdx="5" presStyleCnt="6">
        <dgm:presLayoutVars>
          <dgm:bulletEnabled/>
        </dgm:presLayoutVars>
      </dgm:prSet>
      <dgm:spPr/>
    </dgm:pt>
  </dgm:ptLst>
  <dgm:cxnLst>
    <dgm:cxn modelId="{C8EB8133-5178-4DBA-8DA3-A9CC385010C2}" type="presOf" srcId="{8821E312-BC71-450B-A6DB-A805AFCF615B}" destId="{986EE25D-2540-4A1D-B4D4-DD1FFCF86CE0}" srcOrd="0" destOrd="0" presId="urn:microsoft.com/office/officeart/2024/3/layout/hArchList1"/>
    <dgm:cxn modelId="{5775113A-4F42-482F-9BF8-B79A5AC3A593}" type="presOf" srcId="{D7810D09-0AB6-4798-ACC0-0F1DB5BDC57F}" destId="{CC660D96-E046-41F8-8921-0786C9C5F92D}" srcOrd="0" destOrd="0" presId="urn:microsoft.com/office/officeart/2024/3/layout/hArchList1"/>
    <dgm:cxn modelId="{CADE2161-CCF3-45A1-9F37-074B1BE4614B}" type="presOf" srcId="{894A13FA-7F42-4307-9C33-A99A9B696CAE}" destId="{05BA02EB-AF11-4373-AD21-C877FA6C84F4}" srcOrd="0" destOrd="0" presId="urn:microsoft.com/office/officeart/2024/3/layout/hArchList1"/>
    <dgm:cxn modelId="{899A136B-2AF2-489E-8765-D3227B4141F4}" srcId="{A19FCB51-60CA-40C1-8B0A-95860D630AC0}" destId="{E8A67CE0-A0C0-45EA-B9DA-63D4534B0CCF}" srcOrd="0" destOrd="0" parTransId="{6D235213-4DEF-4189-8583-6C5BB560B609}" sibTransId="{C0AB5808-0640-4EB7-B6C4-CD1FDC0BD7D8}"/>
    <dgm:cxn modelId="{4F8A8453-5247-4762-B1B1-4F807A49860F}" type="presOf" srcId="{C0AB5808-0640-4EB7-B6C4-CD1FDC0BD7D8}" destId="{4ED1D1ED-AE66-435B-8DF6-A916CB57070A}" srcOrd="0" destOrd="0" presId="urn:microsoft.com/office/officeart/2024/3/layout/hArchList1"/>
    <dgm:cxn modelId="{0344297E-96A3-49FE-988F-371EBB0B0BF6}" srcId="{7C40C7B7-C578-4E45-A484-8C0651AF07CD}" destId="{85D2EF61-A250-49A9-81F9-4FBB75687D90}" srcOrd="0" destOrd="0" parTransId="{117A7A08-AF0C-4DB0-BBAC-38B291873B45}" sibTransId="{DAB69F90-737A-42CA-A3AA-2ECA1FD0E473}"/>
    <dgm:cxn modelId="{36586691-CD6A-426E-A258-93C4CB9A8BAE}" srcId="{D7810D09-0AB6-4798-ACC0-0F1DB5BDC57F}" destId="{AC0C27F3-B065-4E6A-AAC0-34B959841147}" srcOrd="0" destOrd="0" parTransId="{50FAE285-B3EB-443F-9EF3-F27AA6618F00}" sibTransId="{DE6EBDD7-1AFB-4502-871C-A2EEE80A563E}"/>
    <dgm:cxn modelId="{F80B2992-1E5E-4712-B6F7-E403A4978D2D}" type="presOf" srcId="{AC0C27F3-B065-4E6A-AAC0-34B959841147}" destId="{71D04E95-91AD-477E-841B-86A11BE11472}" srcOrd="0" destOrd="0" presId="urn:microsoft.com/office/officeart/2024/3/layout/hArchList1"/>
    <dgm:cxn modelId="{3FF65492-54E2-4E07-A4BC-93337F8E8E96}" type="presOf" srcId="{A19FCB51-60CA-40C1-8B0A-95860D630AC0}" destId="{91172382-59DE-4D90-8695-02E12759DDE5}" srcOrd="0" destOrd="0" presId="urn:microsoft.com/office/officeart/2024/3/layout/hArchList1"/>
    <dgm:cxn modelId="{C5BB0194-9DED-4ECB-AFF7-3BB6B70E65FE}" srcId="{E8A67CE0-A0C0-45EA-B9DA-63D4534B0CCF}" destId="{8821E312-BC71-450B-A6DB-A805AFCF615B}" srcOrd="0" destOrd="0" parTransId="{63F4A4A8-2A70-4211-A963-CE0E75B72F02}" sibTransId="{CD427FB8-F987-4B71-8945-7F340BE1F3D1}"/>
    <dgm:cxn modelId="{823B1994-F249-406D-8386-7143F3972049}" type="presOf" srcId="{E8A67CE0-A0C0-45EA-B9DA-63D4534B0CCF}" destId="{24F5E751-D8A6-4247-A36E-89E735693CD1}" srcOrd="0" destOrd="0" presId="urn:microsoft.com/office/officeart/2024/3/layout/hArchList1"/>
    <dgm:cxn modelId="{D190D19B-A021-4114-8597-2B0B8DCC5869}" srcId="{A19FCB51-60CA-40C1-8B0A-95860D630AC0}" destId="{7C40C7B7-C578-4E45-A484-8C0651AF07CD}" srcOrd="2" destOrd="0" parTransId="{719E6CB0-6CE0-42CA-8D99-CE1A2B933C20}" sibTransId="{2C678EC4-9018-4D10-88A6-8F925E32D7FC}"/>
    <dgm:cxn modelId="{D3DA69C7-3994-412F-A434-C88D289B1A8A}" srcId="{A19FCB51-60CA-40C1-8B0A-95860D630AC0}" destId="{D7810D09-0AB6-4798-ACC0-0F1DB5BDC57F}" srcOrd="1" destOrd="0" parTransId="{FE51A802-3491-47BE-B0A3-A97D7699A861}" sibTransId="{894A13FA-7F42-4307-9C33-A99A9B696CAE}"/>
    <dgm:cxn modelId="{6AA1C2EF-360D-473B-B7C3-0A23C0E4582B}" type="presOf" srcId="{7C40C7B7-C578-4E45-A484-8C0651AF07CD}" destId="{F1CAE40E-D832-484E-B7CC-3391577457DC}" srcOrd="0" destOrd="0" presId="urn:microsoft.com/office/officeart/2024/3/layout/hArchList1"/>
    <dgm:cxn modelId="{3E7D1CF4-8692-409E-8B59-F22419AD96AE}" type="presOf" srcId="{85D2EF61-A250-49A9-81F9-4FBB75687D90}" destId="{BBBBF78F-161E-4B3E-81D0-2FE3930A0C76}" srcOrd="0" destOrd="0" presId="urn:microsoft.com/office/officeart/2024/3/layout/hArchList1"/>
    <dgm:cxn modelId="{B841E2C1-5ACF-4993-9D0F-85654AD608EC}" type="presParOf" srcId="{91172382-59DE-4D90-8695-02E12759DDE5}" destId="{81104223-C62A-4513-ACDE-AAA00477C4C9}" srcOrd="0" destOrd="0" presId="urn:microsoft.com/office/officeart/2024/3/layout/hArchList1"/>
    <dgm:cxn modelId="{3565E03F-F3FC-4F66-8588-1197EE4C8484}" type="presParOf" srcId="{81104223-C62A-4513-ACDE-AAA00477C4C9}" destId="{24F5E751-D8A6-4247-A36E-89E735693CD1}" srcOrd="0" destOrd="0" presId="urn:microsoft.com/office/officeart/2024/3/layout/hArchList1"/>
    <dgm:cxn modelId="{F717AE16-8F39-4D82-919A-5EBE0C26950D}" type="presParOf" srcId="{81104223-C62A-4513-ACDE-AAA00477C4C9}" destId="{986EE25D-2540-4A1D-B4D4-DD1FFCF86CE0}" srcOrd="1" destOrd="0" presId="urn:microsoft.com/office/officeart/2024/3/layout/hArchList1"/>
    <dgm:cxn modelId="{14DAE53B-F4D0-4521-9C5B-03578F625AFF}" type="presParOf" srcId="{91172382-59DE-4D90-8695-02E12759DDE5}" destId="{4ED1D1ED-AE66-435B-8DF6-A916CB57070A}" srcOrd="1" destOrd="0" presId="urn:microsoft.com/office/officeart/2024/3/layout/hArchList1"/>
    <dgm:cxn modelId="{E93A1ECA-74F0-4676-95FD-D8539EBB285B}" type="presParOf" srcId="{91172382-59DE-4D90-8695-02E12759DDE5}" destId="{6DE38B1A-DC80-4240-A6E4-4446E5420092}" srcOrd="2" destOrd="0" presId="urn:microsoft.com/office/officeart/2024/3/layout/hArchList1"/>
    <dgm:cxn modelId="{239EEC7F-71FD-4F89-B3F9-8B269B8448A3}" type="presParOf" srcId="{6DE38B1A-DC80-4240-A6E4-4446E5420092}" destId="{CC660D96-E046-41F8-8921-0786C9C5F92D}" srcOrd="0" destOrd="0" presId="urn:microsoft.com/office/officeart/2024/3/layout/hArchList1"/>
    <dgm:cxn modelId="{ACD83B96-4F8A-41C1-B2FA-B97F24D72E59}" type="presParOf" srcId="{6DE38B1A-DC80-4240-A6E4-4446E5420092}" destId="{71D04E95-91AD-477E-841B-86A11BE11472}" srcOrd="1" destOrd="0" presId="urn:microsoft.com/office/officeart/2024/3/layout/hArchList1"/>
    <dgm:cxn modelId="{CBCA216C-E112-465B-962A-6C13C791EB98}" type="presParOf" srcId="{91172382-59DE-4D90-8695-02E12759DDE5}" destId="{05BA02EB-AF11-4373-AD21-C877FA6C84F4}" srcOrd="3" destOrd="0" presId="urn:microsoft.com/office/officeart/2024/3/layout/hArchList1"/>
    <dgm:cxn modelId="{FD9FC949-2272-4BE8-8417-B223A8C73314}" type="presParOf" srcId="{91172382-59DE-4D90-8695-02E12759DDE5}" destId="{E3AB09D6-75DA-4842-92FA-C0FB28B73949}" srcOrd="4" destOrd="0" presId="urn:microsoft.com/office/officeart/2024/3/layout/hArchList1"/>
    <dgm:cxn modelId="{F661B80B-8172-429B-9D7D-CF7B9B9E5C8D}" type="presParOf" srcId="{E3AB09D6-75DA-4842-92FA-C0FB28B73949}" destId="{F1CAE40E-D832-484E-B7CC-3391577457DC}" srcOrd="0" destOrd="0" presId="urn:microsoft.com/office/officeart/2024/3/layout/hArchList1"/>
    <dgm:cxn modelId="{15A7B10F-CE05-48A9-9DED-374E61DACC6E}" type="presParOf" srcId="{E3AB09D6-75DA-4842-92FA-C0FB28B73949}" destId="{BBBBF78F-161E-4B3E-81D0-2FE3930A0C76}"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72D60-6880-4855-99CA-5B9E0AA539CE}">
      <dsp:nvSpPr>
        <dsp:cNvPr id="0" name=""/>
        <dsp:cNvSpPr/>
      </dsp:nvSpPr>
      <dsp:spPr>
        <a:xfrm>
          <a:off x="0" y="0"/>
          <a:ext cx="2779113" cy="277911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l="14178" r="19073" b="2"/>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66832EC-9BA2-4687-BF66-B673CFA2C755}">
      <dsp:nvSpPr>
        <dsp:cNvPr id="0" name=""/>
        <dsp:cNvSpPr/>
      </dsp:nvSpPr>
      <dsp:spPr>
        <a:xfrm>
          <a:off x="2959113" y="0"/>
          <a:ext cx="6322840" cy="436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30480" bIns="30480" numCol="1" spcCol="1270" anchor="t" anchorCtr="0">
          <a:noAutofit/>
        </a:bodyPr>
        <a:lstStyle/>
        <a:p>
          <a:pPr marL="0" lvl="0" indent="0" algn="l" defTabSz="1066800">
            <a:lnSpc>
              <a:spcPct val="100000"/>
            </a:lnSpc>
            <a:spcBef>
              <a:spcPct val="0"/>
            </a:spcBef>
            <a:spcAft>
              <a:spcPct val="35000"/>
            </a:spcAft>
            <a:buNone/>
            <a:defRPr b="1"/>
          </a:pPr>
          <a:r>
            <a:rPr lang="es-ES" sz="2400" kern="1200" dirty="0"/>
            <a:t>Profesionales calificados</a:t>
          </a:r>
        </a:p>
      </dsp:txBody>
      <dsp:txXfrm>
        <a:off x="2959113" y="0"/>
        <a:ext cx="6322840" cy="436385"/>
      </dsp:txXfrm>
    </dsp:sp>
    <dsp:sp modelId="{68F65D99-9E18-4775-A403-15B9E26EA353}">
      <dsp:nvSpPr>
        <dsp:cNvPr id="0" name=""/>
        <dsp:cNvSpPr/>
      </dsp:nvSpPr>
      <dsp:spPr>
        <a:xfrm>
          <a:off x="2959113" y="436385"/>
          <a:ext cx="6322840" cy="2292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30480" bIns="30480" numCol="1" spcCol="1270" anchor="t" anchorCtr="0">
          <a:noAutofit/>
        </a:bodyPr>
        <a:lstStyle/>
        <a:p>
          <a:pPr marL="0" lvl="0" indent="0" algn="l" defTabSz="1066800">
            <a:lnSpc>
              <a:spcPct val="100000"/>
            </a:lnSpc>
            <a:spcBef>
              <a:spcPct val="0"/>
            </a:spcBef>
            <a:spcAft>
              <a:spcPct val="35000"/>
            </a:spcAft>
            <a:buNone/>
          </a:pPr>
          <a:r>
            <a:rPr lang="es-ES" sz="2400" kern="1200" dirty="0"/>
            <a:t>Se requieren expertos con conocimientos y habilidades para gestionar procesos aduaneros estratégicos.</a:t>
          </a:r>
        </a:p>
      </dsp:txBody>
      <dsp:txXfrm>
        <a:off x="2959113" y="436385"/>
        <a:ext cx="6322840" cy="2292619"/>
      </dsp:txXfrm>
    </dsp:sp>
    <dsp:sp modelId="{7F9D254C-53C6-4395-A646-DCB0C1A37C5B}">
      <dsp:nvSpPr>
        <dsp:cNvPr id="0" name=""/>
        <dsp:cNvSpPr/>
      </dsp:nvSpPr>
      <dsp:spPr>
        <a:xfrm>
          <a:off x="0" y="3001442"/>
          <a:ext cx="2779113" cy="277911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l="23435" r="9816" b="2"/>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C5EF862-280A-4098-BCCD-020AB2BF1B80}">
      <dsp:nvSpPr>
        <dsp:cNvPr id="0" name=""/>
        <dsp:cNvSpPr/>
      </dsp:nvSpPr>
      <dsp:spPr>
        <a:xfrm>
          <a:off x="2959113" y="2633992"/>
          <a:ext cx="6322840" cy="436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30480" bIns="30480" numCol="1" spcCol="1270" anchor="t" anchorCtr="0">
          <a:noAutofit/>
        </a:bodyPr>
        <a:lstStyle/>
        <a:p>
          <a:pPr marL="0" lvl="0" indent="0" algn="l" defTabSz="1066800">
            <a:lnSpc>
              <a:spcPct val="100000"/>
            </a:lnSpc>
            <a:spcBef>
              <a:spcPct val="0"/>
            </a:spcBef>
            <a:spcAft>
              <a:spcPct val="35000"/>
            </a:spcAft>
            <a:buNone/>
            <a:defRPr b="1"/>
          </a:pPr>
          <a:r>
            <a:rPr lang="es-ES" sz="2400" kern="1200" dirty="0"/>
            <a:t>Agilidad y preparación</a:t>
          </a:r>
        </a:p>
      </dsp:txBody>
      <dsp:txXfrm>
        <a:off x="2959113" y="2633992"/>
        <a:ext cx="6322840" cy="436385"/>
      </dsp:txXfrm>
    </dsp:sp>
    <dsp:sp modelId="{1BF3DBE7-4047-4E8D-BA58-5AF260D33C66}">
      <dsp:nvSpPr>
        <dsp:cNvPr id="0" name=""/>
        <dsp:cNvSpPr/>
      </dsp:nvSpPr>
      <dsp:spPr>
        <a:xfrm>
          <a:off x="2959113" y="3070343"/>
          <a:ext cx="6322840" cy="2292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30480" bIns="30480" numCol="1" spcCol="1270" anchor="t" anchorCtr="0">
          <a:noAutofit/>
        </a:bodyPr>
        <a:lstStyle/>
        <a:p>
          <a:pPr marL="0" lvl="0" indent="0" algn="l" defTabSz="1066800">
            <a:lnSpc>
              <a:spcPct val="100000"/>
            </a:lnSpc>
            <a:spcBef>
              <a:spcPct val="0"/>
            </a:spcBef>
            <a:spcAft>
              <a:spcPct val="35000"/>
            </a:spcAft>
            <a:buNone/>
          </a:pPr>
          <a:r>
            <a:rPr lang="es-ES" sz="2400" kern="1200" dirty="0"/>
            <a:t>El entorno cambiante y la variación de tendencias en los negocios sugieren que debe haber una respuesta rápida ante ciertas situaciones específicas que podrían aparecer aleatoriamente.</a:t>
          </a:r>
        </a:p>
      </dsp:txBody>
      <dsp:txXfrm>
        <a:off x="2959113" y="3070343"/>
        <a:ext cx="6322840" cy="2292619"/>
      </dsp:txXfrm>
    </dsp:sp>
    <dsp:sp modelId="{5F3996E7-C482-4A1A-90C6-8BBB74D8AEDE}">
      <dsp:nvSpPr>
        <dsp:cNvPr id="0" name=""/>
        <dsp:cNvSpPr/>
      </dsp:nvSpPr>
      <dsp:spPr>
        <a:xfrm>
          <a:off x="0" y="6002884"/>
          <a:ext cx="2779113" cy="277911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l="18438" r="12314" b="3"/>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200619E-C6F6-4D27-AA24-B82DC6AB8263}">
      <dsp:nvSpPr>
        <dsp:cNvPr id="0" name=""/>
        <dsp:cNvSpPr/>
      </dsp:nvSpPr>
      <dsp:spPr>
        <a:xfrm>
          <a:off x="2959113" y="5439157"/>
          <a:ext cx="6322840" cy="436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30480" bIns="30480" numCol="1" spcCol="1270" anchor="t" anchorCtr="0">
          <a:noAutofit/>
        </a:bodyPr>
        <a:lstStyle/>
        <a:p>
          <a:pPr marL="0" lvl="0" indent="0" algn="l" defTabSz="1066800">
            <a:lnSpc>
              <a:spcPct val="100000"/>
            </a:lnSpc>
            <a:spcBef>
              <a:spcPct val="0"/>
            </a:spcBef>
            <a:spcAft>
              <a:spcPct val="35000"/>
            </a:spcAft>
            <a:buNone/>
            <a:defRPr b="1"/>
          </a:pPr>
          <a:r>
            <a:rPr lang="es-ES" sz="2400" kern="1200" dirty="0"/>
            <a:t>Eficiencia y Seguridad</a:t>
          </a:r>
        </a:p>
      </dsp:txBody>
      <dsp:txXfrm>
        <a:off x="2959113" y="5439157"/>
        <a:ext cx="6322840" cy="436385"/>
      </dsp:txXfrm>
    </dsp:sp>
    <dsp:sp modelId="{26D3C0B9-8695-4749-99E6-F0416F6AFA33}">
      <dsp:nvSpPr>
        <dsp:cNvPr id="0" name=""/>
        <dsp:cNvSpPr/>
      </dsp:nvSpPr>
      <dsp:spPr>
        <a:xfrm>
          <a:off x="2959113" y="5875491"/>
          <a:ext cx="6322840" cy="2292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30480" bIns="30480" numCol="1" spcCol="1270" anchor="t" anchorCtr="0">
          <a:noAutofit/>
        </a:bodyPr>
        <a:lstStyle/>
        <a:p>
          <a:pPr marL="0" lvl="0" indent="0" algn="l" defTabSz="1066800">
            <a:lnSpc>
              <a:spcPct val="100000"/>
            </a:lnSpc>
            <a:spcBef>
              <a:spcPct val="0"/>
            </a:spcBef>
            <a:spcAft>
              <a:spcPct val="35000"/>
            </a:spcAft>
            <a:buNone/>
          </a:pPr>
          <a:r>
            <a:rPr lang="es-ES" sz="2400" kern="1200" dirty="0"/>
            <a:t>Conocer y aplicar procedimientos actualizados garantiza una gestión aduanera eficiente y segura.</a:t>
          </a:r>
        </a:p>
        <a:p>
          <a:pPr marL="0" lvl="0" indent="0" algn="l" defTabSz="1066800">
            <a:lnSpc>
              <a:spcPct val="100000"/>
            </a:lnSpc>
            <a:spcBef>
              <a:spcPct val="0"/>
            </a:spcBef>
            <a:spcAft>
              <a:spcPct val="35000"/>
            </a:spcAft>
            <a:buNone/>
          </a:pPr>
          <a:r>
            <a:rPr lang="es-ES" sz="2400" kern="1200" dirty="0"/>
            <a:t>Conocer las últimas normativas para asegurar el cumplimiento en el comercio internacional.</a:t>
          </a:r>
        </a:p>
        <a:p>
          <a:pPr marL="0" lvl="0" indent="0" algn="l" defTabSz="1066800">
            <a:lnSpc>
              <a:spcPct val="100000"/>
            </a:lnSpc>
            <a:spcBef>
              <a:spcPct val="0"/>
            </a:spcBef>
            <a:spcAft>
              <a:spcPct val="35000"/>
            </a:spcAft>
            <a:buNone/>
          </a:pPr>
          <a:r>
            <a:rPr lang="es-ES" sz="2400" kern="1200" dirty="0"/>
            <a:t>El manejo de tecnologías avanzadas es crucial para optimizar los procesos aduaneros y acelerar las operaciones.</a:t>
          </a:r>
        </a:p>
      </dsp:txBody>
      <dsp:txXfrm>
        <a:off x="2959113" y="5875491"/>
        <a:ext cx="6322840" cy="22926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04284-1F7C-4D58-BC79-8C2DEE7E9FAF}">
      <dsp:nvSpPr>
        <dsp:cNvPr id="0" name=""/>
        <dsp:cNvSpPr/>
      </dsp:nvSpPr>
      <dsp:spPr>
        <a:xfrm>
          <a:off x="0" y="3401636"/>
          <a:ext cx="17550063" cy="428624"/>
        </a:xfrm>
        <a:prstGeom prst="homePlate">
          <a:avLst/>
        </a:prstGeom>
        <a:gradFill rotWithShape="0">
          <a:gsLst>
            <a:gs pos="0">
              <a:schemeClr val="bg1">
                <a:lumMod val="95000"/>
              </a:schemeClr>
            </a:gs>
            <a:gs pos="100000">
              <a:schemeClr val="bg1">
                <a:lumMod val="85000"/>
              </a:schemeClr>
            </a:gs>
          </a:gsLst>
          <a:lin ang="1200000" scaled="0"/>
        </a:gradFill>
        <a:ln w="12700" cap="flat" cmpd="sng" algn="ctr">
          <a:noFill/>
          <a:prstDash val="solid"/>
          <a:miter lim="800000"/>
          <a:tailEnd type="arrow" w="sm" len="sm"/>
        </a:ln>
        <a:effectLst/>
      </dsp:spPr>
      <dsp:style>
        <a:lnRef idx="2">
          <a:scrgbClr r="0" g="0" b="0"/>
        </a:lnRef>
        <a:fillRef idx="1">
          <a:scrgbClr r="0" g="0" b="0"/>
        </a:fillRef>
        <a:effectRef idx="0">
          <a:scrgbClr r="0" g="0" b="0"/>
        </a:effectRef>
        <a:fontRef idx="minor"/>
      </dsp:style>
    </dsp:sp>
    <dsp:sp modelId="{19EF924A-339B-436A-9151-9C7B0B0377B9}">
      <dsp:nvSpPr>
        <dsp:cNvPr id="0" name=""/>
        <dsp:cNvSpPr/>
      </dsp:nvSpPr>
      <dsp:spPr>
        <a:xfrm rot="8100000">
          <a:off x="117957" y="833621"/>
          <a:ext cx="531252" cy="531252"/>
        </a:xfrm>
        <a:prstGeom prst="teardrop">
          <a:avLst>
            <a:gd name="adj" fmla="val 11500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6B4BA4-33F0-43CE-A60E-B95E195AD5A9}">
      <dsp:nvSpPr>
        <dsp:cNvPr id="0" name=""/>
        <dsp:cNvSpPr/>
      </dsp:nvSpPr>
      <dsp:spPr>
        <a:xfrm>
          <a:off x="176974" y="892639"/>
          <a:ext cx="413217" cy="413217"/>
        </a:xfrm>
        <a:prstGeom prst="donut">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782CF5D-A585-4990-846A-5EDBD19A9BDB}">
      <dsp:nvSpPr>
        <dsp:cNvPr id="0" name=""/>
        <dsp:cNvSpPr/>
      </dsp:nvSpPr>
      <dsp:spPr>
        <a:xfrm>
          <a:off x="759236" y="1475306"/>
          <a:ext cx="3644962" cy="2140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rtlCol="0" anchor="t" anchorCtr="0">
          <a:noAutofit/>
        </a:bodyPr>
        <a:lstStyle/>
        <a:p>
          <a:pPr marL="0" lvl="0" indent="0" algn="l" defTabSz="1066800">
            <a:lnSpc>
              <a:spcPct val="90000"/>
            </a:lnSpc>
            <a:spcBef>
              <a:spcPct val="0"/>
            </a:spcBef>
            <a:spcAft>
              <a:spcPct val="35000"/>
            </a:spcAft>
            <a:buNone/>
          </a:pPr>
          <a:r>
            <a:rPr lang="es-ES" sz="2400" i="0" kern="1200" noProof="0" dirty="0">
              <a:solidFill>
                <a:schemeClr val="tx1"/>
              </a:solidFill>
              <a:latin typeface="Calibri" panose="020F0502020204030204" pitchFamily="34" charset="0"/>
              <a:ea typeface="Calibri" panose="020F0502020204030204" pitchFamily="34" charset="0"/>
              <a:cs typeface="Calibri" panose="020F0502020204030204" pitchFamily="34" charset="0"/>
            </a:rPr>
            <a:t>Lanzamiento oficial </a:t>
          </a:r>
        </a:p>
        <a:p>
          <a:pPr marL="0" lvl="0" indent="0" algn="l" defTabSz="1066800">
            <a:lnSpc>
              <a:spcPct val="90000"/>
            </a:lnSpc>
            <a:spcBef>
              <a:spcPct val="0"/>
            </a:spcBef>
            <a:spcAft>
              <a:spcPct val="35000"/>
            </a:spcAft>
            <a:buNone/>
          </a:pPr>
          <a:r>
            <a:rPr lang="es-ES" sz="2400" i="0" kern="1200" noProof="0" dirty="0">
              <a:solidFill>
                <a:schemeClr val="tx1"/>
              </a:solidFill>
              <a:latin typeface="Calibri" panose="020F0502020204030204" pitchFamily="34" charset="0"/>
              <a:ea typeface="Calibri" panose="020F0502020204030204" pitchFamily="34" charset="0"/>
              <a:cs typeface="Calibri" panose="020F0502020204030204" pitchFamily="34" charset="0"/>
            </a:rPr>
            <a:t>1ra Conferencia PICARD</a:t>
          </a:r>
        </a:p>
      </dsp:txBody>
      <dsp:txXfrm>
        <a:off x="759236" y="1475306"/>
        <a:ext cx="3644962" cy="2140641"/>
      </dsp:txXfrm>
    </dsp:sp>
    <dsp:sp modelId="{85C50C56-6DC8-4C47-8DBC-4FD6B1554AA4}">
      <dsp:nvSpPr>
        <dsp:cNvPr id="0" name=""/>
        <dsp:cNvSpPr/>
      </dsp:nvSpPr>
      <dsp:spPr>
        <a:xfrm>
          <a:off x="759236" y="723189"/>
          <a:ext cx="3644962" cy="752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rtlCol="0" anchor="ctr" anchorCtr="0">
          <a:noAutofit/>
        </a:bodyPr>
        <a:lstStyle/>
        <a:p>
          <a:pPr marL="0" lvl="0" indent="0" algn="l" defTabSz="1244600">
            <a:lnSpc>
              <a:spcPct val="90000"/>
            </a:lnSpc>
            <a:spcBef>
              <a:spcPct val="0"/>
            </a:spcBef>
            <a:spcAft>
              <a:spcPct val="35000"/>
            </a:spcAft>
            <a:buNone/>
            <a:defRPr b="1"/>
          </a:pPr>
          <a:r>
            <a:rPr lang="es-ES" sz="2800" b="1" i="0" kern="1200" noProof="0" dirty="0">
              <a:solidFill>
                <a:schemeClr val="tx1"/>
              </a:solidFill>
              <a:latin typeface="Calibri" panose="020F0502020204030204" pitchFamily="34" charset="0"/>
              <a:ea typeface="Calibri" panose="020F0502020204030204" pitchFamily="34" charset="0"/>
              <a:cs typeface="Calibri" panose="020F0502020204030204" pitchFamily="34" charset="0"/>
            </a:rPr>
            <a:t>2006</a:t>
          </a:r>
          <a:endParaRPr lang="es-ES" sz="1800" i="0" kern="12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759236" y="723189"/>
        <a:ext cx="3644962" cy="752117"/>
      </dsp:txXfrm>
    </dsp:sp>
    <dsp:sp modelId="{4F322B1B-F357-4BCD-BF34-8A0D705A1CE7}">
      <dsp:nvSpPr>
        <dsp:cNvPr id="0" name=""/>
        <dsp:cNvSpPr/>
      </dsp:nvSpPr>
      <dsp:spPr>
        <a:xfrm>
          <a:off x="383583" y="1475306"/>
          <a:ext cx="0" cy="2140641"/>
        </a:xfrm>
        <a:prstGeom prst="line">
          <a:avLst/>
        </a:prstGeom>
        <a:noFill/>
        <a:ln w="3175" cap="flat" cmpd="sng" algn="ctr">
          <a:solidFill>
            <a:schemeClr val="bg1">
              <a:lumMod val="85000"/>
            </a:schemeClr>
          </a:solidFill>
          <a:prstDash val="solid"/>
          <a:miter lim="800000"/>
        </a:ln>
        <a:effectLst/>
      </dsp:spPr>
      <dsp:style>
        <a:lnRef idx="1">
          <a:scrgbClr r="0" g="0" b="0"/>
        </a:lnRef>
        <a:fillRef idx="0">
          <a:scrgbClr r="0" g="0" b="0"/>
        </a:fillRef>
        <a:effectRef idx="0">
          <a:scrgbClr r="0" g="0" b="0"/>
        </a:effectRef>
        <a:fontRef idx="minor"/>
      </dsp:style>
    </dsp:sp>
    <dsp:sp modelId="{9F727168-E825-43C1-AF50-41E115F59C0C}">
      <dsp:nvSpPr>
        <dsp:cNvPr id="0" name=""/>
        <dsp:cNvSpPr/>
      </dsp:nvSpPr>
      <dsp:spPr>
        <a:xfrm>
          <a:off x="316372" y="3548257"/>
          <a:ext cx="135234" cy="135381"/>
        </a:xfrm>
        <a:prstGeom prst="ellipse">
          <a:avLst/>
        </a:prstGeom>
        <a:solidFill>
          <a:schemeClr val="accent1"/>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4632EA-1574-417A-A3FA-D711159FBAD1}">
      <dsp:nvSpPr>
        <dsp:cNvPr id="0" name=""/>
        <dsp:cNvSpPr/>
      </dsp:nvSpPr>
      <dsp:spPr>
        <a:xfrm rot="18900000">
          <a:off x="2307612" y="5867021"/>
          <a:ext cx="531252" cy="531252"/>
        </a:xfrm>
        <a:prstGeom prst="teardrop">
          <a:avLst>
            <a:gd name="adj" fmla="val 11500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2E0966-F86B-4BBD-BE80-8FAB861AF0E8}">
      <dsp:nvSpPr>
        <dsp:cNvPr id="0" name=""/>
        <dsp:cNvSpPr/>
      </dsp:nvSpPr>
      <dsp:spPr>
        <a:xfrm>
          <a:off x="2366630" y="5926038"/>
          <a:ext cx="413217" cy="413217"/>
        </a:xfrm>
        <a:prstGeom prst="donut">
          <a:avLst/>
        </a:prstGeom>
        <a:solidFill>
          <a:schemeClr val="lt1">
            <a:hueOff val="0"/>
            <a:satOff val="0"/>
            <a:lum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608C5A1-CE9E-4410-9F2F-F714CC6AB069}">
      <dsp:nvSpPr>
        <dsp:cNvPr id="0" name=""/>
        <dsp:cNvSpPr/>
      </dsp:nvSpPr>
      <dsp:spPr>
        <a:xfrm>
          <a:off x="2948891" y="3615948"/>
          <a:ext cx="3644962" cy="2140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0" bIns="152400" numCol="1" spcCol="1270" rtlCol="0" anchor="b" anchorCtr="0">
          <a:noAutofit/>
        </a:bodyPr>
        <a:lstStyle/>
        <a:p>
          <a:pPr marL="0" lvl="0" indent="0" algn="l" defTabSz="1066800">
            <a:lnSpc>
              <a:spcPct val="90000"/>
            </a:lnSpc>
            <a:spcBef>
              <a:spcPct val="0"/>
            </a:spcBef>
            <a:spcAft>
              <a:spcPct val="35000"/>
            </a:spcAft>
            <a:buNone/>
          </a:pPr>
          <a:r>
            <a:rPr lang="es-ES" sz="2400" i="0" kern="1200" noProof="0" dirty="0">
              <a:solidFill>
                <a:schemeClr val="tx1"/>
              </a:solidFill>
              <a:latin typeface="Calibri" panose="020F0502020204030204" pitchFamily="34" charset="0"/>
              <a:ea typeface="Calibri" panose="020F0502020204030204" pitchFamily="34" charset="0"/>
              <a:cs typeface="Calibri" panose="020F0502020204030204" pitchFamily="34" charset="0"/>
            </a:rPr>
            <a:t>Lanzamiento de los Estándares Profesionales PICARD</a:t>
          </a:r>
        </a:p>
      </dsp:txBody>
      <dsp:txXfrm>
        <a:off x="2948891" y="3615948"/>
        <a:ext cx="3644962" cy="2140641"/>
      </dsp:txXfrm>
    </dsp:sp>
    <dsp:sp modelId="{C1E34084-406C-48D5-88FE-7226282DBC49}">
      <dsp:nvSpPr>
        <dsp:cNvPr id="0" name=""/>
        <dsp:cNvSpPr/>
      </dsp:nvSpPr>
      <dsp:spPr>
        <a:xfrm>
          <a:off x="2948891" y="5756589"/>
          <a:ext cx="3644962" cy="752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rtlCol="0" anchor="ctr" anchorCtr="0">
          <a:noAutofit/>
        </a:bodyPr>
        <a:lstStyle/>
        <a:p>
          <a:pPr marL="0" lvl="0" indent="0" algn="l" defTabSz="1244600">
            <a:lnSpc>
              <a:spcPct val="90000"/>
            </a:lnSpc>
            <a:spcBef>
              <a:spcPct val="0"/>
            </a:spcBef>
            <a:spcAft>
              <a:spcPct val="35000"/>
            </a:spcAft>
            <a:buNone/>
            <a:defRPr b="1"/>
          </a:pPr>
          <a:r>
            <a:rPr lang="es-ES" sz="2800" i="0" kern="1200" noProof="0" dirty="0">
              <a:solidFill>
                <a:schemeClr val="tx1"/>
              </a:solidFill>
              <a:latin typeface="Calibri" panose="020F0502020204030204" pitchFamily="34" charset="0"/>
              <a:ea typeface="Calibri" panose="020F0502020204030204" pitchFamily="34" charset="0"/>
              <a:cs typeface="Calibri" panose="020F0502020204030204" pitchFamily="34" charset="0"/>
            </a:rPr>
            <a:t>2008</a:t>
          </a:r>
        </a:p>
      </dsp:txBody>
      <dsp:txXfrm>
        <a:off x="2948891" y="5756589"/>
        <a:ext cx="3644962" cy="752117"/>
      </dsp:txXfrm>
    </dsp:sp>
    <dsp:sp modelId="{33168228-1414-4AAF-B7E5-C08A80BBB2F1}">
      <dsp:nvSpPr>
        <dsp:cNvPr id="0" name=""/>
        <dsp:cNvSpPr/>
      </dsp:nvSpPr>
      <dsp:spPr>
        <a:xfrm>
          <a:off x="2573239" y="3615948"/>
          <a:ext cx="0" cy="2140641"/>
        </a:xfrm>
        <a:prstGeom prst="line">
          <a:avLst/>
        </a:prstGeom>
        <a:noFill/>
        <a:ln w="3175" cap="flat" cmpd="sng" algn="ctr">
          <a:solidFill>
            <a:prstClr val="white">
              <a:lumMod val="85000"/>
            </a:prstClr>
          </a:solidFill>
          <a:prstDash val="solid"/>
          <a:miter lim="800000"/>
        </a:ln>
        <a:effectLst/>
      </dsp:spPr>
      <dsp:style>
        <a:lnRef idx="1">
          <a:scrgbClr r="0" g="0" b="0"/>
        </a:lnRef>
        <a:fillRef idx="0">
          <a:scrgbClr r="0" g="0" b="0"/>
        </a:fillRef>
        <a:effectRef idx="0">
          <a:scrgbClr r="0" g="0" b="0"/>
        </a:effectRef>
        <a:fontRef idx="minor"/>
      </dsp:style>
    </dsp:sp>
    <dsp:sp modelId="{B57996C3-16BE-4CEB-B9E2-6FFC42938F41}">
      <dsp:nvSpPr>
        <dsp:cNvPr id="0" name=""/>
        <dsp:cNvSpPr/>
      </dsp:nvSpPr>
      <dsp:spPr>
        <a:xfrm>
          <a:off x="2506027" y="3548257"/>
          <a:ext cx="135234" cy="135381"/>
        </a:xfrm>
        <a:prstGeom prst="ellipse">
          <a:avLst/>
        </a:prstGeom>
        <a:solidFill>
          <a:schemeClr val="accent1">
            <a:hueOff val="0"/>
            <a:satOff val="0"/>
            <a:lumOff val="0"/>
            <a:alphaOff val="0"/>
          </a:schemeClr>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C09B8D-1C75-4604-9F35-AEC078447C45}">
      <dsp:nvSpPr>
        <dsp:cNvPr id="0" name=""/>
        <dsp:cNvSpPr/>
      </dsp:nvSpPr>
      <dsp:spPr>
        <a:xfrm rot="8100000">
          <a:off x="4497268" y="833621"/>
          <a:ext cx="531252" cy="531252"/>
        </a:xfrm>
        <a:prstGeom prst="ellipse">
          <a:avLst/>
        </a:prstGeom>
        <a:solidFill>
          <a:schemeClr val="accent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FE91A1F-E910-48AB-A4C9-128002268483}">
      <dsp:nvSpPr>
        <dsp:cNvPr id="0" name=""/>
        <dsp:cNvSpPr/>
      </dsp:nvSpPr>
      <dsp:spPr>
        <a:xfrm>
          <a:off x="4556285" y="892639"/>
          <a:ext cx="413217" cy="413217"/>
        </a:xfrm>
        <a:prstGeom prst="star12">
          <a:avLst/>
        </a:prstGeom>
        <a:solidFill>
          <a:schemeClr val="lt1">
            <a:hueOff val="0"/>
            <a:satOff val="0"/>
            <a:lum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C8603F2-85FC-4134-978C-4054E468209C}">
      <dsp:nvSpPr>
        <dsp:cNvPr id="0" name=""/>
        <dsp:cNvSpPr/>
      </dsp:nvSpPr>
      <dsp:spPr>
        <a:xfrm>
          <a:off x="5138547" y="1475306"/>
          <a:ext cx="3644962" cy="2140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rtlCol="0" anchor="t" anchorCtr="0">
          <a:noAutofit/>
        </a:bodyPr>
        <a:lstStyle/>
        <a:p>
          <a:pPr marL="0" lvl="0" indent="0" algn="l" defTabSz="1066800">
            <a:lnSpc>
              <a:spcPct val="90000"/>
            </a:lnSpc>
            <a:spcBef>
              <a:spcPct val="0"/>
            </a:spcBef>
            <a:spcAft>
              <a:spcPct val="35000"/>
            </a:spcAft>
            <a:buNone/>
          </a:pPr>
          <a:r>
            <a:rPr lang="es-ES" sz="2400" i="0" kern="1200" noProof="0" dirty="0" err="1">
              <a:solidFill>
                <a:schemeClr val="tx1"/>
              </a:solidFill>
              <a:latin typeface="Calibri" panose="020F0502020204030204" pitchFamily="34" charset="0"/>
              <a:ea typeface="Calibri" panose="020F0502020204030204" pitchFamily="34" charset="0"/>
              <a:cs typeface="Calibri" panose="020F0502020204030204" pitchFamily="34" charset="0"/>
            </a:rPr>
            <a:t>MoU</a:t>
          </a:r>
          <a:r>
            <a:rPr lang="es-ES" sz="2400" i="0" kern="1200" noProof="0" dirty="0">
              <a:solidFill>
                <a:schemeClr val="tx1"/>
              </a:solidFill>
              <a:latin typeface="Calibri" panose="020F0502020204030204" pitchFamily="34" charset="0"/>
              <a:ea typeface="Calibri" panose="020F0502020204030204" pitchFamily="34" charset="0"/>
              <a:cs typeface="Calibri" panose="020F0502020204030204" pitchFamily="34" charset="0"/>
            </a:rPr>
            <a:t> INCU</a:t>
          </a:r>
        </a:p>
      </dsp:txBody>
      <dsp:txXfrm>
        <a:off x="5138547" y="1475306"/>
        <a:ext cx="3644962" cy="2140641"/>
      </dsp:txXfrm>
    </dsp:sp>
    <dsp:sp modelId="{4EB3AA5C-1289-44C6-9F3E-859ABA28E18F}">
      <dsp:nvSpPr>
        <dsp:cNvPr id="0" name=""/>
        <dsp:cNvSpPr/>
      </dsp:nvSpPr>
      <dsp:spPr>
        <a:xfrm>
          <a:off x="5138547" y="723189"/>
          <a:ext cx="3644962" cy="752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rtlCol="0" anchor="ctr" anchorCtr="0">
          <a:noAutofit/>
        </a:bodyPr>
        <a:lstStyle/>
        <a:p>
          <a:pPr marL="0" lvl="0" indent="0" algn="l" defTabSz="1244600">
            <a:lnSpc>
              <a:spcPct val="90000"/>
            </a:lnSpc>
            <a:spcBef>
              <a:spcPct val="0"/>
            </a:spcBef>
            <a:spcAft>
              <a:spcPct val="35000"/>
            </a:spcAft>
            <a:buNone/>
            <a:defRPr b="1"/>
          </a:pPr>
          <a:r>
            <a:rPr lang="es-ES" sz="2800" b="1" i="0" kern="1200" noProof="0" dirty="0">
              <a:solidFill>
                <a:schemeClr val="tx1"/>
              </a:solidFill>
              <a:latin typeface="Calibri" panose="020F0502020204030204" pitchFamily="34" charset="0"/>
              <a:ea typeface="Calibri" panose="020F0502020204030204" pitchFamily="34" charset="0"/>
              <a:cs typeface="Calibri" panose="020F0502020204030204" pitchFamily="34" charset="0"/>
            </a:rPr>
            <a:t>2009</a:t>
          </a:r>
        </a:p>
      </dsp:txBody>
      <dsp:txXfrm>
        <a:off x="5138547" y="723189"/>
        <a:ext cx="3644962" cy="752117"/>
      </dsp:txXfrm>
    </dsp:sp>
    <dsp:sp modelId="{0BB03C0E-97EC-4D66-9B09-35D689DAB28C}">
      <dsp:nvSpPr>
        <dsp:cNvPr id="0" name=""/>
        <dsp:cNvSpPr/>
      </dsp:nvSpPr>
      <dsp:spPr>
        <a:xfrm>
          <a:off x="4762894" y="1475306"/>
          <a:ext cx="0" cy="2140641"/>
        </a:xfrm>
        <a:prstGeom prst="line">
          <a:avLst/>
        </a:prstGeom>
        <a:noFill/>
        <a:ln w="114300" cap="rnd" cmpd="sng" algn="ctr">
          <a:solidFill>
            <a:schemeClr val="bg1">
              <a:lumMod val="95000"/>
            </a:schemeClr>
          </a:solidFill>
          <a:prstDash val="sysDot"/>
          <a:round/>
        </a:ln>
        <a:effectLst/>
      </dsp:spPr>
      <dsp:style>
        <a:lnRef idx="1">
          <a:scrgbClr r="0" g="0" b="0"/>
        </a:lnRef>
        <a:fillRef idx="0">
          <a:scrgbClr r="0" g="0" b="0"/>
        </a:fillRef>
        <a:effectRef idx="0">
          <a:scrgbClr r="0" g="0" b="0"/>
        </a:effectRef>
        <a:fontRef idx="minor"/>
      </dsp:style>
    </dsp:sp>
    <dsp:sp modelId="{56361E50-9FEC-48AD-A369-C1A8379B35EC}">
      <dsp:nvSpPr>
        <dsp:cNvPr id="0" name=""/>
        <dsp:cNvSpPr/>
      </dsp:nvSpPr>
      <dsp:spPr>
        <a:xfrm>
          <a:off x="4695683" y="3548257"/>
          <a:ext cx="135234" cy="135381"/>
        </a:xfrm>
        <a:prstGeom prst="ellipse">
          <a:avLst/>
        </a:prstGeom>
        <a:solidFill>
          <a:schemeClr val="accent3"/>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DBECBF-E3AA-450B-95D4-8349AA21B4F8}">
      <dsp:nvSpPr>
        <dsp:cNvPr id="0" name=""/>
        <dsp:cNvSpPr/>
      </dsp:nvSpPr>
      <dsp:spPr>
        <a:xfrm rot="18900000">
          <a:off x="6686923" y="5867021"/>
          <a:ext cx="531252" cy="531252"/>
        </a:xfrm>
        <a:prstGeom prst="teardrop">
          <a:avLst>
            <a:gd name="adj" fmla="val 11500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DDD44C-F5E4-49AD-B1D9-346B8B8AEE8F}">
      <dsp:nvSpPr>
        <dsp:cNvPr id="0" name=""/>
        <dsp:cNvSpPr/>
      </dsp:nvSpPr>
      <dsp:spPr>
        <a:xfrm>
          <a:off x="6745941" y="5926038"/>
          <a:ext cx="413217" cy="413217"/>
        </a:xfrm>
        <a:prstGeom prst="donut">
          <a:avLst/>
        </a:prstGeom>
        <a:solidFill>
          <a:schemeClr val="lt1">
            <a:hueOff val="0"/>
            <a:satOff val="0"/>
            <a:lum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E564261-183D-47F9-8E7E-BCFC5023A815}">
      <dsp:nvSpPr>
        <dsp:cNvPr id="0" name=""/>
        <dsp:cNvSpPr/>
      </dsp:nvSpPr>
      <dsp:spPr>
        <a:xfrm>
          <a:off x="7328202" y="3615948"/>
          <a:ext cx="3644962" cy="2140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0" bIns="152400" numCol="1" spcCol="1270" rtlCol="0" anchor="b" anchorCtr="0">
          <a:noAutofit/>
        </a:bodyPr>
        <a:lstStyle/>
        <a:p>
          <a:pPr marL="0" lvl="0" indent="0" algn="l" defTabSz="1066800">
            <a:lnSpc>
              <a:spcPct val="90000"/>
            </a:lnSpc>
            <a:spcBef>
              <a:spcPct val="0"/>
            </a:spcBef>
            <a:spcAft>
              <a:spcPct val="35000"/>
            </a:spcAft>
            <a:buNone/>
          </a:pPr>
          <a:r>
            <a:rPr lang="es-ES" sz="2400" i="0" kern="1200" noProof="0" dirty="0">
              <a:solidFill>
                <a:schemeClr val="tx1"/>
              </a:solidFill>
              <a:latin typeface="Calibri" panose="020F0502020204030204" pitchFamily="34" charset="0"/>
              <a:ea typeface="Calibri" panose="020F0502020204030204" pitchFamily="34" charset="0"/>
              <a:cs typeface="Calibri" panose="020F0502020204030204" pitchFamily="34" charset="0"/>
            </a:rPr>
            <a:t>Reconocimiento de Planes de estudios universitarios</a:t>
          </a:r>
        </a:p>
      </dsp:txBody>
      <dsp:txXfrm>
        <a:off x="7328202" y="3615948"/>
        <a:ext cx="3644962" cy="2140641"/>
      </dsp:txXfrm>
    </dsp:sp>
    <dsp:sp modelId="{3DA36ABE-9810-4ED4-9A55-2905E7588D06}">
      <dsp:nvSpPr>
        <dsp:cNvPr id="0" name=""/>
        <dsp:cNvSpPr/>
      </dsp:nvSpPr>
      <dsp:spPr>
        <a:xfrm>
          <a:off x="7328202" y="5756589"/>
          <a:ext cx="3644962" cy="752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rtlCol="0" anchor="ctr" anchorCtr="0">
          <a:noAutofit/>
        </a:bodyPr>
        <a:lstStyle/>
        <a:p>
          <a:pPr marL="0" lvl="0" indent="0" algn="l" defTabSz="1244600">
            <a:lnSpc>
              <a:spcPct val="90000"/>
            </a:lnSpc>
            <a:spcBef>
              <a:spcPct val="0"/>
            </a:spcBef>
            <a:spcAft>
              <a:spcPct val="35000"/>
            </a:spcAft>
            <a:buNone/>
            <a:defRPr b="1"/>
          </a:pPr>
          <a:r>
            <a:rPr lang="es-ES" sz="2800" b="1" i="0" kern="1200" noProof="0" dirty="0">
              <a:solidFill>
                <a:schemeClr val="tx1"/>
              </a:solidFill>
              <a:latin typeface="Calibri" panose="020F0502020204030204" pitchFamily="34" charset="0"/>
              <a:ea typeface="Calibri" panose="020F0502020204030204" pitchFamily="34" charset="0"/>
              <a:cs typeface="Calibri" panose="020F0502020204030204" pitchFamily="34" charset="0"/>
            </a:rPr>
            <a:t>2010</a:t>
          </a:r>
          <a:endParaRPr lang="es-ES" sz="1800" i="0" kern="12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7328202" y="5756589"/>
        <a:ext cx="3644962" cy="752117"/>
      </dsp:txXfrm>
    </dsp:sp>
    <dsp:sp modelId="{4B9F5909-A57C-4893-9C8A-D5960FE9BE37}">
      <dsp:nvSpPr>
        <dsp:cNvPr id="0" name=""/>
        <dsp:cNvSpPr/>
      </dsp:nvSpPr>
      <dsp:spPr>
        <a:xfrm>
          <a:off x="6952550" y="3615948"/>
          <a:ext cx="0" cy="2140641"/>
        </a:xfrm>
        <a:prstGeom prst="line">
          <a:avLst/>
        </a:prstGeom>
        <a:noFill/>
        <a:ln w="3175" cap="flat" cmpd="sng" algn="ctr">
          <a:solidFill>
            <a:prstClr val="white">
              <a:lumMod val="85000"/>
            </a:prstClr>
          </a:solidFill>
          <a:prstDash val="solid"/>
          <a:miter lim="800000"/>
        </a:ln>
        <a:effectLst/>
      </dsp:spPr>
      <dsp:style>
        <a:lnRef idx="1">
          <a:scrgbClr r="0" g="0" b="0"/>
        </a:lnRef>
        <a:fillRef idx="0">
          <a:scrgbClr r="0" g="0" b="0"/>
        </a:fillRef>
        <a:effectRef idx="0">
          <a:scrgbClr r="0" g="0" b="0"/>
        </a:effectRef>
        <a:fontRef idx="minor"/>
      </dsp:style>
    </dsp:sp>
    <dsp:sp modelId="{D891B168-1DA5-4124-931F-A51FCB8EFC11}">
      <dsp:nvSpPr>
        <dsp:cNvPr id="0" name=""/>
        <dsp:cNvSpPr/>
      </dsp:nvSpPr>
      <dsp:spPr>
        <a:xfrm>
          <a:off x="6885338" y="3548257"/>
          <a:ext cx="135234" cy="135381"/>
        </a:xfrm>
        <a:prstGeom prst="ellipse">
          <a:avLst/>
        </a:prstGeom>
        <a:solidFill>
          <a:schemeClr val="accent1">
            <a:hueOff val="0"/>
            <a:satOff val="0"/>
            <a:lumOff val="0"/>
            <a:alphaOff val="0"/>
          </a:schemeClr>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8CC4C6-DFBC-460C-A9ED-BEDA8CC682D4}">
      <dsp:nvSpPr>
        <dsp:cNvPr id="0" name=""/>
        <dsp:cNvSpPr/>
      </dsp:nvSpPr>
      <dsp:spPr>
        <a:xfrm rot="8100000">
          <a:off x="8876579" y="833621"/>
          <a:ext cx="531252" cy="531252"/>
        </a:xfrm>
        <a:prstGeom prst="teardrop">
          <a:avLst>
            <a:gd name="adj" fmla="val 11500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CA82DA-B677-461B-A08D-337683480059}">
      <dsp:nvSpPr>
        <dsp:cNvPr id="0" name=""/>
        <dsp:cNvSpPr/>
      </dsp:nvSpPr>
      <dsp:spPr>
        <a:xfrm>
          <a:off x="8935596" y="892639"/>
          <a:ext cx="413217" cy="413217"/>
        </a:xfrm>
        <a:prstGeom prst="donut">
          <a:avLst/>
        </a:prstGeom>
        <a:solidFill>
          <a:schemeClr val="lt1">
            <a:hueOff val="0"/>
            <a:satOff val="0"/>
            <a:lum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1646913-A3FA-4470-A3E9-C64B0A13A62A}">
      <dsp:nvSpPr>
        <dsp:cNvPr id="0" name=""/>
        <dsp:cNvSpPr/>
      </dsp:nvSpPr>
      <dsp:spPr>
        <a:xfrm>
          <a:off x="9517858" y="1475306"/>
          <a:ext cx="3644962" cy="2140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rtlCol="0" anchor="t" anchorCtr="0">
          <a:noAutofit/>
        </a:bodyPr>
        <a:lstStyle/>
        <a:p>
          <a:pPr marL="0" lvl="0" indent="0" algn="l" defTabSz="1066800">
            <a:lnSpc>
              <a:spcPct val="90000"/>
            </a:lnSpc>
            <a:spcBef>
              <a:spcPct val="0"/>
            </a:spcBef>
            <a:spcAft>
              <a:spcPct val="35000"/>
            </a:spcAft>
            <a:buNone/>
          </a:pPr>
          <a:r>
            <a:rPr lang="es-ES" sz="2400" i="0" kern="1200" noProof="0" dirty="0">
              <a:solidFill>
                <a:schemeClr val="tx1"/>
              </a:solidFill>
              <a:latin typeface="Calibri" panose="020F0502020204030204" pitchFamily="34" charset="0"/>
              <a:ea typeface="Calibri" panose="020F0502020204030204" pitchFamily="34" charset="0"/>
              <a:cs typeface="Calibri" panose="020F0502020204030204" pitchFamily="34" charset="0"/>
            </a:rPr>
            <a:t>Revisión de los Estándares Profesionales PICARD</a:t>
          </a:r>
        </a:p>
      </dsp:txBody>
      <dsp:txXfrm>
        <a:off x="9517858" y="1475306"/>
        <a:ext cx="3644962" cy="2140641"/>
      </dsp:txXfrm>
    </dsp:sp>
    <dsp:sp modelId="{6EC2FC68-E1B8-4274-8090-C2C96A4CD82C}">
      <dsp:nvSpPr>
        <dsp:cNvPr id="0" name=""/>
        <dsp:cNvSpPr/>
      </dsp:nvSpPr>
      <dsp:spPr>
        <a:xfrm>
          <a:off x="9517858" y="723189"/>
          <a:ext cx="3644962" cy="752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rtlCol="0" anchor="ctr" anchorCtr="0">
          <a:noAutofit/>
        </a:bodyPr>
        <a:lstStyle/>
        <a:p>
          <a:pPr marL="0" lvl="0" indent="0" algn="l" defTabSz="1244600">
            <a:lnSpc>
              <a:spcPct val="90000"/>
            </a:lnSpc>
            <a:spcBef>
              <a:spcPct val="0"/>
            </a:spcBef>
            <a:spcAft>
              <a:spcPct val="35000"/>
            </a:spcAft>
            <a:buNone/>
            <a:defRPr b="1"/>
          </a:pPr>
          <a:r>
            <a:rPr lang="es-ES" sz="2800" b="1" i="0" kern="1200" noProof="0" dirty="0">
              <a:solidFill>
                <a:schemeClr val="tx1"/>
              </a:solidFill>
              <a:latin typeface="Calibri" panose="020F0502020204030204" pitchFamily="34" charset="0"/>
              <a:ea typeface="Calibri" panose="020F0502020204030204" pitchFamily="34" charset="0"/>
              <a:cs typeface="Calibri" panose="020F0502020204030204" pitchFamily="34" charset="0"/>
            </a:rPr>
            <a:t>2019</a:t>
          </a:r>
          <a:endParaRPr lang="es-ES" sz="1800" i="0" kern="12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9517858" y="723189"/>
        <a:ext cx="3644962" cy="752117"/>
      </dsp:txXfrm>
    </dsp:sp>
    <dsp:sp modelId="{4F41BF23-550C-4E7F-977E-3D22E3AF7B51}">
      <dsp:nvSpPr>
        <dsp:cNvPr id="0" name=""/>
        <dsp:cNvSpPr/>
      </dsp:nvSpPr>
      <dsp:spPr>
        <a:xfrm>
          <a:off x="9142205" y="1475306"/>
          <a:ext cx="0" cy="2140641"/>
        </a:xfrm>
        <a:prstGeom prst="line">
          <a:avLst/>
        </a:prstGeom>
        <a:noFill/>
        <a:ln w="3175" cap="flat" cmpd="sng" algn="ctr">
          <a:solidFill>
            <a:prstClr val="white">
              <a:lumMod val="85000"/>
            </a:prstClr>
          </a:solidFill>
          <a:prstDash val="solid"/>
          <a:miter lim="800000"/>
        </a:ln>
        <a:effectLst/>
      </dsp:spPr>
      <dsp:style>
        <a:lnRef idx="1">
          <a:scrgbClr r="0" g="0" b="0"/>
        </a:lnRef>
        <a:fillRef idx="0">
          <a:scrgbClr r="0" g="0" b="0"/>
        </a:fillRef>
        <a:effectRef idx="0">
          <a:scrgbClr r="0" g="0" b="0"/>
        </a:effectRef>
        <a:fontRef idx="minor"/>
      </dsp:style>
    </dsp:sp>
    <dsp:sp modelId="{278CF1E0-B1C4-4B10-A5EC-FD7EF0557E2D}">
      <dsp:nvSpPr>
        <dsp:cNvPr id="0" name=""/>
        <dsp:cNvSpPr/>
      </dsp:nvSpPr>
      <dsp:spPr>
        <a:xfrm>
          <a:off x="9074994" y="3548257"/>
          <a:ext cx="135234" cy="135381"/>
        </a:xfrm>
        <a:prstGeom prst="ellipse">
          <a:avLst/>
        </a:prstGeom>
        <a:solidFill>
          <a:schemeClr val="accent1">
            <a:hueOff val="0"/>
            <a:satOff val="0"/>
            <a:lumOff val="0"/>
            <a:alphaOff val="0"/>
          </a:schemeClr>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F98938-B973-410F-B6E0-43437FA146E6}">
      <dsp:nvSpPr>
        <dsp:cNvPr id="0" name=""/>
        <dsp:cNvSpPr/>
      </dsp:nvSpPr>
      <dsp:spPr>
        <a:xfrm rot="18900000">
          <a:off x="11066234" y="5867021"/>
          <a:ext cx="531252" cy="531252"/>
        </a:xfrm>
        <a:prstGeom prst="ellipse">
          <a:avLst/>
        </a:prstGeom>
        <a:solidFill>
          <a:schemeClr val="accent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BE64BD-02BC-4C6F-AC50-F9617E59754D}">
      <dsp:nvSpPr>
        <dsp:cNvPr id="0" name=""/>
        <dsp:cNvSpPr/>
      </dsp:nvSpPr>
      <dsp:spPr>
        <a:xfrm>
          <a:off x="11125252" y="5926038"/>
          <a:ext cx="413217" cy="413217"/>
        </a:xfrm>
        <a:prstGeom prst="star12">
          <a:avLst/>
        </a:prstGeom>
        <a:solidFill>
          <a:schemeClr val="lt1">
            <a:hueOff val="0"/>
            <a:satOff val="0"/>
            <a:lum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C5070CD-E29E-4F50-9A43-342A2DE968FF}">
      <dsp:nvSpPr>
        <dsp:cNvPr id="0" name=""/>
        <dsp:cNvSpPr/>
      </dsp:nvSpPr>
      <dsp:spPr>
        <a:xfrm>
          <a:off x="11707513" y="3615948"/>
          <a:ext cx="3644962" cy="2140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0" bIns="152400" numCol="1" spcCol="1270" rtlCol="0" anchor="b" anchorCtr="0">
          <a:noAutofit/>
        </a:bodyPr>
        <a:lstStyle/>
        <a:p>
          <a:pPr marL="0" lvl="0" indent="0" algn="l" defTabSz="1066800">
            <a:lnSpc>
              <a:spcPct val="90000"/>
            </a:lnSpc>
            <a:spcBef>
              <a:spcPct val="0"/>
            </a:spcBef>
            <a:spcAft>
              <a:spcPct val="35000"/>
            </a:spcAft>
            <a:buNone/>
          </a:pPr>
          <a:r>
            <a:rPr lang="es-ES" sz="2400" i="0" kern="1200" noProof="0" dirty="0">
              <a:solidFill>
                <a:schemeClr val="tx1"/>
              </a:solidFill>
              <a:latin typeface="Calibri" panose="020F0502020204030204" pitchFamily="34" charset="0"/>
              <a:ea typeface="Calibri" panose="020F0502020204030204" pitchFamily="34" charset="0"/>
              <a:cs typeface="Calibri" panose="020F0502020204030204" pitchFamily="34" charset="0"/>
            </a:rPr>
            <a:t>17va Conferencia PICARD</a:t>
          </a:r>
        </a:p>
      </dsp:txBody>
      <dsp:txXfrm>
        <a:off x="11707513" y="3615948"/>
        <a:ext cx="3644962" cy="2140641"/>
      </dsp:txXfrm>
    </dsp:sp>
    <dsp:sp modelId="{6FED4196-A0D3-4E5C-83DA-99291A8FFFC3}">
      <dsp:nvSpPr>
        <dsp:cNvPr id="0" name=""/>
        <dsp:cNvSpPr/>
      </dsp:nvSpPr>
      <dsp:spPr>
        <a:xfrm>
          <a:off x="11707513" y="5756589"/>
          <a:ext cx="3644962" cy="752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rtlCol="0" anchor="ctr" anchorCtr="0">
          <a:noAutofit/>
        </a:bodyPr>
        <a:lstStyle/>
        <a:p>
          <a:pPr marL="0" lvl="0" indent="0" algn="l" defTabSz="1244600">
            <a:lnSpc>
              <a:spcPct val="90000"/>
            </a:lnSpc>
            <a:spcBef>
              <a:spcPct val="0"/>
            </a:spcBef>
            <a:spcAft>
              <a:spcPct val="35000"/>
            </a:spcAft>
            <a:buNone/>
            <a:defRPr b="1"/>
          </a:pPr>
          <a:r>
            <a:rPr lang="es-ES" sz="2800" b="1" i="0" kern="1200" noProof="0" dirty="0">
              <a:solidFill>
                <a:schemeClr val="tx1"/>
              </a:solidFill>
              <a:latin typeface="Calibri" panose="020F0502020204030204" pitchFamily="34" charset="0"/>
              <a:ea typeface="Calibri" panose="020F0502020204030204" pitchFamily="34" charset="0"/>
              <a:cs typeface="Calibri" panose="020F0502020204030204" pitchFamily="34" charset="0"/>
            </a:rPr>
            <a:t>2022</a:t>
          </a:r>
        </a:p>
      </dsp:txBody>
      <dsp:txXfrm>
        <a:off x="11707513" y="5756589"/>
        <a:ext cx="3644962" cy="752117"/>
      </dsp:txXfrm>
    </dsp:sp>
    <dsp:sp modelId="{54DE4918-169B-4E9C-B946-44A9D45AEC94}">
      <dsp:nvSpPr>
        <dsp:cNvPr id="0" name=""/>
        <dsp:cNvSpPr/>
      </dsp:nvSpPr>
      <dsp:spPr>
        <a:xfrm>
          <a:off x="11331861" y="3615948"/>
          <a:ext cx="0" cy="2140641"/>
        </a:xfrm>
        <a:prstGeom prst="line">
          <a:avLst/>
        </a:prstGeom>
        <a:noFill/>
        <a:ln w="114300" cap="rnd" cmpd="sng" algn="ctr">
          <a:solidFill>
            <a:prstClr val="white">
              <a:lumMod val="95000"/>
            </a:prstClr>
          </a:solidFill>
          <a:prstDash val="sysDot"/>
          <a:round/>
        </a:ln>
        <a:effectLst/>
      </dsp:spPr>
      <dsp:style>
        <a:lnRef idx="1">
          <a:scrgbClr r="0" g="0" b="0"/>
        </a:lnRef>
        <a:fillRef idx="0">
          <a:scrgbClr r="0" g="0" b="0"/>
        </a:fillRef>
        <a:effectRef idx="0">
          <a:scrgbClr r="0" g="0" b="0"/>
        </a:effectRef>
        <a:fontRef idx="minor"/>
      </dsp:style>
    </dsp:sp>
    <dsp:sp modelId="{A64C6D16-2F77-439A-848A-F1081C5E5CBE}">
      <dsp:nvSpPr>
        <dsp:cNvPr id="0" name=""/>
        <dsp:cNvSpPr/>
      </dsp:nvSpPr>
      <dsp:spPr>
        <a:xfrm>
          <a:off x="11264649" y="3548257"/>
          <a:ext cx="135234" cy="135381"/>
        </a:xfrm>
        <a:prstGeom prst="ellipse">
          <a:avLst/>
        </a:prstGeom>
        <a:solidFill>
          <a:schemeClr val="accent3"/>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234554-A042-4BE7-9E8B-FA1672100374}">
      <dsp:nvSpPr>
        <dsp:cNvPr id="0" name=""/>
        <dsp:cNvSpPr/>
      </dsp:nvSpPr>
      <dsp:spPr>
        <a:xfrm rot="8100000">
          <a:off x="13255890" y="833621"/>
          <a:ext cx="531252" cy="531252"/>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9D3E5F-65CC-4328-9919-4C05F3F708D9}">
      <dsp:nvSpPr>
        <dsp:cNvPr id="0" name=""/>
        <dsp:cNvSpPr/>
      </dsp:nvSpPr>
      <dsp:spPr>
        <a:xfrm>
          <a:off x="13314908" y="892639"/>
          <a:ext cx="413217" cy="41321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A5FCDB4-B718-479C-82F0-802461B5C96B}">
      <dsp:nvSpPr>
        <dsp:cNvPr id="0" name=""/>
        <dsp:cNvSpPr/>
      </dsp:nvSpPr>
      <dsp:spPr>
        <a:xfrm>
          <a:off x="13897169" y="1475306"/>
          <a:ext cx="3644962" cy="2140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rtlCol="0" anchor="t" anchorCtr="0">
          <a:noAutofit/>
        </a:bodyPr>
        <a:lstStyle/>
        <a:p>
          <a:pPr marL="0" lvl="0" indent="0" algn="l" defTabSz="1066800">
            <a:lnSpc>
              <a:spcPct val="90000"/>
            </a:lnSpc>
            <a:spcBef>
              <a:spcPct val="0"/>
            </a:spcBef>
            <a:spcAft>
              <a:spcPct val="35000"/>
            </a:spcAft>
            <a:buNone/>
          </a:pPr>
          <a:r>
            <a:rPr lang="es-ES" sz="2400" i="0" kern="1200" noProof="0" dirty="0">
              <a:solidFill>
                <a:schemeClr val="tx1"/>
              </a:solidFill>
              <a:latin typeface="Calibri" panose="020F0502020204030204" pitchFamily="34" charset="0"/>
              <a:ea typeface="Calibri" panose="020F0502020204030204" pitchFamily="34" charset="0"/>
              <a:cs typeface="Calibri" panose="020F0502020204030204" pitchFamily="34" charset="0"/>
            </a:rPr>
            <a:t>CFC de la OMA instruye a la Secretaría la revisión y actualización de los Estándares Profesionales</a:t>
          </a:r>
        </a:p>
      </dsp:txBody>
      <dsp:txXfrm>
        <a:off x="13897169" y="1475306"/>
        <a:ext cx="3644962" cy="2140641"/>
      </dsp:txXfrm>
    </dsp:sp>
    <dsp:sp modelId="{FE0F436C-CB8C-49D1-A3A8-663F7DA5A8E0}">
      <dsp:nvSpPr>
        <dsp:cNvPr id="0" name=""/>
        <dsp:cNvSpPr/>
      </dsp:nvSpPr>
      <dsp:spPr>
        <a:xfrm>
          <a:off x="13897169" y="723189"/>
          <a:ext cx="3644962" cy="752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rtlCol="0" anchor="b" anchorCtr="0">
          <a:noAutofit/>
        </a:bodyPr>
        <a:lstStyle/>
        <a:p>
          <a:pPr marL="0" lvl="0" indent="0" algn="l" defTabSz="1244600">
            <a:lnSpc>
              <a:spcPct val="90000"/>
            </a:lnSpc>
            <a:spcBef>
              <a:spcPct val="0"/>
            </a:spcBef>
            <a:spcAft>
              <a:spcPct val="35000"/>
            </a:spcAft>
            <a:buNone/>
            <a:defRPr b="1"/>
          </a:pPr>
          <a:r>
            <a:rPr lang="es-ES" sz="2800" i="0" kern="1200" noProof="0" dirty="0">
              <a:solidFill>
                <a:schemeClr val="tx1"/>
              </a:solidFill>
              <a:latin typeface="Calibri" panose="020F0502020204030204" pitchFamily="34" charset="0"/>
              <a:ea typeface="Calibri" panose="020F0502020204030204" pitchFamily="34" charset="0"/>
              <a:cs typeface="Calibri" panose="020F0502020204030204" pitchFamily="34" charset="0"/>
            </a:rPr>
            <a:t>2025</a:t>
          </a:r>
        </a:p>
      </dsp:txBody>
      <dsp:txXfrm>
        <a:off x="13897169" y="723189"/>
        <a:ext cx="3644962" cy="752117"/>
      </dsp:txXfrm>
    </dsp:sp>
    <dsp:sp modelId="{2FE36B43-E2AE-4F97-B710-ACE9060192FF}">
      <dsp:nvSpPr>
        <dsp:cNvPr id="0" name=""/>
        <dsp:cNvSpPr/>
      </dsp:nvSpPr>
      <dsp:spPr>
        <a:xfrm>
          <a:off x="13521516" y="1475306"/>
          <a:ext cx="0" cy="214064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E1C8EC7-9AB4-41CE-8388-5344AFE059E5}">
      <dsp:nvSpPr>
        <dsp:cNvPr id="0" name=""/>
        <dsp:cNvSpPr/>
      </dsp:nvSpPr>
      <dsp:spPr>
        <a:xfrm>
          <a:off x="13454305" y="3548257"/>
          <a:ext cx="135234" cy="13538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72354-5554-4057-838E-F42CC41DF60C}">
      <dsp:nvSpPr>
        <dsp:cNvPr id="0" name=""/>
        <dsp:cNvSpPr/>
      </dsp:nvSpPr>
      <dsp:spPr>
        <a:xfrm>
          <a:off x="2193" y="2405280"/>
          <a:ext cx="2856497" cy="2856497"/>
        </a:xfrm>
        <a:prstGeom prst="roundRect">
          <a:avLst>
            <a:gd name="adj" fmla="val 10000"/>
          </a:avLst>
        </a:prstGeom>
        <a:blipFill>
          <a:blip xmlns:r="http://schemas.openxmlformats.org/officeDocument/2006/relationships" r:embed="rId1"/>
          <a:srcRect/>
          <a:stretch>
            <a:fillRect l="-39000" r="-39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5BCDFA-56F4-40F3-8A4B-03C10A254A4A}">
      <dsp:nvSpPr>
        <dsp:cNvPr id="0" name=""/>
        <dsp:cNvSpPr/>
      </dsp:nvSpPr>
      <dsp:spPr>
        <a:xfrm>
          <a:off x="685812" y="4656572"/>
          <a:ext cx="2856497" cy="285649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b="1" kern="1200" dirty="0"/>
            <a:t>Fortalecer la Cooperación</a:t>
          </a:r>
        </a:p>
        <a:p>
          <a:pPr marL="228600" lvl="1" indent="-228600" algn="l" defTabSz="889000">
            <a:lnSpc>
              <a:spcPct val="90000"/>
            </a:lnSpc>
            <a:spcBef>
              <a:spcPct val="0"/>
            </a:spcBef>
            <a:spcAft>
              <a:spcPct val="15000"/>
            </a:spcAft>
            <a:buChar char="•"/>
          </a:pPr>
          <a:r>
            <a:rPr lang="es-ES" sz="2000" kern="1200" dirty="0"/>
            <a:t>Público – Privada</a:t>
          </a:r>
        </a:p>
        <a:p>
          <a:pPr marL="228600" lvl="1" indent="-228600" algn="l" defTabSz="889000">
            <a:lnSpc>
              <a:spcPct val="90000"/>
            </a:lnSpc>
            <a:spcBef>
              <a:spcPct val="0"/>
            </a:spcBef>
            <a:spcAft>
              <a:spcPct val="15000"/>
            </a:spcAft>
            <a:buChar char="•"/>
          </a:pPr>
          <a:r>
            <a:rPr lang="es-ES" sz="2000" kern="1200" dirty="0"/>
            <a:t>Organismos </a:t>
          </a:r>
          <a:r>
            <a:rPr lang="es-ES" sz="2000" kern="1200" dirty="0" err="1"/>
            <a:t>Intls</a:t>
          </a:r>
          <a:r>
            <a:rPr lang="es-ES" sz="2000" kern="1200" dirty="0"/>
            <a:t>.</a:t>
          </a:r>
        </a:p>
        <a:p>
          <a:pPr marL="228600" lvl="1" indent="-228600" algn="l" defTabSz="889000">
            <a:lnSpc>
              <a:spcPct val="90000"/>
            </a:lnSpc>
            <a:spcBef>
              <a:spcPct val="0"/>
            </a:spcBef>
            <a:spcAft>
              <a:spcPct val="15000"/>
            </a:spcAft>
            <a:buChar char="•"/>
          </a:pPr>
          <a:r>
            <a:rPr lang="es-ES" sz="2000" kern="1200" dirty="0"/>
            <a:t>Universidades</a:t>
          </a:r>
        </a:p>
        <a:p>
          <a:pPr marL="228600" lvl="1" indent="-228600" algn="l" defTabSz="889000">
            <a:lnSpc>
              <a:spcPct val="90000"/>
            </a:lnSpc>
            <a:spcBef>
              <a:spcPct val="0"/>
            </a:spcBef>
            <a:spcAft>
              <a:spcPct val="15000"/>
            </a:spcAft>
            <a:buChar char="•"/>
          </a:pPr>
          <a:r>
            <a:rPr lang="es-ES" sz="2000" kern="1200" dirty="0"/>
            <a:t>Programas regionales</a:t>
          </a:r>
        </a:p>
      </dsp:txBody>
      <dsp:txXfrm>
        <a:off x="769476" y="4740236"/>
        <a:ext cx="2689169" cy="2689169"/>
      </dsp:txXfrm>
    </dsp:sp>
    <dsp:sp modelId="{66707F7F-BB96-4433-AB18-9716BA9D682A}">
      <dsp:nvSpPr>
        <dsp:cNvPr id="0" name=""/>
        <dsp:cNvSpPr/>
      </dsp:nvSpPr>
      <dsp:spPr>
        <a:xfrm>
          <a:off x="3408916" y="3490341"/>
          <a:ext cx="550224" cy="68637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s-ES" sz="2100" kern="1200"/>
        </a:p>
      </dsp:txBody>
      <dsp:txXfrm>
        <a:off x="3408916" y="3627616"/>
        <a:ext cx="385157" cy="411826"/>
      </dsp:txXfrm>
    </dsp:sp>
    <dsp:sp modelId="{21A87E04-A28F-48A8-894C-3A7D8D896EBF}">
      <dsp:nvSpPr>
        <dsp:cNvPr id="0" name=""/>
        <dsp:cNvSpPr/>
      </dsp:nvSpPr>
      <dsp:spPr>
        <a:xfrm>
          <a:off x="4430761" y="2405280"/>
          <a:ext cx="2856497" cy="2856497"/>
        </a:xfrm>
        <a:prstGeom prst="roundRect">
          <a:avLst>
            <a:gd name="adj" fmla="val 10000"/>
          </a:avLst>
        </a:prstGeom>
        <a:blipFill>
          <a:blip xmlns:r="http://schemas.openxmlformats.org/officeDocument/2006/relationships" r:embed="rId2"/>
          <a:srcRect/>
          <a:stretch>
            <a:fillRect l="-25000" r="-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12CEED-0029-4ADC-8182-A56759396960}">
      <dsp:nvSpPr>
        <dsp:cNvPr id="0" name=""/>
        <dsp:cNvSpPr/>
      </dsp:nvSpPr>
      <dsp:spPr>
        <a:xfrm>
          <a:off x="5144516" y="4656572"/>
          <a:ext cx="2856497" cy="285649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b="1" kern="1200" dirty="0"/>
            <a:t>Intercambio de Información</a:t>
          </a:r>
        </a:p>
        <a:p>
          <a:pPr marL="228600" lvl="1" indent="-228600" algn="l" defTabSz="889000">
            <a:lnSpc>
              <a:spcPct val="90000"/>
            </a:lnSpc>
            <a:spcBef>
              <a:spcPct val="0"/>
            </a:spcBef>
            <a:spcAft>
              <a:spcPct val="15000"/>
            </a:spcAft>
            <a:buChar char="•"/>
          </a:pPr>
          <a:r>
            <a:rPr lang="es-ES" sz="2000" kern="1200" dirty="0"/>
            <a:t>Conferencias</a:t>
          </a:r>
        </a:p>
      </dsp:txBody>
      <dsp:txXfrm>
        <a:off x="5228180" y="4740236"/>
        <a:ext cx="2689169" cy="2689169"/>
      </dsp:txXfrm>
    </dsp:sp>
    <dsp:sp modelId="{4A7615B4-1AD9-4C05-8C84-B6B5CEA9A528}">
      <dsp:nvSpPr>
        <dsp:cNvPr id="0" name=""/>
        <dsp:cNvSpPr/>
      </dsp:nvSpPr>
      <dsp:spPr>
        <a:xfrm>
          <a:off x="7837483" y="3490341"/>
          <a:ext cx="550224" cy="68637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s-ES" sz="2100" kern="1200"/>
        </a:p>
      </dsp:txBody>
      <dsp:txXfrm>
        <a:off x="7837483" y="3627616"/>
        <a:ext cx="385157" cy="411826"/>
      </dsp:txXfrm>
    </dsp:sp>
    <dsp:sp modelId="{8DE16D72-54F0-4386-8F21-6780D05ED9D4}">
      <dsp:nvSpPr>
        <dsp:cNvPr id="0" name=""/>
        <dsp:cNvSpPr/>
      </dsp:nvSpPr>
      <dsp:spPr>
        <a:xfrm>
          <a:off x="8859329" y="2405280"/>
          <a:ext cx="2856497" cy="2856497"/>
        </a:xfrm>
        <a:prstGeom prst="roundRect">
          <a:avLst>
            <a:gd name="adj" fmla="val 10000"/>
          </a:avLst>
        </a:prstGeom>
        <a:blipFill>
          <a:blip xmlns:r="http://schemas.openxmlformats.org/officeDocument/2006/relationships" r:embed="rId3"/>
          <a:srcRect/>
          <a:stretch>
            <a:fillRect l="-24000" r="-24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D83FE0-11F9-4B55-80D7-38AC0794A983}">
      <dsp:nvSpPr>
        <dsp:cNvPr id="0" name=""/>
        <dsp:cNvSpPr/>
      </dsp:nvSpPr>
      <dsp:spPr>
        <a:xfrm>
          <a:off x="9448798" y="4656572"/>
          <a:ext cx="2856497" cy="285649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b="1" kern="1200" dirty="0"/>
            <a:t>Educación Continua</a:t>
          </a:r>
        </a:p>
        <a:p>
          <a:pPr marL="228600" lvl="1" indent="-228600" algn="l" defTabSz="889000">
            <a:lnSpc>
              <a:spcPct val="90000"/>
            </a:lnSpc>
            <a:spcBef>
              <a:spcPct val="0"/>
            </a:spcBef>
            <a:spcAft>
              <a:spcPct val="15000"/>
            </a:spcAft>
            <a:buChar char="•"/>
          </a:pPr>
          <a:r>
            <a:rPr lang="es-ES" sz="2000" kern="1200" dirty="0"/>
            <a:t>Programas de Posgrado sobre temas emergentes</a:t>
          </a:r>
        </a:p>
        <a:p>
          <a:pPr marL="228600" lvl="1" indent="-228600" algn="l" defTabSz="889000">
            <a:lnSpc>
              <a:spcPct val="90000"/>
            </a:lnSpc>
            <a:spcBef>
              <a:spcPct val="0"/>
            </a:spcBef>
            <a:spcAft>
              <a:spcPct val="15000"/>
            </a:spcAft>
            <a:buChar char="•"/>
          </a:pPr>
          <a:r>
            <a:rPr lang="es-ES" sz="2000" kern="1200" dirty="0"/>
            <a:t>Actualización de conocimientos</a:t>
          </a:r>
        </a:p>
      </dsp:txBody>
      <dsp:txXfrm>
        <a:off x="9532462" y="4740236"/>
        <a:ext cx="2689169" cy="2689169"/>
      </dsp:txXfrm>
    </dsp:sp>
    <dsp:sp modelId="{5354B49B-40A5-4C17-839D-C891A1FCD912}">
      <dsp:nvSpPr>
        <dsp:cNvPr id="0" name=""/>
        <dsp:cNvSpPr/>
      </dsp:nvSpPr>
      <dsp:spPr>
        <a:xfrm>
          <a:off x="12266051" y="3490341"/>
          <a:ext cx="550224" cy="68637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s-ES" sz="2100" kern="1200"/>
        </a:p>
      </dsp:txBody>
      <dsp:txXfrm>
        <a:off x="12266051" y="3627616"/>
        <a:ext cx="385157" cy="411826"/>
      </dsp:txXfrm>
    </dsp:sp>
    <dsp:sp modelId="{6AAACDDC-DF0E-43F3-B567-E92DD71A2545}">
      <dsp:nvSpPr>
        <dsp:cNvPr id="0" name=""/>
        <dsp:cNvSpPr/>
      </dsp:nvSpPr>
      <dsp:spPr>
        <a:xfrm>
          <a:off x="13287897" y="2405280"/>
          <a:ext cx="2856497" cy="2856497"/>
        </a:xfrm>
        <a:prstGeom prst="roundRect">
          <a:avLst>
            <a:gd name="adj" fmla="val 10000"/>
          </a:avLst>
        </a:prstGeom>
        <a:blipFill>
          <a:blip xmlns:r="http://schemas.openxmlformats.org/officeDocument/2006/relationships" r:embed="rId4"/>
          <a:srcRect/>
          <a:stretch>
            <a:fillRect l="-25000" r="-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82BD45-FEBA-4E4F-ACFA-F28CF530F06D}">
      <dsp:nvSpPr>
        <dsp:cNvPr id="0" name=""/>
        <dsp:cNvSpPr/>
      </dsp:nvSpPr>
      <dsp:spPr>
        <a:xfrm>
          <a:off x="13755102" y="4732755"/>
          <a:ext cx="2856497" cy="285649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b="1" kern="1200" dirty="0"/>
            <a:t>Innovación</a:t>
          </a:r>
        </a:p>
        <a:p>
          <a:pPr marL="228600" lvl="1" indent="-228600" algn="l" defTabSz="889000">
            <a:lnSpc>
              <a:spcPct val="90000"/>
            </a:lnSpc>
            <a:spcBef>
              <a:spcPct val="0"/>
            </a:spcBef>
            <a:spcAft>
              <a:spcPct val="15000"/>
            </a:spcAft>
            <a:buChar char="•"/>
          </a:pPr>
          <a:r>
            <a:rPr lang="es-ES" sz="2000" kern="1200" dirty="0"/>
            <a:t>Trabajos de investigación</a:t>
          </a:r>
        </a:p>
        <a:p>
          <a:pPr marL="228600" lvl="1" indent="-228600" algn="l" defTabSz="889000">
            <a:lnSpc>
              <a:spcPct val="90000"/>
            </a:lnSpc>
            <a:spcBef>
              <a:spcPct val="0"/>
            </a:spcBef>
            <a:spcAft>
              <a:spcPct val="15000"/>
            </a:spcAft>
            <a:buChar char="•"/>
          </a:pPr>
          <a:r>
            <a:rPr lang="es-ES" sz="2000" kern="1200" dirty="0"/>
            <a:t>Análisis de tendencias</a:t>
          </a:r>
        </a:p>
      </dsp:txBody>
      <dsp:txXfrm>
        <a:off x="13838766" y="4816419"/>
        <a:ext cx="2689169" cy="26891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F5E751-D8A6-4247-A36E-89E735693CD1}">
      <dsp:nvSpPr>
        <dsp:cNvPr id="0" name=""/>
        <dsp:cNvSpPr/>
      </dsp:nvSpPr>
      <dsp:spPr>
        <a:xfrm>
          <a:off x="0" y="0"/>
          <a:ext cx="5104923" cy="811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defRPr b="1"/>
          </a:pPr>
          <a:r>
            <a:rPr lang="en-US" sz="2400" kern="1200"/>
            <a:t>Importancia de la formación aduanera</a:t>
          </a:r>
        </a:p>
      </dsp:txBody>
      <dsp:txXfrm>
        <a:off x="0" y="0"/>
        <a:ext cx="5104923" cy="811241"/>
      </dsp:txXfrm>
    </dsp:sp>
    <dsp:sp modelId="{986EE25D-2540-4A1D-B4D4-DD1FFCF86CE0}">
      <dsp:nvSpPr>
        <dsp:cNvPr id="0" name=""/>
        <dsp:cNvSpPr/>
      </dsp:nvSpPr>
      <dsp:spPr>
        <a:xfrm>
          <a:off x="0" y="811241"/>
          <a:ext cx="5104923" cy="2923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pPr>
          <a:r>
            <a:rPr lang="en-US" sz="2400" kern="1200"/>
            <a:t>La formación profesional aduanera basada en estándares internacionales es clave para una gestión eficiente.</a:t>
          </a:r>
        </a:p>
      </dsp:txBody>
      <dsp:txXfrm>
        <a:off x="0" y="811241"/>
        <a:ext cx="5104923" cy="2923210"/>
      </dsp:txXfrm>
    </dsp:sp>
    <dsp:sp modelId="{CC660D96-E046-41F8-8921-0786C9C5F92D}">
      <dsp:nvSpPr>
        <dsp:cNvPr id="0" name=""/>
        <dsp:cNvSpPr/>
      </dsp:nvSpPr>
      <dsp:spPr>
        <a:xfrm>
          <a:off x="5615416" y="0"/>
          <a:ext cx="5104923" cy="811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defRPr b="1"/>
          </a:pPr>
          <a:r>
            <a:rPr lang="en-US" sz="2400" kern="1200"/>
            <a:t>Adopción de estándares internacionales</a:t>
          </a:r>
        </a:p>
      </dsp:txBody>
      <dsp:txXfrm>
        <a:off x="5615416" y="0"/>
        <a:ext cx="5104923" cy="811241"/>
      </dsp:txXfrm>
    </dsp:sp>
    <dsp:sp modelId="{71D04E95-91AD-477E-841B-86A11BE11472}">
      <dsp:nvSpPr>
        <dsp:cNvPr id="0" name=""/>
        <dsp:cNvSpPr/>
      </dsp:nvSpPr>
      <dsp:spPr>
        <a:xfrm>
          <a:off x="5615416" y="811241"/>
          <a:ext cx="5104923" cy="2923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pPr>
          <a:r>
            <a:rPr lang="en-US" sz="2400" kern="1200"/>
            <a:t>Adoptar estándares internacionales fortalece la seguridad y competitividad del comercio global.</a:t>
          </a:r>
        </a:p>
      </dsp:txBody>
      <dsp:txXfrm>
        <a:off x="5615416" y="811241"/>
        <a:ext cx="5104923" cy="2923210"/>
      </dsp:txXfrm>
    </dsp:sp>
    <dsp:sp modelId="{F1CAE40E-D832-484E-B7CC-3391577457DC}">
      <dsp:nvSpPr>
        <dsp:cNvPr id="0" name=""/>
        <dsp:cNvSpPr/>
      </dsp:nvSpPr>
      <dsp:spPr>
        <a:xfrm>
          <a:off x="11230832" y="0"/>
          <a:ext cx="5104923" cy="811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defRPr b="1"/>
          </a:pPr>
          <a:r>
            <a:rPr lang="en-US" sz="2400" kern="1200"/>
            <a:t>Aprendizaje continuo</a:t>
          </a:r>
        </a:p>
      </dsp:txBody>
      <dsp:txXfrm>
        <a:off x="11230832" y="0"/>
        <a:ext cx="5104923" cy="811241"/>
      </dsp:txXfrm>
    </dsp:sp>
    <dsp:sp modelId="{BBBBF78F-161E-4B3E-81D0-2FE3930A0C76}">
      <dsp:nvSpPr>
        <dsp:cNvPr id="0" name=""/>
        <dsp:cNvSpPr/>
      </dsp:nvSpPr>
      <dsp:spPr>
        <a:xfrm>
          <a:off x="11230832" y="811241"/>
          <a:ext cx="5104923" cy="2923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pPr>
          <a:r>
            <a:rPr lang="en-US" sz="2400" kern="1200"/>
            <a:t>Promover el aprendizaje continuo mejora la calidad y eficiencia en la gestión aduanera.</a:t>
          </a:r>
        </a:p>
      </dsp:txBody>
      <dsp:txXfrm>
        <a:off x="11230832" y="811241"/>
        <a:ext cx="5104923" cy="2923210"/>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s-ES"/>
          </a:p>
        </p:txBody>
      </p:sp>
      <p:sp>
        <p:nvSpPr>
          <p:cNvPr id="3" name="Marcador de fecha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884BC749-13E0-4578-AFCB-ED6D4AC0A7FC}" type="datetimeFigureOut">
              <a:rPr lang="es-ES" smtClean="0"/>
              <a:t>02/09/2025</a:t>
            </a:fld>
            <a:endParaRPr lang="es-ES"/>
          </a:p>
        </p:txBody>
      </p:sp>
      <p:sp>
        <p:nvSpPr>
          <p:cNvPr id="4" name="Marcador de imagen de diapositiva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s-ES"/>
          </a:p>
        </p:txBody>
      </p:sp>
      <p:sp>
        <p:nvSpPr>
          <p:cNvPr id="5" name="Marcador de notas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s-ES"/>
          </a:p>
        </p:txBody>
      </p:sp>
      <p:sp>
        <p:nvSpPr>
          <p:cNvPr id="7" name="Marcador de número de diapositiva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B53D6440-ED50-48C6-92BC-34D285888B20}" type="slidenum">
              <a:rPr lang="es-ES" smtClean="0"/>
              <a:t>‹Nº›</a:t>
            </a:fld>
            <a:endParaRPr lang="es-ES"/>
          </a:p>
        </p:txBody>
      </p:sp>
    </p:spTree>
    <p:extLst>
      <p:ext uri="{BB962C8B-B14F-4D97-AF65-F5344CB8AC3E}">
        <p14:creationId xmlns:p14="http://schemas.microsoft.com/office/powerpoint/2010/main" val="1401213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53D6440-ED50-48C6-92BC-34D285888B20}" type="slidenum">
              <a:rPr lang="es-ES" smtClean="0"/>
              <a:t>1</a:t>
            </a:fld>
            <a:endParaRPr lang="es-ES"/>
          </a:p>
        </p:txBody>
      </p:sp>
    </p:spTree>
    <p:extLst>
      <p:ext uri="{BB962C8B-B14F-4D97-AF65-F5344CB8AC3E}">
        <p14:creationId xmlns:p14="http://schemas.microsoft.com/office/powerpoint/2010/main" val="2018233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DC4A4-6F06-3076-3ADD-BACF3575FC5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5124F02-2704-290A-47F9-9582D994BB6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060D82C-5633-659E-633F-A4CB277D72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dirty="0"/>
              <a:t>Los programas de formación aduanera deben integrar competencias técnicas, metodologías innovadoras, habilidades y requisitos general de comportamiento / actitud para formar profesionales capaces de afrontar los desafíos del comercio internacional con eficacia y responsabilidad.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000" dirty="0"/>
              <a:t>Definición de Gerente/Líder Estratégico: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000" dirty="0"/>
              <a:t>Se trata de una persona que trasciende el ámbito empresarial y lidera la organización, desempeñando un papel relevante en la toma de decisiones.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000" dirty="0"/>
              <a:t>Su función es interactuar con el gobierno y las partes interesadas externas para influir, establecer y comunicar la política bajo la cual opera la organización aduanera y rendir cuentas de su desempeño.</a:t>
            </a:r>
          </a:p>
          <a:p>
            <a:endParaRPr lang="es-ES" dirty="0"/>
          </a:p>
        </p:txBody>
      </p:sp>
      <p:sp>
        <p:nvSpPr>
          <p:cNvPr id="4" name="Marcador de número de diapositiva 3">
            <a:extLst>
              <a:ext uri="{FF2B5EF4-FFF2-40B4-BE49-F238E27FC236}">
                <a16:creationId xmlns:a16="http://schemas.microsoft.com/office/drawing/2014/main" id="{B0D05717-2D58-0A00-681E-CD019361E1FA}"/>
              </a:ext>
            </a:extLst>
          </p:cNvPr>
          <p:cNvSpPr>
            <a:spLocks noGrp="1"/>
          </p:cNvSpPr>
          <p:nvPr>
            <p:ph type="sldNum" sz="quarter" idx="5"/>
          </p:nvPr>
        </p:nvSpPr>
        <p:spPr/>
        <p:txBody>
          <a:bodyPr/>
          <a:lstStyle/>
          <a:p>
            <a:fld id="{B53D6440-ED50-48C6-92BC-34D285888B20}" type="slidenum">
              <a:rPr lang="es-ES" smtClean="0"/>
              <a:t>10</a:t>
            </a:fld>
            <a:endParaRPr lang="es-ES"/>
          </a:p>
        </p:txBody>
      </p:sp>
    </p:spTree>
    <p:extLst>
      <p:ext uri="{BB962C8B-B14F-4D97-AF65-F5344CB8AC3E}">
        <p14:creationId xmlns:p14="http://schemas.microsoft.com/office/powerpoint/2010/main" val="2358636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2B47D-CC2B-8194-997F-EEBA2DCA4AD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6B7943D-5DB8-6040-0152-FE46FCD3D02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DB969FE-4198-8A19-D2BC-F77325ED0CA8}"/>
              </a:ext>
            </a:extLst>
          </p:cNvPr>
          <p:cNvSpPr>
            <a:spLocks noGrp="1"/>
          </p:cNvSpPr>
          <p:nvPr>
            <p:ph type="body" idx="1"/>
          </p:nvPr>
        </p:nvSpPr>
        <p:spPr/>
        <p:txBody>
          <a:bodyPr/>
          <a:lstStyle/>
          <a:p>
            <a:r>
              <a:rPr lang="es-ES" dirty="0"/>
              <a:t>Ejemplo del primer estándar</a:t>
            </a:r>
          </a:p>
        </p:txBody>
      </p:sp>
      <p:sp>
        <p:nvSpPr>
          <p:cNvPr id="4" name="Marcador de número de diapositiva 3">
            <a:extLst>
              <a:ext uri="{FF2B5EF4-FFF2-40B4-BE49-F238E27FC236}">
                <a16:creationId xmlns:a16="http://schemas.microsoft.com/office/drawing/2014/main" id="{2D529AC5-CA2C-65F9-3CE2-A979F4F38E20}"/>
              </a:ext>
            </a:extLst>
          </p:cNvPr>
          <p:cNvSpPr>
            <a:spLocks noGrp="1"/>
          </p:cNvSpPr>
          <p:nvPr>
            <p:ph type="sldNum" sz="quarter" idx="5"/>
          </p:nvPr>
        </p:nvSpPr>
        <p:spPr/>
        <p:txBody>
          <a:bodyPr/>
          <a:lstStyle/>
          <a:p>
            <a:fld id="{B53D6440-ED50-48C6-92BC-34D285888B20}" type="slidenum">
              <a:rPr lang="es-ES" smtClean="0"/>
              <a:t>11</a:t>
            </a:fld>
            <a:endParaRPr lang="es-ES"/>
          </a:p>
        </p:txBody>
      </p:sp>
    </p:spTree>
    <p:extLst>
      <p:ext uri="{BB962C8B-B14F-4D97-AF65-F5344CB8AC3E}">
        <p14:creationId xmlns:p14="http://schemas.microsoft.com/office/powerpoint/2010/main" val="1598989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725CE-2336-2094-7BF5-A9C921CFF9C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65F62F6-FE33-668E-7BA0-824956F716F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B770D53-80DD-17B9-DAA3-471C5640DBF6}"/>
              </a:ext>
            </a:extLst>
          </p:cNvPr>
          <p:cNvSpPr>
            <a:spLocks noGrp="1"/>
          </p:cNvSpPr>
          <p:nvPr>
            <p:ph type="body" idx="1"/>
          </p:nvPr>
        </p:nvSpPr>
        <p:spPr/>
        <p:txBody>
          <a:bodyPr/>
          <a:lstStyle/>
          <a:p>
            <a:r>
              <a:rPr lang="es-ES" dirty="0"/>
              <a:t>Definición de gerentes/líderes operativos</a:t>
            </a:r>
          </a:p>
          <a:p>
            <a:r>
              <a:rPr lang="es-ES" dirty="0"/>
              <a:t>Se trata de una persona responsable de la gestión diaria de las operaciones aduaneras.</a:t>
            </a:r>
          </a:p>
          <a:p>
            <a:r>
              <a:rPr lang="es-ES" dirty="0"/>
              <a:t>Su función es gestionar los recursos aduaneros para garantizar el logro de los objetivos operativos de la aduana.</a:t>
            </a:r>
          </a:p>
          <a:p>
            <a:endParaRPr lang="es-ES" dirty="0"/>
          </a:p>
        </p:txBody>
      </p:sp>
      <p:sp>
        <p:nvSpPr>
          <p:cNvPr id="4" name="Marcador de número de diapositiva 3">
            <a:extLst>
              <a:ext uri="{FF2B5EF4-FFF2-40B4-BE49-F238E27FC236}">
                <a16:creationId xmlns:a16="http://schemas.microsoft.com/office/drawing/2014/main" id="{78EE932F-B902-0F3B-4003-7D82126489BA}"/>
              </a:ext>
            </a:extLst>
          </p:cNvPr>
          <p:cNvSpPr>
            <a:spLocks noGrp="1"/>
          </p:cNvSpPr>
          <p:nvPr>
            <p:ph type="sldNum" sz="quarter" idx="5"/>
          </p:nvPr>
        </p:nvSpPr>
        <p:spPr/>
        <p:txBody>
          <a:bodyPr/>
          <a:lstStyle/>
          <a:p>
            <a:fld id="{B53D6440-ED50-48C6-92BC-34D285888B20}" type="slidenum">
              <a:rPr lang="es-ES" smtClean="0"/>
              <a:t>12</a:t>
            </a:fld>
            <a:endParaRPr lang="es-ES"/>
          </a:p>
        </p:txBody>
      </p:sp>
    </p:spTree>
    <p:extLst>
      <p:ext uri="{BB962C8B-B14F-4D97-AF65-F5344CB8AC3E}">
        <p14:creationId xmlns:p14="http://schemas.microsoft.com/office/powerpoint/2010/main" val="2055550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CB82E-5B10-A6F9-46C9-85E817A0A1A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B23EE06-50A4-C1DE-2362-F63E1FD59B8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CE34F2F-3DA4-E833-408D-4E07BF8960DE}"/>
              </a:ext>
            </a:extLst>
          </p:cNvPr>
          <p:cNvSpPr>
            <a:spLocks noGrp="1"/>
          </p:cNvSpPr>
          <p:nvPr>
            <p:ph type="body" idx="1"/>
          </p:nvPr>
        </p:nvSpPr>
        <p:spPr/>
        <p:txBody>
          <a:bodyPr/>
          <a:lstStyle/>
          <a:p>
            <a:r>
              <a:rPr lang="es-ES" sz="1000" dirty="0"/>
              <a:t>Comparación con del estándar para perfiles distintos:</a:t>
            </a:r>
          </a:p>
          <a:p>
            <a:endParaRPr lang="es-ES" dirty="0"/>
          </a:p>
        </p:txBody>
      </p:sp>
      <p:sp>
        <p:nvSpPr>
          <p:cNvPr id="4" name="Marcador de número de diapositiva 3">
            <a:extLst>
              <a:ext uri="{FF2B5EF4-FFF2-40B4-BE49-F238E27FC236}">
                <a16:creationId xmlns:a16="http://schemas.microsoft.com/office/drawing/2014/main" id="{A49B478C-9876-1F68-F7F6-F674B371CA02}"/>
              </a:ext>
            </a:extLst>
          </p:cNvPr>
          <p:cNvSpPr>
            <a:spLocks noGrp="1"/>
          </p:cNvSpPr>
          <p:nvPr>
            <p:ph type="sldNum" sz="quarter" idx="5"/>
          </p:nvPr>
        </p:nvSpPr>
        <p:spPr/>
        <p:txBody>
          <a:bodyPr/>
          <a:lstStyle/>
          <a:p>
            <a:fld id="{B53D6440-ED50-48C6-92BC-34D285888B20}" type="slidenum">
              <a:rPr lang="es-ES" smtClean="0"/>
              <a:t>13</a:t>
            </a:fld>
            <a:endParaRPr lang="es-ES"/>
          </a:p>
        </p:txBody>
      </p:sp>
    </p:spTree>
    <p:extLst>
      <p:ext uri="{BB962C8B-B14F-4D97-AF65-F5344CB8AC3E}">
        <p14:creationId xmlns:p14="http://schemas.microsoft.com/office/powerpoint/2010/main" val="1376060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09F2C-473F-3B1B-277F-D7D823ECB2E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ED603F2-8DA4-D4B1-5986-38DF35CFA22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162929C-3CBA-A0A9-9493-2EBD7D41A568}"/>
              </a:ext>
            </a:extLst>
          </p:cNvPr>
          <p:cNvSpPr>
            <a:spLocks noGrp="1"/>
          </p:cNvSpPr>
          <p:nvPr>
            <p:ph type="body" idx="1"/>
          </p:nvPr>
        </p:nvSpPr>
        <p:spPr/>
        <p:txBody>
          <a:bodyPr/>
          <a:lstStyle/>
          <a:p>
            <a:pPr defTabSz="966338">
              <a:defRPr/>
            </a:pPr>
            <a:r>
              <a:rPr lang="es-ES" dirty="0"/>
              <a:t>Los avances tecnológicos y la globalización plantean nuevos retos para la formación, exigiendo adaptabilidad, armonización y un aprendizaje continuo para mantener la competitividad y seguridad aduanera. El nuevo escenario también redefine el perfil profesional requerido para una gestión aduanera moderna. Ya no basta con el conocimiento técnico tradicional.</a:t>
            </a:r>
          </a:p>
          <a:p>
            <a:endParaRPr lang="es-ES" dirty="0"/>
          </a:p>
        </p:txBody>
      </p:sp>
      <p:sp>
        <p:nvSpPr>
          <p:cNvPr id="4" name="Marcador de número de diapositiva 3">
            <a:extLst>
              <a:ext uri="{FF2B5EF4-FFF2-40B4-BE49-F238E27FC236}">
                <a16:creationId xmlns:a16="http://schemas.microsoft.com/office/drawing/2014/main" id="{AA6B506A-0299-BF08-CAE9-E302F62A5A3B}"/>
              </a:ext>
            </a:extLst>
          </p:cNvPr>
          <p:cNvSpPr>
            <a:spLocks noGrp="1"/>
          </p:cNvSpPr>
          <p:nvPr>
            <p:ph type="sldNum" sz="quarter" idx="5"/>
          </p:nvPr>
        </p:nvSpPr>
        <p:spPr/>
        <p:txBody>
          <a:bodyPr/>
          <a:lstStyle/>
          <a:p>
            <a:fld id="{B53D6440-ED50-48C6-92BC-34D285888B20}" type="slidenum">
              <a:rPr lang="es-ES" smtClean="0"/>
              <a:t>14</a:t>
            </a:fld>
            <a:endParaRPr lang="es-ES"/>
          </a:p>
        </p:txBody>
      </p:sp>
    </p:spTree>
    <p:extLst>
      <p:ext uri="{BB962C8B-B14F-4D97-AF65-F5344CB8AC3E}">
        <p14:creationId xmlns:p14="http://schemas.microsoft.com/office/powerpoint/2010/main" val="2340032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7057D-243C-02F8-11A3-0877D32868B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C2CE1A4-8261-3140-5A12-FE3BE646592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5485089-09ED-D12E-5707-5AA3EBBB1C19}"/>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CDC46312-F5F5-CAEF-8D08-22B2DC24C252}"/>
              </a:ext>
            </a:extLst>
          </p:cNvPr>
          <p:cNvSpPr>
            <a:spLocks noGrp="1"/>
          </p:cNvSpPr>
          <p:nvPr>
            <p:ph type="sldNum" sz="quarter" idx="5"/>
          </p:nvPr>
        </p:nvSpPr>
        <p:spPr/>
        <p:txBody>
          <a:bodyPr/>
          <a:lstStyle/>
          <a:p>
            <a:fld id="{B53D6440-ED50-48C6-92BC-34D285888B20}" type="slidenum">
              <a:rPr lang="es-ES" smtClean="0"/>
              <a:t>15</a:t>
            </a:fld>
            <a:endParaRPr lang="es-ES"/>
          </a:p>
        </p:txBody>
      </p:sp>
    </p:spTree>
    <p:extLst>
      <p:ext uri="{BB962C8B-B14F-4D97-AF65-F5344CB8AC3E}">
        <p14:creationId xmlns:p14="http://schemas.microsoft.com/office/powerpoint/2010/main" val="2395905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600A6-2965-9B8F-0CE7-087135BC4A3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C7BF01C-9037-6F06-6E4B-E42E9B53E40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C3960A5-6FF6-342F-91D7-10768C201215}"/>
              </a:ext>
            </a:extLst>
          </p:cNvPr>
          <p:cNvSpPr>
            <a:spLocks noGrp="1"/>
          </p:cNvSpPr>
          <p:nvPr>
            <p:ph type="body" idx="1"/>
          </p:nvPr>
        </p:nvSpPr>
        <p:spPr/>
        <p:txBody>
          <a:bodyPr/>
          <a:lstStyle/>
          <a:p>
            <a:r>
              <a:rPr lang="es-ES" sz="1000" dirty="0"/>
              <a:t>Fortalecimiento de la cooperación público-privada. “Cada vez hay más instancias de capacitación compartida entre instituciones públicas y empresas privadas, lo que mejora la coordinación y el entendimiento mutuo” </a:t>
            </a:r>
            <a:r>
              <a:rPr lang="pt-BR" sz="1000" dirty="0" err="1"/>
              <a:t>la</a:t>
            </a:r>
            <a:r>
              <a:rPr lang="pt-BR" sz="1000" dirty="0"/>
              <a:t> </a:t>
            </a:r>
            <a:r>
              <a:rPr lang="pt-BR" sz="1000" dirty="0" err="1"/>
              <a:t>adopción</a:t>
            </a:r>
            <a:r>
              <a:rPr lang="pt-BR" sz="1000" dirty="0"/>
              <a:t> de </a:t>
            </a:r>
            <a:r>
              <a:rPr lang="pt-BR" sz="1000" dirty="0" err="1"/>
              <a:t>herramientas</a:t>
            </a:r>
            <a:r>
              <a:rPr lang="pt-BR" sz="1000" dirty="0"/>
              <a:t> que </a:t>
            </a:r>
            <a:r>
              <a:rPr lang="pt-BR" sz="1000" dirty="0" err="1"/>
              <a:t>automaticen</a:t>
            </a:r>
            <a:r>
              <a:rPr lang="pt-BR" sz="1000" dirty="0"/>
              <a:t> </a:t>
            </a:r>
            <a:r>
              <a:rPr lang="pt-BR" sz="1000" dirty="0" err="1"/>
              <a:t>procesos</a:t>
            </a:r>
            <a:r>
              <a:rPr lang="pt-BR" sz="1000" dirty="0"/>
              <a:t>, </a:t>
            </a:r>
            <a:r>
              <a:rPr lang="pt-BR" sz="1000" dirty="0" err="1"/>
              <a:t>integren</a:t>
            </a:r>
            <a:r>
              <a:rPr lang="pt-BR" sz="1000" dirty="0"/>
              <a:t> dato y </a:t>
            </a:r>
            <a:r>
              <a:rPr lang="pt-BR" sz="1000" dirty="0" err="1"/>
              <a:t>permitan</a:t>
            </a:r>
            <a:r>
              <a:rPr lang="pt-BR" sz="1000" dirty="0"/>
              <a:t> </a:t>
            </a:r>
            <a:r>
              <a:rPr lang="pt-BR" sz="1000" dirty="0" err="1"/>
              <a:t>trazabilidad</a:t>
            </a:r>
            <a:r>
              <a:rPr lang="pt-BR" sz="1000" dirty="0"/>
              <a:t> </a:t>
            </a:r>
            <a:r>
              <a:rPr lang="pt-BR" sz="1000" dirty="0" err="1"/>
              <a:t>en</a:t>
            </a:r>
            <a:r>
              <a:rPr lang="pt-BR" sz="1000" dirty="0"/>
              <a:t> </a:t>
            </a:r>
            <a:r>
              <a:rPr lang="pt-BR" sz="1000" dirty="0" err="1"/>
              <a:t>tiempo</a:t>
            </a:r>
            <a:r>
              <a:rPr lang="pt-BR" sz="1000" dirty="0"/>
              <a:t> real es clave para uma </a:t>
            </a:r>
            <a:r>
              <a:rPr lang="pt-BR" sz="1000" dirty="0" err="1"/>
              <a:t>fiscalización</a:t>
            </a:r>
            <a:r>
              <a:rPr lang="pt-BR" sz="1000" dirty="0"/>
              <a:t> inteligente”</a:t>
            </a:r>
            <a:endParaRPr lang="es-ES" sz="1000" dirty="0"/>
          </a:p>
        </p:txBody>
      </p:sp>
      <p:sp>
        <p:nvSpPr>
          <p:cNvPr id="4" name="Marcador de número de diapositiva 3">
            <a:extLst>
              <a:ext uri="{FF2B5EF4-FFF2-40B4-BE49-F238E27FC236}">
                <a16:creationId xmlns:a16="http://schemas.microsoft.com/office/drawing/2014/main" id="{ADF747F9-D02C-A077-B138-0B1CCE80556A}"/>
              </a:ext>
            </a:extLst>
          </p:cNvPr>
          <p:cNvSpPr>
            <a:spLocks noGrp="1"/>
          </p:cNvSpPr>
          <p:nvPr>
            <p:ph type="sldNum" sz="quarter" idx="5"/>
          </p:nvPr>
        </p:nvSpPr>
        <p:spPr/>
        <p:txBody>
          <a:bodyPr/>
          <a:lstStyle/>
          <a:p>
            <a:fld id="{B53D6440-ED50-48C6-92BC-34D285888B20}" type="slidenum">
              <a:rPr lang="es-ES" smtClean="0"/>
              <a:t>16</a:t>
            </a:fld>
            <a:endParaRPr lang="es-ES"/>
          </a:p>
        </p:txBody>
      </p:sp>
    </p:spTree>
    <p:extLst>
      <p:ext uri="{BB962C8B-B14F-4D97-AF65-F5344CB8AC3E}">
        <p14:creationId xmlns:p14="http://schemas.microsoft.com/office/powerpoint/2010/main" val="1434857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66338" rtl="0" eaLnBrk="1" fontAlgn="auto" latinLnBrk="0" hangingPunct="1">
              <a:lnSpc>
                <a:spcPct val="100000"/>
              </a:lnSpc>
              <a:spcBef>
                <a:spcPts val="0"/>
              </a:spcBef>
              <a:spcAft>
                <a:spcPts val="0"/>
              </a:spcAft>
              <a:buClrTx/>
              <a:buSzTx/>
              <a:buFontTx/>
              <a:buNone/>
              <a:tabLst/>
              <a:defRPr/>
            </a:pPr>
            <a:r>
              <a:rPr lang="es-ES" dirty="0"/>
              <a:t>Capacitación es un elemento clave para modernizar la gestión aduanera, pero debe ser pertinente, actualizada y articulada con las exigencias reales del comercio internacional. </a:t>
            </a:r>
            <a:r>
              <a:rPr lang="es-ES" sz="1300" dirty="0"/>
              <a:t>Es </a:t>
            </a:r>
            <a:r>
              <a:rPr lang="pt-BR" sz="1200" dirty="0"/>
              <a:t> fundamental </a:t>
            </a:r>
            <a:r>
              <a:rPr lang="pt-BR" sz="1200" dirty="0" err="1"/>
              <a:t>el</a:t>
            </a:r>
            <a:r>
              <a:rPr lang="pt-BR" sz="1200" dirty="0"/>
              <a:t> fortalecer a </a:t>
            </a:r>
            <a:r>
              <a:rPr lang="pt-BR" sz="1200" dirty="0" err="1"/>
              <a:t>las</a:t>
            </a:r>
            <a:r>
              <a:rPr lang="pt-BR" sz="1200" dirty="0"/>
              <a:t> personas que </a:t>
            </a:r>
            <a:r>
              <a:rPr lang="pt-BR" sz="1200" dirty="0" err="1"/>
              <a:t>están</a:t>
            </a:r>
            <a:r>
              <a:rPr lang="pt-BR" sz="1200" dirty="0"/>
              <a:t> detrás, tanto </a:t>
            </a:r>
            <a:r>
              <a:rPr lang="pt-BR" sz="1200" dirty="0" err="1"/>
              <a:t>en</a:t>
            </a:r>
            <a:r>
              <a:rPr lang="pt-BR" sz="1200" dirty="0"/>
              <a:t> </a:t>
            </a:r>
            <a:r>
              <a:rPr lang="pt-BR" sz="1200" dirty="0" err="1"/>
              <a:t>el</a:t>
            </a:r>
            <a:r>
              <a:rPr lang="pt-BR" sz="1200" dirty="0"/>
              <a:t> sector público como </a:t>
            </a:r>
            <a:r>
              <a:rPr lang="pt-BR" sz="1200" dirty="0" err="1"/>
              <a:t>en</a:t>
            </a:r>
            <a:r>
              <a:rPr lang="pt-BR" sz="1200" dirty="0"/>
              <a:t> </a:t>
            </a:r>
            <a:r>
              <a:rPr lang="pt-BR" sz="1200" dirty="0" err="1"/>
              <a:t>el</a:t>
            </a:r>
            <a:r>
              <a:rPr lang="pt-BR" sz="1200" dirty="0"/>
              <a:t> privado. </a:t>
            </a:r>
            <a:r>
              <a:rPr lang="es-ES" dirty="0"/>
              <a:t>La formación profesional aduanera basada en estándares internacionales es clave para una gestión eficiente y globalizada. Adoptar estos estándares y promover el aprendizaje continuo fortalece la seguridad y competitividad del comercio internacional. </a:t>
            </a:r>
          </a:p>
        </p:txBody>
      </p:sp>
      <p:sp>
        <p:nvSpPr>
          <p:cNvPr id="4" name="Marcador de número de diapositiva 3"/>
          <p:cNvSpPr>
            <a:spLocks noGrp="1"/>
          </p:cNvSpPr>
          <p:nvPr>
            <p:ph type="sldNum" sz="quarter" idx="5"/>
          </p:nvPr>
        </p:nvSpPr>
        <p:spPr/>
        <p:txBody>
          <a:bodyPr/>
          <a:lstStyle/>
          <a:p>
            <a:fld id="{B53D6440-ED50-48C6-92BC-34D285888B20}" type="slidenum">
              <a:rPr lang="es-ES" smtClean="0"/>
              <a:t>17</a:t>
            </a:fld>
            <a:endParaRPr lang="es-ES"/>
          </a:p>
        </p:txBody>
      </p:sp>
    </p:spTree>
    <p:extLst>
      <p:ext uri="{BB962C8B-B14F-4D97-AF65-F5344CB8AC3E}">
        <p14:creationId xmlns:p14="http://schemas.microsoft.com/office/powerpoint/2010/main" val="314038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53D6440-ED50-48C6-92BC-34D285888B20}" type="slidenum">
              <a:rPr lang="es-ES" smtClean="0"/>
              <a:t>18</a:t>
            </a:fld>
            <a:endParaRPr lang="es-ES"/>
          </a:p>
        </p:txBody>
      </p:sp>
    </p:spTree>
    <p:extLst>
      <p:ext uri="{BB962C8B-B14F-4D97-AF65-F5344CB8AC3E}">
        <p14:creationId xmlns:p14="http://schemas.microsoft.com/office/powerpoint/2010/main" val="653429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53D6440-ED50-48C6-92BC-34D285888B20}" type="slidenum">
              <a:rPr lang="es-ES" smtClean="0"/>
              <a:t>2</a:t>
            </a:fld>
            <a:endParaRPr lang="es-ES"/>
          </a:p>
        </p:txBody>
      </p:sp>
    </p:spTree>
    <p:extLst>
      <p:ext uri="{BB962C8B-B14F-4D97-AF65-F5344CB8AC3E}">
        <p14:creationId xmlns:p14="http://schemas.microsoft.com/office/powerpoint/2010/main" val="2275299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66338">
              <a:defRPr/>
            </a:pPr>
            <a:r>
              <a:rPr lang="es-ES" dirty="0"/>
              <a:t>La formación en aduanas es fundamental para fortalecer el papel estratégico de la aduana en el comercio internacional, asegurando que el personal esté capacitado y actualizado para enfrentar los retos actuales y futuros.</a:t>
            </a:r>
          </a:p>
          <a:p>
            <a:endParaRPr lang="es-ES" dirty="0"/>
          </a:p>
        </p:txBody>
      </p:sp>
      <p:sp>
        <p:nvSpPr>
          <p:cNvPr id="4" name="Marcador de número de diapositiva 3"/>
          <p:cNvSpPr>
            <a:spLocks noGrp="1"/>
          </p:cNvSpPr>
          <p:nvPr>
            <p:ph type="sldNum" sz="quarter" idx="5"/>
          </p:nvPr>
        </p:nvSpPr>
        <p:spPr/>
        <p:txBody>
          <a:bodyPr/>
          <a:lstStyle/>
          <a:p>
            <a:fld id="{B53D6440-ED50-48C6-92BC-34D285888B20}" type="slidenum">
              <a:rPr lang="es-ES" smtClean="0"/>
              <a:t>3</a:t>
            </a:fld>
            <a:endParaRPr lang="es-ES"/>
          </a:p>
        </p:txBody>
      </p:sp>
    </p:spTree>
    <p:extLst>
      <p:ext uri="{BB962C8B-B14F-4D97-AF65-F5344CB8AC3E}">
        <p14:creationId xmlns:p14="http://schemas.microsoft.com/office/powerpoint/2010/main" val="226164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000" dirty="0"/>
              <a:t>El mundo avanza rápidamente y surgen nuevos temas de interés con regularidad. Algunos son efímeros, mientras que otros pueden provocar profundos cambios globales. La revolución digital lleva ya un tiempo en marcha, pero parece que, en cierta medida, el mundo sigue sorprendido por su velocidad. Los datos están en todas partes, se usen o no, se almacenen de forma segura o se roben. Representan un verdadero valor comercial que debe enmarcarse y protegerse. El comercio electrónico es un espacio de oportunidades donde las empresas, tanto legítimas como delictivas, pueden crecer y prosperar.</a:t>
            </a:r>
          </a:p>
          <a:p>
            <a:endParaRPr lang="es-ES" sz="1000" dirty="0"/>
          </a:p>
          <a:p>
            <a:r>
              <a:rPr lang="es-ES" sz="1000" dirty="0"/>
              <a:t>Las aduanas facilitan el intercambio comercial seguro y eficiente, protegiendo las fronteras y contribuyendo al desarrollo económico. Su rol estratégico requiere profesionales con conocimientos sólidos y habilidades adecuadas.</a:t>
            </a:r>
          </a:p>
        </p:txBody>
      </p:sp>
      <p:sp>
        <p:nvSpPr>
          <p:cNvPr id="4" name="Marcador de número de diapositiva 3"/>
          <p:cNvSpPr>
            <a:spLocks noGrp="1"/>
          </p:cNvSpPr>
          <p:nvPr>
            <p:ph type="sldNum" sz="quarter" idx="5"/>
          </p:nvPr>
        </p:nvSpPr>
        <p:spPr/>
        <p:txBody>
          <a:bodyPr/>
          <a:lstStyle/>
          <a:p>
            <a:fld id="{B53D6440-ED50-48C6-92BC-34D285888B20}" type="slidenum">
              <a:rPr lang="es-ES" smtClean="0"/>
              <a:t>4</a:t>
            </a:fld>
            <a:endParaRPr lang="es-ES"/>
          </a:p>
        </p:txBody>
      </p:sp>
    </p:spTree>
    <p:extLst>
      <p:ext uri="{BB962C8B-B14F-4D97-AF65-F5344CB8AC3E}">
        <p14:creationId xmlns:p14="http://schemas.microsoft.com/office/powerpoint/2010/main" val="2716000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85CBE-11F4-104C-4CA6-C4D843FF550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B53C805-B1B3-01CA-E936-97330F43E14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B2CCB63-FC56-D250-0057-E31640C27B33}"/>
              </a:ext>
            </a:extLst>
          </p:cNvPr>
          <p:cNvSpPr>
            <a:spLocks noGrp="1"/>
          </p:cNvSpPr>
          <p:nvPr>
            <p:ph type="body" idx="1"/>
          </p:nvPr>
        </p:nvSpPr>
        <p:spPr/>
        <p:txBody>
          <a:bodyPr/>
          <a:lstStyle/>
          <a:p>
            <a:r>
              <a:rPr lang="es-ES" dirty="0"/>
              <a:t>La complejidad del comercio global demanda funcionarios aduaneros que se mantengan actualizados en normativas, tecnologías y procedimientos para garantizar una gestión eficaz y cumplir con estándares internacionales.</a:t>
            </a:r>
          </a:p>
        </p:txBody>
      </p:sp>
      <p:sp>
        <p:nvSpPr>
          <p:cNvPr id="4" name="Marcador de número de diapositiva 3">
            <a:extLst>
              <a:ext uri="{FF2B5EF4-FFF2-40B4-BE49-F238E27FC236}">
                <a16:creationId xmlns:a16="http://schemas.microsoft.com/office/drawing/2014/main" id="{A8B08696-AE17-1C84-5592-ADE603ADDDD8}"/>
              </a:ext>
            </a:extLst>
          </p:cNvPr>
          <p:cNvSpPr>
            <a:spLocks noGrp="1"/>
          </p:cNvSpPr>
          <p:nvPr>
            <p:ph type="sldNum" sz="quarter" idx="5"/>
          </p:nvPr>
        </p:nvSpPr>
        <p:spPr/>
        <p:txBody>
          <a:bodyPr/>
          <a:lstStyle/>
          <a:p>
            <a:fld id="{B53D6440-ED50-48C6-92BC-34D285888B20}" type="slidenum">
              <a:rPr lang="es-ES" smtClean="0"/>
              <a:t>5</a:t>
            </a:fld>
            <a:endParaRPr lang="es-ES"/>
          </a:p>
        </p:txBody>
      </p:sp>
    </p:spTree>
    <p:extLst>
      <p:ext uri="{BB962C8B-B14F-4D97-AF65-F5344CB8AC3E}">
        <p14:creationId xmlns:p14="http://schemas.microsoft.com/office/powerpoint/2010/main" val="1212599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200ED-3084-60C7-07E7-9194A17C4D3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0E821C2-8990-D416-73C8-EFB799E8F9E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65F3ED8-E499-FEE5-3551-E7545456609E}"/>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9A32007F-611C-BF15-6F0F-DF68310D5992}"/>
              </a:ext>
            </a:extLst>
          </p:cNvPr>
          <p:cNvSpPr>
            <a:spLocks noGrp="1"/>
          </p:cNvSpPr>
          <p:nvPr>
            <p:ph type="sldNum" sz="quarter" idx="5"/>
          </p:nvPr>
        </p:nvSpPr>
        <p:spPr/>
        <p:txBody>
          <a:bodyPr/>
          <a:lstStyle/>
          <a:p>
            <a:fld id="{B53D6440-ED50-48C6-92BC-34D285888B20}" type="slidenum">
              <a:rPr lang="es-ES" smtClean="0"/>
              <a:t>6</a:t>
            </a:fld>
            <a:endParaRPr lang="es-ES"/>
          </a:p>
        </p:txBody>
      </p:sp>
    </p:spTree>
    <p:extLst>
      <p:ext uri="{BB962C8B-B14F-4D97-AF65-F5344CB8AC3E}">
        <p14:creationId xmlns:p14="http://schemas.microsoft.com/office/powerpoint/2010/main" val="931137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7B2E0-9AA3-7D6A-387B-F7B9B3DEE58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C4C496F-8FC3-9A2E-28E1-A394BAB0338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962416C-AB7A-3DC9-F691-C34A0B4034A0}"/>
              </a:ext>
            </a:extLst>
          </p:cNvPr>
          <p:cNvSpPr>
            <a:spLocks noGrp="1"/>
          </p:cNvSpPr>
          <p:nvPr>
            <p:ph type="body" idx="1"/>
          </p:nvPr>
        </p:nvSpPr>
        <p:spPr/>
        <p:txBody>
          <a:bodyPr/>
          <a:lstStyle/>
          <a:p>
            <a:r>
              <a:rPr lang="es-ES" sz="1000" dirty="0">
                <a:latin typeface="Calibri" panose="020F0502020204030204" pitchFamily="34" charset="0"/>
                <a:ea typeface="Calibri" panose="020F0502020204030204" pitchFamily="34" charset="0"/>
                <a:cs typeface="Calibri" panose="020F0502020204030204" pitchFamily="34" charset="0"/>
              </a:rPr>
              <a:t>2 funciones principales:</a:t>
            </a:r>
          </a:p>
          <a:p>
            <a:r>
              <a:rPr lang="es-ES" sz="1000" dirty="0">
                <a:latin typeface="Calibri" panose="020F0502020204030204" pitchFamily="34" charset="0"/>
                <a:ea typeface="Calibri" panose="020F0502020204030204" pitchFamily="34" charset="0"/>
                <a:cs typeface="Calibri" panose="020F0502020204030204" pitchFamily="34" charset="0"/>
              </a:rPr>
              <a:t>Para cumplir su misión y brindar el apoyo adecuado en materia de facilitación del comercio, recaudación de ingresos, protección social y desarrollo organizacional, la OMA se basa en dos funciones principales, siendo la cooperación el vínculo entre ellas.</a:t>
            </a:r>
          </a:p>
          <a:p>
            <a:endParaRPr lang="es-ES" sz="1000" dirty="0">
              <a:latin typeface="Calibri" panose="020F0502020204030204" pitchFamily="34" charset="0"/>
              <a:ea typeface="Calibri" panose="020F0502020204030204" pitchFamily="34" charset="0"/>
              <a:cs typeface="Calibri" panose="020F0502020204030204" pitchFamily="34" charset="0"/>
            </a:endParaRPr>
          </a:p>
          <a:p>
            <a:r>
              <a:rPr lang="es-ES" sz="1000" dirty="0">
                <a:latin typeface="Calibri" panose="020F0502020204030204" pitchFamily="34" charset="0"/>
                <a:ea typeface="Calibri" panose="020F0502020204030204" pitchFamily="34" charset="0"/>
                <a:cs typeface="Calibri" panose="020F0502020204030204" pitchFamily="34" charset="0"/>
              </a:rPr>
              <a:t>COOPERACIÓN</a:t>
            </a:r>
          </a:p>
          <a:p>
            <a:r>
              <a:rPr lang="es-ES" sz="1000" dirty="0">
                <a:latin typeface="Calibri" panose="020F0502020204030204" pitchFamily="34" charset="0"/>
                <a:ea typeface="Calibri" panose="020F0502020204030204" pitchFamily="34" charset="0"/>
                <a:cs typeface="Calibri" panose="020F0502020204030204" pitchFamily="34" charset="0"/>
              </a:rPr>
              <a:t>Promover y apoyar la coordinación y la cooperación, tanto entre las administraciones aduaneras como con otros organismos y el sector privado. Una mayor cooperación puede apoyar la implementación de normas y aumentar la influencia de las aduanas en las fronteras. Por lo tanto, esta función se centra en los aspectos prácticos de la cooperación entre aduanas, apoyando el intercambio de información e inteligencia, facilitado por la organización y ejecución de operaciones conjuntas.</a:t>
            </a:r>
          </a:p>
          <a:p>
            <a:endParaRPr lang="es-ES" sz="1000" dirty="0">
              <a:latin typeface="Calibri" panose="020F0502020204030204" pitchFamily="34" charset="0"/>
              <a:ea typeface="Calibri" panose="020F0502020204030204" pitchFamily="34" charset="0"/>
              <a:cs typeface="Calibri" panose="020F0502020204030204" pitchFamily="34" charset="0"/>
            </a:endParaRPr>
          </a:p>
          <a:p>
            <a:r>
              <a:rPr lang="es-ES" sz="1000" dirty="0">
                <a:latin typeface="Calibri" panose="020F0502020204030204" pitchFamily="34" charset="0"/>
                <a:ea typeface="Calibri" panose="020F0502020204030204" pitchFamily="34" charset="0"/>
                <a:cs typeface="Calibri" panose="020F0502020204030204" pitchFamily="34" charset="0"/>
              </a:rPr>
              <a:t>NORMAS INTERNACIONALES</a:t>
            </a:r>
          </a:p>
          <a:p>
            <a:r>
              <a:rPr lang="es-ES" sz="1000" dirty="0">
                <a:latin typeface="Calibri" panose="020F0502020204030204" pitchFamily="34" charset="0"/>
                <a:ea typeface="Calibri" panose="020F0502020204030204" pitchFamily="34" charset="0"/>
                <a:cs typeface="Calibri" panose="020F0502020204030204" pitchFamily="34" charset="0"/>
              </a:rPr>
              <a:t>Proporcionar a los Miembros un conjunto de instrumentos para afrontar las realidades del panorama aduanero moderno. Esta función puede implementarse mediante el desarrollo de nuevas herramientas, respondiendo a nuevas oportunidades y desafíos, y también mediante la actualización de las herramientas existentes, para que sean adecuadas a sus necesidades en relación con estas oportunidades y desafíos.</a:t>
            </a:r>
          </a:p>
          <a:p>
            <a:endParaRPr lang="es-ES" sz="1000" dirty="0">
              <a:latin typeface="Calibri" panose="020F0502020204030204" pitchFamily="34" charset="0"/>
              <a:ea typeface="Calibri" panose="020F0502020204030204" pitchFamily="34" charset="0"/>
              <a:cs typeface="Calibri" panose="020F0502020204030204" pitchFamily="34" charset="0"/>
            </a:endParaRPr>
          </a:p>
          <a:p>
            <a:r>
              <a:rPr lang="es-ES" sz="1000" dirty="0">
                <a:latin typeface="Calibri" panose="020F0502020204030204" pitchFamily="34" charset="0"/>
                <a:ea typeface="Calibri" panose="020F0502020204030204" pitchFamily="34" charset="0"/>
                <a:cs typeface="Calibri" panose="020F0502020204030204" pitchFamily="34" charset="0"/>
              </a:rPr>
              <a:t>DESARROLLO DE CAPACIDADES</a:t>
            </a:r>
          </a:p>
          <a:p>
            <a:r>
              <a:rPr lang="es-ES" sz="1000" dirty="0">
                <a:latin typeface="Calibri" panose="020F0502020204030204" pitchFamily="34" charset="0"/>
                <a:ea typeface="Calibri" panose="020F0502020204030204" pitchFamily="34" charset="0"/>
                <a:cs typeface="Calibri" panose="020F0502020204030204" pitchFamily="34" charset="0"/>
              </a:rPr>
              <a:t>Brindar apoyo para el desarrollo de capacidades y asistencia técnica para ayudar a los Miembros a implementar las normas de la OMA y fortalecer la cooperación aduanera. Para apoyar la modernización de las aduanas, estas acciones también brindan asistencia para el desarrollo de la capacidad organizativa de las administraciones aduaneras.</a:t>
            </a:r>
          </a:p>
          <a:p>
            <a:endParaRPr lang="es-ES" sz="1000" dirty="0">
              <a:latin typeface="Calibri" panose="020F0502020204030204" pitchFamily="34" charset="0"/>
              <a:ea typeface="Calibri" panose="020F0502020204030204" pitchFamily="34" charset="0"/>
              <a:cs typeface="Calibri" panose="020F0502020204030204" pitchFamily="34" charset="0"/>
            </a:endParaRPr>
          </a:p>
          <a:p>
            <a:r>
              <a:rPr lang="es-ES" sz="1000" dirty="0">
                <a:latin typeface="Calibri" panose="020F0502020204030204" pitchFamily="34" charset="0"/>
                <a:ea typeface="Calibri" panose="020F0502020204030204" pitchFamily="34" charset="0"/>
                <a:cs typeface="Calibri" panose="020F0502020204030204" pitchFamily="34" charset="0"/>
              </a:rPr>
              <a:t>Reciente reestructuración de la Secretaria. 2 Direcciones: Dirección de políticas y estándares y la Dirección de implementación y fortalecimiento de capacidades.</a:t>
            </a:r>
          </a:p>
        </p:txBody>
      </p:sp>
      <p:sp>
        <p:nvSpPr>
          <p:cNvPr id="4" name="Marcador de número de diapositiva 3">
            <a:extLst>
              <a:ext uri="{FF2B5EF4-FFF2-40B4-BE49-F238E27FC236}">
                <a16:creationId xmlns:a16="http://schemas.microsoft.com/office/drawing/2014/main" id="{2FAC4BAE-6944-C459-6571-4C310A6087C8}"/>
              </a:ext>
            </a:extLst>
          </p:cNvPr>
          <p:cNvSpPr>
            <a:spLocks noGrp="1"/>
          </p:cNvSpPr>
          <p:nvPr>
            <p:ph type="sldNum" sz="quarter" idx="5"/>
          </p:nvPr>
        </p:nvSpPr>
        <p:spPr/>
        <p:txBody>
          <a:bodyPr/>
          <a:lstStyle/>
          <a:p>
            <a:fld id="{B53D6440-ED50-48C6-92BC-34D285888B20}" type="slidenum">
              <a:rPr lang="es-ES" smtClean="0"/>
              <a:t>7</a:t>
            </a:fld>
            <a:endParaRPr lang="es-ES"/>
          </a:p>
        </p:txBody>
      </p:sp>
    </p:spTree>
    <p:extLst>
      <p:ext uri="{BB962C8B-B14F-4D97-AF65-F5344CB8AC3E}">
        <p14:creationId xmlns:p14="http://schemas.microsoft.com/office/powerpoint/2010/main" val="1850882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59DC8-C31A-8B51-C433-10E41A25F33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AA7BCFB-3981-EDBA-7DF4-570B8116AB1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9447A7B-11A6-92D8-1FFD-E7BAFE57D852}"/>
              </a:ext>
            </a:extLst>
          </p:cNvPr>
          <p:cNvSpPr>
            <a:spLocks noGrp="1"/>
          </p:cNvSpPr>
          <p:nvPr>
            <p:ph type="body" idx="1"/>
          </p:nvPr>
        </p:nvSpPr>
        <p:spPr/>
        <p:txBody>
          <a:bodyPr/>
          <a:lstStyle/>
          <a:p>
            <a:r>
              <a:rPr lang="es-ES" sz="1000" dirty="0"/>
              <a:t>El objetivo del Programa PICARD fue crear un marco de cooperación para que las administraciones aduaneras, los profesionales y las instituciones académicas colaboraran estrechamente en dos objetivos principales:</a:t>
            </a:r>
          </a:p>
          <a:p>
            <a:endParaRPr lang="es-ES" sz="1000" dirty="0"/>
          </a:p>
          <a:p>
            <a:r>
              <a:rPr lang="es-ES" sz="1000" dirty="0"/>
              <a:t>el avance de la investigación académica relacionada con las aduanas y</a:t>
            </a:r>
          </a:p>
          <a:p>
            <a:r>
              <a:rPr lang="es-ES" sz="1000" dirty="0"/>
              <a:t>la promoción del profesionalismo aduanero.</a:t>
            </a:r>
          </a:p>
          <a:p>
            <a:r>
              <a:rPr lang="es-ES" sz="1000" dirty="0"/>
              <a:t>Apoyado por los estándares profesionales PICARD</a:t>
            </a:r>
          </a:p>
          <a:p>
            <a:endParaRPr lang="es-ES" sz="1000" dirty="0"/>
          </a:p>
          <a:p>
            <a:r>
              <a:rPr lang="en-US" sz="1000" dirty="0"/>
              <a:t>INCU, which was established in 2005 to promote the academic standing of the Customs profession. He noted that 2025 marked INCU’s 20th anniversary, with 90 members in 93 countries, including 25 universities and institutions across 16 countries, many of which either had or actively sought WCO recognition of their academic </a:t>
            </a:r>
            <a:r>
              <a:rPr lang="en-US" sz="1000" dirty="0" err="1"/>
              <a:t>programmes</a:t>
            </a:r>
            <a:r>
              <a:rPr lang="en-US" sz="1000" dirty="0"/>
              <a:t>. </a:t>
            </a:r>
          </a:p>
          <a:p>
            <a:endParaRPr lang="es-ES" sz="1000" dirty="0"/>
          </a:p>
          <a:p>
            <a:endParaRPr lang="es-ES" sz="1000" dirty="0"/>
          </a:p>
          <a:p>
            <a:r>
              <a:rPr lang="es-ES" sz="1000" dirty="0"/>
              <a:t>En 2008, la OMA lanzó “Estándares profesionales para gerentes operativos y superiores de aduanas”, como base para la educación profesional en aduanas a nivel de licenciatura y maestría.</a:t>
            </a:r>
          </a:p>
          <a:p>
            <a:r>
              <a:rPr lang="es-ES" sz="1000" dirty="0"/>
              <a:t>En 2010, la OMA desarrolló un proceso formal de reconocimiento de los planes de estudio universitarios de Aduanas, que permite que los títulos de grado y maestría ostenten la etiqueta de la OMA si cumplen con sus Normas Profesionales. Existen directrices específicas de la OMA que detallan el procedimiento de reconocimiento.</a:t>
            </a:r>
          </a:p>
          <a:p>
            <a:endParaRPr lang="es-ES" dirty="0"/>
          </a:p>
        </p:txBody>
      </p:sp>
      <p:sp>
        <p:nvSpPr>
          <p:cNvPr id="4" name="Marcador de número de diapositiva 3">
            <a:extLst>
              <a:ext uri="{FF2B5EF4-FFF2-40B4-BE49-F238E27FC236}">
                <a16:creationId xmlns:a16="http://schemas.microsoft.com/office/drawing/2014/main" id="{E5D98EAC-E9D7-0031-3E3B-5CE6D509D3A7}"/>
              </a:ext>
            </a:extLst>
          </p:cNvPr>
          <p:cNvSpPr>
            <a:spLocks noGrp="1"/>
          </p:cNvSpPr>
          <p:nvPr>
            <p:ph type="sldNum" sz="quarter" idx="5"/>
          </p:nvPr>
        </p:nvSpPr>
        <p:spPr/>
        <p:txBody>
          <a:bodyPr/>
          <a:lstStyle/>
          <a:p>
            <a:fld id="{B53D6440-ED50-48C6-92BC-34D285888B20}" type="slidenum">
              <a:rPr lang="es-ES" smtClean="0"/>
              <a:t>8</a:t>
            </a:fld>
            <a:endParaRPr lang="es-ES"/>
          </a:p>
        </p:txBody>
      </p:sp>
    </p:spTree>
    <p:extLst>
      <p:ext uri="{BB962C8B-B14F-4D97-AF65-F5344CB8AC3E}">
        <p14:creationId xmlns:p14="http://schemas.microsoft.com/office/powerpoint/2010/main" val="3297634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58830-AAD5-B177-D6F0-E02A5BAFC82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FD862D0-8414-ADC7-2334-2052E6319F9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3BFD9B4-3DE9-4C8F-30F4-4A19AEBA40C6}"/>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C5BB3157-5D4D-A733-9311-63A0CFBC4AF5}"/>
              </a:ext>
            </a:extLst>
          </p:cNvPr>
          <p:cNvSpPr>
            <a:spLocks noGrp="1"/>
          </p:cNvSpPr>
          <p:nvPr>
            <p:ph type="sldNum" sz="quarter" idx="5"/>
          </p:nvPr>
        </p:nvSpPr>
        <p:spPr/>
        <p:txBody>
          <a:bodyPr/>
          <a:lstStyle/>
          <a:p>
            <a:fld id="{B53D6440-ED50-48C6-92BC-34D285888B20}" type="slidenum">
              <a:rPr lang="es-ES" smtClean="0"/>
              <a:t>9</a:t>
            </a:fld>
            <a:endParaRPr lang="es-ES"/>
          </a:p>
        </p:txBody>
      </p:sp>
    </p:spTree>
    <p:extLst>
      <p:ext uri="{BB962C8B-B14F-4D97-AF65-F5344CB8AC3E}">
        <p14:creationId xmlns:p14="http://schemas.microsoft.com/office/powerpoint/2010/main" val="3719714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linkedin.com/in/karolyn-salcedo/"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mailto:karolynsalcedo@gmail.com" TargetMode="External"/><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slideserve.com/emma-parks/trade-facilitation-and-world-customs-organization-wco" TargetMode="Externa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wcoomd.org/en/topics/capacity-building/activities-and-programmes/people-development/learning/development-programmes/cb_picard_overview.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Freeform 12"/>
          <p:cNvSpPr/>
          <p:nvPr/>
        </p:nvSpPr>
        <p:spPr>
          <a:xfrm>
            <a:off x="9002669" y="-339266"/>
            <a:ext cx="9055956" cy="8229600"/>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3"/>
            <a:stretch>
              <a:fillRect/>
            </a:stretch>
          </a:blipFill>
        </p:spPr>
        <p:txBody>
          <a:bodyPr/>
          <a:lstStyle/>
          <a:p>
            <a:endParaRPr lang="es-ES"/>
          </a:p>
        </p:txBody>
      </p:sp>
      <p:grpSp>
        <p:nvGrpSpPr>
          <p:cNvPr id="13" name="Group 13"/>
          <p:cNvGrpSpPr/>
          <p:nvPr/>
        </p:nvGrpSpPr>
        <p:grpSpPr>
          <a:xfrm>
            <a:off x="9805702" y="291238"/>
            <a:ext cx="7908037" cy="6795970"/>
            <a:chOff x="0" y="0"/>
            <a:chExt cx="812800" cy="698500"/>
          </a:xfrm>
        </p:grpSpPr>
        <p:sp>
          <p:nvSpPr>
            <p:cNvPr id="14" name="Freeform 14"/>
            <p:cNvSpPr/>
            <p:nvPr/>
          </p:nvSpPr>
          <p:spPr>
            <a:xfrm>
              <a:off x="6204" y="0"/>
              <a:ext cx="800393" cy="698500"/>
            </a:xfrm>
            <a:custGeom>
              <a:avLst/>
              <a:gdLst/>
              <a:ahLst/>
              <a:cxnLst/>
              <a:rect l="l" t="t" r="r" b="b"/>
              <a:pathLst>
                <a:path w="800393" h="698500">
                  <a:moveTo>
                    <a:pt x="790349" y="377174"/>
                  </a:moveTo>
                  <a:lnTo>
                    <a:pt x="619643" y="670576"/>
                  </a:lnTo>
                  <a:cubicBezTo>
                    <a:pt x="609584" y="687864"/>
                    <a:pt x="591091" y="698500"/>
                    <a:pt x="571089" y="698500"/>
                  </a:cubicBezTo>
                  <a:lnTo>
                    <a:pt x="229303" y="698500"/>
                  </a:lnTo>
                  <a:cubicBezTo>
                    <a:pt x="209301" y="698500"/>
                    <a:pt x="190808" y="687864"/>
                    <a:pt x="180749" y="670576"/>
                  </a:cubicBezTo>
                  <a:lnTo>
                    <a:pt x="10043" y="377174"/>
                  </a:lnTo>
                  <a:cubicBezTo>
                    <a:pt x="0" y="359913"/>
                    <a:pt x="0" y="338587"/>
                    <a:pt x="10043" y="321326"/>
                  </a:cubicBezTo>
                  <a:lnTo>
                    <a:pt x="180749" y="27924"/>
                  </a:lnTo>
                  <a:cubicBezTo>
                    <a:pt x="190808" y="10636"/>
                    <a:pt x="209301" y="0"/>
                    <a:pt x="229303" y="0"/>
                  </a:cubicBezTo>
                  <a:lnTo>
                    <a:pt x="571089" y="0"/>
                  </a:lnTo>
                  <a:cubicBezTo>
                    <a:pt x="591091" y="0"/>
                    <a:pt x="609584" y="10636"/>
                    <a:pt x="619643" y="27924"/>
                  </a:cubicBezTo>
                  <a:lnTo>
                    <a:pt x="790349" y="321326"/>
                  </a:lnTo>
                  <a:cubicBezTo>
                    <a:pt x="800392" y="338587"/>
                    <a:pt x="800392" y="359913"/>
                    <a:pt x="790349" y="377174"/>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s-ES"/>
            </a:p>
          </p:txBody>
        </p:sp>
        <p:sp>
          <p:nvSpPr>
            <p:cNvPr id="15" name="TextBox 15"/>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16" name="Group 16"/>
          <p:cNvGrpSpPr>
            <a:grpSpLocks noChangeAspect="1"/>
          </p:cNvGrpSpPr>
          <p:nvPr/>
        </p:nvGrpSpPr>
        <p:grpSpPr>
          <a:xfrm>
            <a:off x="10391573" y="746863"/>
            <a:ext cx="6723237" cy="5965993"/>
            <a:chOff x="0" y="0"/>
            <a:chExt cx="4346359" cy="3856825"/>
          </a:xfrm>
        </p:grpSpPr>
        <p:sp>
          <p:nvSpPr>
            <p:cNvPr id="17" name="Freeform 17"/>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4"/>
              <a:stretch>
                <a:fillRect l="-22144" r="-22144"/>
              </a:stretch>
            </a:blipFill>
          </p:spPr>
          <p:txBody>
            <a:bodyPr/>
            <a:lstStyle/>
            <a:p>
              <a:endParaRPr lang="es-ES"/>
            </a:p>
          </p:txBody>
        </p:sp>
      </p:grpSp>
      <p:sp>
        <p:nvSpPr>
          <p:cNvPr id="24" name="Freeform 24"/>
          <p:cNvSpPr/>
          <p:nvPr/>
        </p:nvSpPr>
        <p:spPr>
          <a:xfrm>
            <a:off x="9526592" y="4858699"/>
            <a:ext cx="5973371" cy="5428301"/>
          </a:xfrm>
          <a:custGeom>
            <a:avLst/>
            <a:gdLst/>
            <a:ahLst/>
            <a:cxnLst/>
            <a:rect l="l" t="t" r="r" b="b"/>
            <a:pathLst>
              <a:path w="5973371" h="5428301">
                <a:moveTo>
                  <a:pt x="0" y="0"/>
                </a:moveTo>
                <a:lnTo>
                  <a:pt x="5973372" y="0"/>
                </a:lnTo>
                <a:lnTo>
                  <a:pt x="5973372" y="5428301"/>
                </a:lnTo>
                <a:lnTo>
                  <a:pt x="0" y="5428301"/>
                </a:lnTo>
                <a:lnTo>
                  <a:pt x="0" y="0"/>
                </a:lnTo>
                <a:close/>
              </a:path>
            </a:pathLst>
          </a:custGeom>
          <a:blipFill>
            <a:blip r:embed="rId3"/>
            <a:stretch>
              <a:fillRect/>
            </a:stretch>
          </a:blipFill>
        </p:spPr>
        <p:txBody>
          <a:bodyPr/>
          <a:lstStyle/>
          <a:p>
            <a:endParaRPr lang="es-ES"/>
          </a:p>
        </p:txBody>
      </p:sp>
      <p:grpSp>
        <p:nvGrpSpPr>
          <p:cNvPr id="25" name="Group 25"/>
          <p:cNvGrpSpPr/>
          <p:nvPr/>
        </p:nvGrpSpPr>
        <p:grpSpPr>
          <a:xfrm>
            <a:off x="9736201" y="5164741"/>
            <a:ext cx="5357059" cy="4603722"/>
            <a:chOff x="0" y="0"/>
            <a:chExt cx="812800" cy="698500"/>
          </a:xfrm>
        </p:grpSpPr>
        <p:sp>
          <p:nvSpPr>
            <p:cNvPr id="26" name="Freeform 26"/>
            <p:cNvSpPr/>
            <p:nvPr/>
          </p:nvSpPr>
          <p:spPr>
            <a:xfrm>
              <a:off x="10545" y="0"/>
              <a:ext cx="791709" cy="698500"/>
            </a:xfrm>
            <a:custGeom>
              <a:avLst/>
              <a:gdLst/>
              <a:ahLst/>
              <a:cxnLst/>
              <a:rect l="l" t="t" r="r" b="b"/>
              <a:pathLst>
                <a:path w="791709" h="698500">
                  <a:moveTo>
                    <a:pt x="774638" y="396717"/>
                  </a:moveTo>
                  <a:lnTo>
                    <a:pt x="626672" y="651033"/>
                  </a:lnTo>
                  <a:cubicBezTo>
                    <a:pt x="609574" y="680421"/>
                    <a:pt x="578138" y="698500"/>
                    <a:pt x="544138" y="698500"/>
                  </a:cubicBezTo>
                  <a:lnTo>
                    <a:pt x="247572" y="698500"/>
                  </a:lnTo>
                  <a:cubicBezTo>
                    <a:pt x="213572" y="698500"/>
                    <a:pt x="182136" y="680421"/>
                    <a:pt x="165038" y="651033"/>
                  </a:cubicBezTo>
                  <a:lnTo>
                    <a:pt x="17072" y="396717"/>
                  </a:lnTo>
                  <a:cubicBezTo>
                    <a:pt x="0" y="367375"/>
                    <a:pt x="0" y="331125"/>
                    <a:pt x="17072" y="301783"/>
                  </a:cubicBezTo>
                  <a:lnTo>
                    <a:pt x="165038" y="47467"/>
                  </a:lnTo>
                  <a:cubicBezTo>
                    <a:pt x="182136" y="18079"/>
                    <a:pt x="213572" y="0"/>
                    <a:pt x="247572" y="0"/>
                  </a:cubicBezTo>
                  <a:lnTo>
                    <a:pt x="544138" y="0"/>
                  </a:lnTo>
                  <a:cubicBezTo>
                    <a:pt x="578138" y="0"/>
                    <a:pt x="609574" y="18079"/>
                    <a:pt x="626672" y="47467"/>
                  </a:cubicBezTo>
                  <a:lnTo>
                    <a:pt x="774638" y="301783"/>
                  </a:lnTo>
                  <a:cubicBezTo>
                    <a:pt x="791710" y="331125"/>
                    <a:pt x="791710" y="367375"/>
                    <a:pt x="774638" y="396717"/>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s-ES"/>
            </a:p>
          </p:txBody>
        </p:sp>
        <p:sp>
          <p:nvSpPr>
            <p:cNvPr id="27" name="TextBox 27"/>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28" name="Group 28"/>
          <p:cNvGrpSpPr>
            <a:grpSpLocks noChangeAspect="1"/>
          </p:cNvGrpSpPr>
          <p:nvPr/>
        </p:nvGrpSpPr>
        <p:grpSpPr>
          <a:xfrm>
            <a:off x="10165464" y="5488650"/>
            <a:ext cx="4479483" cy="3974955"/>
            <a:chOff x="0" y="0"/>
            <a:chExt cx="4346359" cy="3856825"/>
          </a:xfrm>
        </p:grpSpPr>
        <p:sp>
          <p:nvSpPr>
            <p:cNvPr id="29" name="Freeform 29"/>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5"/>
              <a:stretch>
                <a:fillRect l="-17738" r="-17738"/>
              </a:stretch>
            </a:blipFill>
          </p:spPr>
          <p:txBody>
            <a:bodyPr/>
            <a:lstStyle/>
            <a:p>
              <a:endParaRPr lang="es-ES"/>
            </a:p>
          </p:txBody>
        </p:sp>
      </p:grpSp>
      <p:sp>
        <p:nvSpPr>
          <p:cNvPr id="30" name="TextBox 29">
            <a:extLst>
              <a:ext uri="{FF2B5EF4-FFF2-40B4-BE49-F238E27FC236}">
                <a16:creationId xmlns:a16="http://schemas.microsoft.com/office/drawing/2014/main" id="{191F0CDF-4A62-238F-9A5B-7ACE88282BAB}"/>
              </a:ext>
            </a:extLst>
          </p:cNvPr>
          <p:cNvSpPr txBox="1"/>
          <p:nvPr/>
        </p:nvSpPr>
        <p:spPr>
          <a:xfrm>
            <a:off x="229375" y="85143"/>
            <a:ext cx="11113676" cy="1323439"/>
          </a:xfrm>
          <a:prstGeom prst="rect">
            <a:avLst/>
          </a:prstGeom>
          <a:noFill/>
        </p:spPr>
        <p:txBody>
          <a:bodyPr wrap="square" rtlCol="0">
            <a:spAutoFit/>
          </a:bodyPr>
          <a:lstStyle/>
          <a:p>
            <a:pPr algn="ctr"/>
            <a:r>
              <a:rPr lang="en-MX" sz="4000" b="1" dirty="0">
                <a:solidFill>
                  <a:srgbClr val="002060"/>
                </a:solidFill>
              </a:rPr>
              <a:t>XVII REUNIÓN MUNDIAL DE DERECHO ADUANERO </a:t>
            </a:r>
          </a:p>
          <a:p>
            <a:pPr algn="ctr"/>
            <a:r>
              <a:rPr lang="en-MX" sz="4000" b="1" dirty="0">
                <a:solidFill>
                  <a:srgbClr val="002060"/>
                </a:solidFill>
              </a:rPr>
              <a:t>OPORTO, PORTUGAL 2025</a:t>
            </a:r>
          </a:p>
        </p:txBody>
      </p:sp>
      <p:sp>
        <p:nvSpPr>
          <p:cNvPr id="31" name="TextBox 30">
            <a:extLst>
              <a:ext uri="{FF2B5EF4-FFF2-40B4-BE49-F238E27FC236}">
                <a16:creationId xmlns:a16="http://schemas.microsoft.com/office/drawing/2014/main" id="{90E00D76-AF90-5433-09BD-8D0AD929CF5F}"/>
              </a:ext>
            </a:extLst>
          </p:cNvPr>
          <p:cNvSpPr txBox="1"/>
          <p:nvPr/>
        </p:nvSpPr>
        <p:spPr>
          <a:xfrm>
            <a:off x="927087" y="7689793"/>
            <a:ext cx="6960353" cy="707886"/>
          </a:xfrm>
          <a:prstGeom prst="rect">
            <a:avLst/>
          </a:prstGeom>
          <a:noFill/>
        </p:spPr>
        <p:txBody>
          <a:bodyPr wrap="square" rtlCol="0">
            <a:spAutoFit/>
          </a:bodyPr>
          <a:lstStyle/>
          <a:p>
            <a:pPr algn="ctr"/>
            <a:r>
              <a:rPr lang="es-ES" sz="4000" b="1" dirty="0">
                <a:solidFill>
                  <a:srgbClr val="002060"/>
                </a:solidFill>
              </a:rPr>
              <a:t>Karolyn Salcedo</a:t>
            </a:r>
            <a:endParaRPr lang="en-MX" sz="4000" b="1" dirty="0">
              <a:solidFill>
                <a:srgbClr val="002060"/>
              </a:solidFill>
            </a:endParaRPr>
          </a:p>
        </p:txBody>
      </p:sp>
      <p:sp>
        <p:nvSpPr>
          <p:cNvPr id="32" name="TextBox 31">
            <a:extLst>
              <a:ext uri="{FF2B5EF4-FFF2-40B4-BE49-F238E27FC236}">
                <a16:creationId xmlns:a16="http://schemas.microsoft.com/office/drawing/2014/main" id="{60F64CE9-C754-50CA-126A-FC05790D95A4}"/>
              </a:ext>
            </a:extLst>
          </p:cNvPr>
          <p:cNvSpPr txBox="1"/>
          <p:nvPr/>
        </p:nvSpPr>
        <p:spPr>
          <a:xfrm>
            <a:off x="14339923" y="8874176"/>
            <a:ext cx="3948078" cy="1200329"/>
          </a:xfrm>
          <a:prstGeom prst="rect">
            <a:avLst/>
          </a:prstGeom>
          <a:noFill/>
        </p:spPr>
        <p:txBody>
          <a:bodyPr wrap="square" rtlCol="0">
            <a:spAutoFit/>
          </a:bodyPr>
          <a:lstStyle/>
          <a:p>
            <a:pPr algn="ctr"/>
            <a:r>
              <a:rPr lang="en-MX" sz="3600" b="1" dirty="0">
                <a:solidFill>
                  <a:srgbClr val="002060"/>
                </a:solidFill>
              </a:rPr>
              <a:t>3-5 Septiembre</a:t>
            </a:r>
          </a:p>
          <a:p>
            <a:pPr algn="ctr"/>
            <a:r>
              <a:rPr lang="en-MX" sz="3600" b="1" dirty="0">
                <a:solidFill>
                  <a:srgbClr val="002060"/>
                </a:solidFill>
              </a:rPr>
              <a:t>2025</a:t>
            </a:r>
          </a:p>
        </p:txBody>
      </p:sp>
      <p:sp>
        <p:nvSpPr>
          <p:cNvPr id="33" name="TextBox 32">
            <a:extLst>
              <a:ext uri="{FF2B5EF4-FFF2-40B4-BE49-F238E27FC236}">
                <a16:creationId xmlns:a16="http://schemas.microsoft.com/office/drawing/2014/main" id="{7B0541E6-84FE-A501-6C0C-208D549DDA6F}"/>
              </a:ext>
            </a:extLst>
          </p:cNvPr>
          <p:cNvSpPr txBox="1"/>
          <p:nvPr/>
        </p:nvSpPr>
        <p:spPr>
          <a:xfrm>
            <a:off x="927088" y="4518410"/>
            <a:ext cx="6960353" cy="1938992"/>
          </a:xfrm>
          <a:prstGeom prst="rect">
            <a:avLst/>
          </a:prstGeom>
          <a:noFill/>
        </p:spPr>
        <p:txBody>
          <a:bodyPr wrap="square" rtlCol="0">
            <a:spAutoFit/>
          </a:bodyPr>
          <a:lstStyle/>
          <a:p>
            <a:pPr algn="ctr"/>
            <a:r>
              <a:rPr lang="es-ES" sz="4000" b="1" dirty="0">
                <a:solidFill>
                  <a:srgbClr val="002060"/>
                </a:solidFill>
              </a:rPr>
              <a:t>Estándares Internacionales para la Formación Profesional Aduanera</a:t>
            </a:r>
            <a:endParaRPr lang="en-MX" sz="4000" b="1" dirty="0">
              <a:solidFill>
                <a:srgbClr val="00206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0C21D-C27B-3BB0-6AC7-03AF2CEC04E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CF55242-E32E-E3C9-4F6E-1108008DC6EA}"/>
              </a:ext>
            </a:extLst>
          </p:cNvPr>
          <p:cNvSpPr/>
          <p:nvPr/>
        </p:nvSpPr>
        <p:spPr>
          <a:xfrm>
            <a:off x="0" y="0"/>
            <a:ext cx="18288000" cy="952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extBox 2">
            <a:extLst>
              <a:ext uri="{FF2B5EF4-FFF2-40B4-BE49-F238E27FC236}">
                <a16:creationId xmlns:a16="http://schemas.microsoft.com/office/drawing/2014/main" id="{79BA5A7D-DDBB-9E86-CEEC-E72B3DFA1D50}"/>
              </a:ext>
            </a:extLst>
          </p:cNvPr>
          <p:cNvSpPr txBox="1"/>
          <p:nvPr/>
        </p:nvSpPr>
        <p:spPr>
          <a:xfrm>
            <a:off x="0" y="190500"/>
            <a:ext cx="18288000" cy="553998"/>
          </a:xfrm>
          <a:prstGeom prst="rect">
            <a:avLst/>
          </a:prstGeom>
          <a:noFill/>
        </p:spPr>
        <p:txBody>
          <a:bodyPr wrap="square" rtlCol="0">
            <a:spAutoFit/>
          </a:bodyPr>
          <a:lstStyle/>
          <a:p>
            <a:pPr algn="ctr"/>
            <a:r>
              <a:rPr lang="en-MX" sz="3000" b="1" dirty="0">
                <a:solidFill>
                  <a:schemeClr val="bg1"/>
                </a:solidFill>
              </a:rPr>
              <a:t>XVII REUNIÓN MUNDIAL DE DERECHO ADUANERO OPORTO, PORTUGAL 2025</a:t>
            </a:r>
          </a:p>
        </p:txBody>
      </p:sp>
      <p:sp>
        <p:nvSpPr>
          <p:cNvPr id="2" name="Título 1">
            <a:extLst>
              <a:ext uri="{FF2B5EF4-FFF2-40B4-BE49-F238E27FC236}">
                <a16:creationId xmlns:a16="http://schemas.microsoft.com/office/drawing/2014/main" id="{0143FBA0-7953-BEE3-DA30-D6A9423D4920}"/>
              </a:ext>
            </a:extLst>
          </p:cNvPr>
          <p:cNvSpPr>
            <a:spLocks noGrp="1"/>
          </p:cNvSpPr>
          <p:nvPr>
            <p:ph type="title"/>
          </p:nvPr>
        </p:nvSpPr>
        <p:spPr>
          <a:xfrm>
            <a:off x="533400" y="1120775"/>
            <a:ext cx="16992600" cy="952500"/>
          </a:xfrm>
        </p:spPr>
        <p:txBody>
          <a:bodyPr/>
          <a:lstStyle/>
          <a:p>
            <a:r>
              <a:rPr lang="es-ES" dirty="0"/>
              <a:t>Perfil y requisitos generales para los </a:t>
            </a:r>
            <a:r>
              <a:rPr lang="es-ES" dirty="0">
                <a:solidFill>
                  <a:srgbClr val="FF0000"/>
                </a:solidFill>
              </a:rPr>
              <a:t>Gerentes/Líderes Estratégicos</a:t>
            </a:r>
          </a:p>
        </p:txBody>
      </p:sp>
      <p:sp>
        <p:nvSpPr>
          <p:cNvPr id="5" name="Marcador de contenido 4">
            <a:extLst>
              <a:ext uri="{FF2B5EF4-FFF2-40B4-BE49-F238E27FC236}">
                <a16:creationId xmlns:a16="http://schemas.microsoft.com/office/drawing/2014/main" id="{59AA5D41-D390-D01C-2121-0ED72B78D8C9}"/>
              </a:ext>
            </a:extLst>
          </p:cNvPr>
          <p:cNvSpPr>
            <a:spLocks noGrp="1"/>
          </p:cNvSpPr>
          <p:nvPr>
            <p:ph idx="1"/>
          </p:nvPr>
        </p:nvSpPr>
        <p:spPr>
          <a:xfrm>
            <a:off x="533400" y="2446337"/>
            <a:ext cx="16992600" cy="6811963"/>
          </a:xfrm>
        </p:spPr>
        <p:txBody>
          <a:bodyPr numCol="3">
            <a:normAutofit fontScale="77500" lnSpcReduction="20000"/>
          </a:bodyPr>
          <a:lstStyle/>
          <a:p>
            <a:pPr marL="0" indent="0">
              <a:buNone/>
            </a:pPr>
            <a:r>
              <a:rPr lang="es-ES" b="1" u="sng" dirty="0"/>
              <a:t>Requisitos generales de conocimientos</a:t>
            </a:r>
          </a:p>
          <a:p>
            <a:r>
              <a:rPr lang="es-ES" dirty="0"/>
              <a:t>El negocio aduanero </a:t>
            </a:r>
          </a:p>
          <a:p>
            <a:r>
              <a:rPr lang="es-ES" dirty="0"/>
              <a:t>El rol de la aduana en el gobierno e interacción con otras agencias gubernamentales (</a:t>
            </a:r>
            <a:r>
              <a:rPr lang="es-ES" dirty="0" err="1"/>
              <a:t>Oga</a:t>
            </a:r>
            <a:r>
              <a:rPr lang="es-ES" dirty="0"/>
              <a:t>) </a:t>
            </a:r>
          </a:p>
          <a:p>
            <a:r>
              <a:rPr lang="es-ES" dirty="0"/>
              <a:t>Política aduanera </a:t>
            </a:r>
          </a:p>
          <a:p>
            <a:r>
              <a:rPr lang="es-ES" dirty="0"/>
              <a:t>Sistemas judiciales y legales </a:t>
            </a:r>
          </a:p>
          <a:p>
            <a:r>
              <a:rPr lang="es-ES" dirty="0"/>
              <a:t>La cadena de suministro internacional </a:t>
            </a:r>
          </a:p>
          <a:p>
            <a:r>
              <a:rPr lang="es-ES" dirty="0"/>
              <a:t>Economía internacional </a:t>
            </a:r>
          </a:p>
          <a:p>
            <a:r>
              <a:rPr lang="es-ES" dirty="0"/>
              <a:t>Planificación estratégica</a:t>
            </a:r>
          </a:p>
          <a:p>
            <a:r>
              <a:rPr lang="es-ES" dirty="0"/>
              <a:t>Gestión del cambio </a:t>
            </a:r>
          </a:p>
          <a:p>
            <a:r>
              <a:rPr lang="es-ES" dirty="0"/>
              <a:t>Gestión de proyectos, programas y portafolios </a:t>
            </a:r>
          </a:p>
          <a:p>
            <a:r>
              <a:rPr lang="es-ES" dirty="0"/>
              <a:t>Gestión de riesgos </a:t>
            </a:r>
          </a:p>
          <a:p>
            <a:r>
              <a:rPr lang="es-ES" dirty="0"/>
              <a:t>Gestión de la información y el conocimiento </a:t>
            </a:r>
          </a:p>
          <a:p>
            <a:r>
              <a:rPr lang="es-ES" dirty="0"/>
              <a:t>Tecnologías emergentes </a:t>
            </a:r>
          </a:p>
          <a:p>
            <a:r>
              <a:rPr lang="es-ES" dirty="0"/>
              <a:t>Gestión financiera</a:t>
            </a:r>
          </a:p>
          <a:p>
            <a:r>
              <a:rPr lang="es-ES" dirty="0"/>
              <a:t>Gestión de recursos humanos </a:t>
            </a:r>
          </a:p>
          <a:p>
            <a:r>
              <a:rPr lang="es-ES" dirty="0"/>
              <a:t>Instrumentos aduaneros para la ética, el buen gobierno y la integridad </a:t>
            </a:r>
          </a:p>
          <a:p>
            <a:r>
              <a:rPr lang="es-ES" dirty="0"/>
              <a:t>Gestión del cliente</a:t>
            </a:r>
          </a:p>
          <a:p>
            <a:r>
              <a:rPr lang="es-ES" dirty="0"/>
              <a:t>Relaciones públicas y con los medios de comunicación </a:t>
            </a:r>
          </a:p>
          <a:p>
            <a:pPr marL="0" indent="0">
              <a:buNone/>
            </a:pPr>
            <a:r>
              <a:rPr lang="es-ES" b="1" u="sng" dirty="0"/>
              <a:t>Requisitos generales de habilidades </a:t>
            </a:r>
            <a:endParaRPr lang="es-ES" u="sng" dirty="0"/>
          </a:p>
          <a:p>
            <a:r>
              <a:rPr lang="es-ES" dirty="0"/>
              <a:t>Liderazgo</a:t>
            </a:r>
          </a:p>
          <a:p>
            <a:r>
              <a:rPr lang="es-ES" dirty="0"/>
              <a:t>Visión</a:t>
            </a:r>
          </a:p>
          <a:p>
            <a:r>
              <a:rPr lang="es-ES" dirty="0"/>
              <a:t>Creatividad </a:t>
            </a:r>
          </a:p>
          <a:p>
            <a:r>
              <a:rPr lang="es-ES" dirty="0"/>
              <a:t>Inspiración </a:t>
            </a:r>
          </a:p>
          <a:p>
            <a:r>
              <a:rPr lang="es-ES" dirty="0"/>
              <a:t>Capacidad de motivación </a:t>
            </a:r>
          </a:p>
          <a:p>
            <a:r>
              <a:rPr lang="es-ES" dirty="0"/>
              <a:t>Resolución de conflictos </a:t>
            </a:r>
          </a:p>
          <a:p>
            <a:r>
              <a:rPr lang="es-ES" dirty="0"/>
              <a:t>Toma de decisiones </a:t>
            </a:r>
          </a:p>
          <a:p>
            <a:r>
              <a:rPr lang="es-ES" dirty="0"/>
              <a:t>Habilidades políticas</a:t>
            </a:r>
          </a:p>
          <a:p>
            <a:r>
              <a:rPr lang="es-ES" dirty="0"/>
              <a:t>Habilidades de negociación </a:t>
            </a:r>
          </a:p>
          <a:p>
            <a:r>
              <a:rPr lang="es-ES" dirty="0"/>
              <a:t>Comunicación </a:t>
            </a:r>
          </a:p>
          <a:p>
            <a:r>
              <a:rPr lang="es-ES" dirty="0"/>
              <a:t>Habilidades de redacción </a:t>
            </a:r>
          </a:p>
          <a:p>
            <a:r>
              <a:rPr lang="es-ES" dirty="0"/>
              <a:t>Autoevaluación </a:t>
            </a:r>
          </a:p>
          <a:p>
            <a:r>
              <a:rPr lang="es-ES" dirty="0"/>
              <a:t>Redes de contactos con clientes internos y externos </a:t>
            </a:r>
          </a:p>
          <a:p>
            <a:r>
              <a:rPr lang="es-ES" dirty="0"/>
              <a:t>Conocimientos informáticos básicos </a:t>
            </a:r>
          </a:p>
          <a:p>
            <a:r>
              <a:rPr lang="es-ES" dirty="0"/>
              <a:t>Evaluación de la inteligencia </a:t>
            </a:r>
          </a:p>
          <a:p>
            <a:r>
              <a:rPr lang="es-ES" dirty="0"/>
              <a:t>Capacidad analítica </a:t>
            </a:r>
          </a:p>
          <a:p>
            <a:r>
              <a:rPr lang="es-ES" dirty="0"/>
              <a:t>Metodología y recursos de investigación </a:t>
            </a:r>
          </a:p>
          <a:p>
            <a:pPr marL="0" indent="0">
              <a:buNone/>
            </a:pPr>
            <a:r>
              <a:rPr lang="es-ES" b="1" u="sng" dirty="0"/>
              <a:t>Requisitos generales de comportamiento/actitud </a:t>
            </a:r>
          </a:p>
          <a:p>
            <a:r>
              <a:rPr lang="es-ES" dirty="0"/>
              <a:t>Modelo a seguir </a:t>
            </a:r>
          </a:p>
          <a:p>
            <a:r>
              <a:rPr lang="es-ES" dirty="0"/>
              <a:t>Ética </a:t>
            </a:r>
          </a:p>
          <a:p>
            <a:r>
              <a:rPr lang="es-ES" dirty="0"/>
              <a:t>Confianza </a:t>
            </a:r>
          </a:p>
          <a:p>
            <a:r>
              <a:rPr lang="es-ES" dirty="0"/>
              <a:t>Motivación </a:t>
            </a:r>
          </a:p>
          <a:p>
            <a:r>
              <a:rPr lang="es-ES" dirty="0"/>
              <a:t>Orientación al cliente </a:t>
            </a:r>
          </a:p>
          <a:p>
            <a:r>
              <a:rPr lang="es-ES" dirty="0"/>
              <a:t>Empatía y objetividad</a:t>
            </a:r>
          </a:p>
        </p:txBody>
      </p:sp>
      <p:pic>
        <p:nvPicPr>
          <p:cNvPr id="7" name="Imagen 6">
            <a:extLst>
              <a:ext uri="{FF2B5EF4-FFF2-40B4-BE49-F238E27FC236}">
                <a16:creationId xmlns:a16="http://schemas.microsoft.com/office/drawing/2014/main" id="{8BF935B2-483E-D159-F4BA-DD069CDEA385}"/>
              </a:ext>
            </a:extLst>
          </p:cNvPr>
          <p:cNvPicPr>
            <a:picLocks noChangeAspect="1"/>
          </p:cNvPicPr>
          <p:nvPr/>
        </p:nvPicPr>
        <p:blipFill>
          <a:blip r:embed="rId3"/>
          <a:stretch>
            <a:fillRect/>
          </a:stretch>
        </p:blipFill>
        <p:spPr>
          <a:xfrm>
            <a:off x="14325600" y="8267700"/>
            <a:ext cx="3200400" cy="1485153"/>
          </a:xfrm>
          <a:prstGeom prst="rect">
            <a:avLst/>
          </a:prstGeom>
        </p:spPr>
      </p:pic>
    </p:spTree>
    <p:extLst>
      <p:ext uri="{BB962C8B-B14F-4D97-AF65-F5344CB8AC3E}">
        <p14:creationId xmlns:p14="http://schemas.microsoft.com/office/powerpoint/2010/main" val="2768074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34494-B90C-D498-3C5D-046895F1666E}"/>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7EF1C878-04F9-0694-EB1A-94DA134598B7}"/>
              </a:ext>
            </a:extLst>
          </p:cNvPr>
          <p:cNvPicPr>
            <a:picLocks noChangeAspect="1"/>
          </p:cNvPicPr>
          <p:nvPr/>
        </p:nvPicPr>
        <p:blipFill>
          <a:blip r:embed="rId3"/>
          <a:stretch>
            <a:fillRect/>
          </a:stretch>
        </p:blipFill>
        <p:spPr>
          <a:xfrm>
            <a:off x="14706600" y="8420100"/>
            <a:ext cx="3200400" cy="1485153"/>
          </a:xfrm>
          <a:prstGeom prst="rect">
            <a:avLst/>
          </a:prstGeom>
        </p:spPr>
      </p:pic>
      <p:sp>
        <p:nvSpPr>
          <p:cNvPr id="4" name="Rectangle 3">
            <a:extLst>
              <a:ext uri="{FF2B5EF4-FFF2-40B4-BE49-F238E27FC236}">
                <a16:creationId xmlns:a16="http://schemas.microsoft.com/office/drawing/2014/main" id="{54FDDF18-4AF1-ECCD-4E91-AFFF2B04694E}"/>
              </a:ext>
            </a:extLst>
          </p:cNvPr>
          <p:cNvSpPr/>
          <p:nvPr/>
        </p:nvSpPr>
        <p:spPr>
          <a:xfrm>
            <a:off x="0" y="0"/>
            <a:ext cx="18288000" cy="952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extBox 2">
            <a:extLst>
              <a:ext uri="{FF2B5EF4-FFF2-40B4-BE49-F238E27FC236}">
                <a16:creationId xmlns:a16="http://schemas.microsoft.com/office/drawing/2014/main" id="{08F3445C-43E6-C743-797C-FAAD80E29266}"/>
              </a:ext>
            </a:extLst>
          </p:cNvPr>
          <p:cNvSpPr txBox="1"/>
          <p:nvPr/>
        </p:nvSpPr>
        <p:spPr>
          <a:xfrm>
            <a:off x="0" y="190500"/>
            <a:ext cx="18288000" cy="553998"/>
          </a:xfrm>
          <a:prstGeom prst="rect">
            <a:avLst/>
          </a:prstGeom>
          <a:noFill/>
        </p:spPr>
        <p:txBody>
          <a:bodyPr wrap="square" rtlCol="0">
            <a:spAutoFit/>
          </a:bodyPr>
          <a:lstStyle/>
          <a:p>
            <a:pPr algn="ctr"/>
            <a:r>
              <a:rPr lang="en-MX" sz="3000" b="1" dirty="0">
                <a:solidFill>
                  <a:schemeClr val="bg1"/>
                </a:solidFill>
              </a:rPr>
              <a:t>XVII REUNIÓN MUNDIAL DE DERECHO ADUANERO OPORTO, PORTUGAL 2025</a:t>
            </a:r>
          </a:p>
        </p:txBody>
      </p:sp>
      <p:sp>
        <p:nvSpPr>
          <p:cNvPr id="2" name="Título 1">
            <a:extLst>
              <a:ext uri="{FF2B5EF4-FFF2-40B4-BE49-F238E27FC236}">
                <a16:creationId xmlns:a16="http://schemas.microsoft.com/office/drawing/2014/main" id="{405A57D1-C634-51DE-269F-603B9FBEC0ED}"/>
              </a:ext>
            </a:extLst>
          </p:cNvPr>
          <p:cNvSpPr>
            <a:spLocks noGrp="1"/>
          </p:cNvSpPr>
          <p:nvPr>
            <p:ph type="title"/>
          </p:nvPr>
        </p:nvSpPr>
        <p:spPr>
          <a:xfrm>
            <a:off x="533400" y="1120775"/>
            <a:ext cx="16992600" cy="952500"/>
          </a:xfrm>
        </p:spPr>
        <p:txBody>
          <a:bodyPr/>
          <a:lstStyle/>
          <a:p>
            <a:r>
              <a:rPr lang="es-ES" dirty="0"/>
              <a:t>Perfil y requisitos generales para los </a:t>
            </a:r>
            <a:r>
              <a:rPr lang="es-ES" dirty="0">
                <a:solidFill>
                  <a:srgbClr val="FF0000"/>
                </a:solidFill>
              </a:rPr>
              <a:t>Gerentes/Líderes Estratégicos</a:t>
            </a:r>
          </a:p>
        </p:txBody>
      </p:sp>
      <p:sp>
        <p:nvSpPr>
          <p:cNvPr id="5" name="Marcador de contenido 4">
            <a:extLst>
              <a:ext uri="{FF2B5EF4-FFF2-40B4-BE49-F238E27FC236}">
                <a16:creationId xmlns:a16="http://schemas.microsoft.com/office/drawing/2014/main" id="{E37335C9-6047-CF42-470B-383214FF585D}"/>
              </a:ext>
            </a:extLst>
          </p:cNvPr>
          <p:cNvSpPr>
            <a:spLocks noGrp="1"/>
          </p:cNvSpPr>
          <p:nvPr>
            <p:ph idx="1"/>
          </p:nvPr>
        </p:nvSpPr>
        <p:spPr>
          <a:xfrm>
            <a:off x="533400" y="2446337"/>
            <a:ext cx="16992600" cy="7306516"/>
          </a:xfrm>
        </p:spPr>
        <p:txBody>
          <a:bodyPr numCol="1">
            <a:normAutofit fontScale="85000" lnSpcReduction="20000"/>
          </a:bodyPr>
          <a:lstStyle/>
          <a:p>
            <a:pPr marL="0" indent="0">
              <a:buNone/>
            </a:pPr>
            <a:r>
              <a:rPr lang="es-ES" b="1" dirty="0"/>
              <a:t>1. EL NEGOCIO ADUANERO</a:t>
            </a:r>
          </a:p>
          <a:p>
            <a:pPr marL="0" indent="0">
              <a:buNone/>
            </a:pPr>
            <a:endParaRPr lang="es-ES" dirty="0"/>
          </a:p>
          <a:p>
            <a:pPr marL="0" indent="0">
              <a:buNone/>
            </a:pPr>
            <a:r>
              <a:rPr lang="es-ES" dirty="0"/>
              <a:t>El candidato debe comprender la compleja </a:t>
            </a:r>
            <a:r>
              <a:rPr lang="es-ES" b="1" dirty="0">
                <a:solidFill>
                  <a:schemeClr val="accent2"/>
                </a:solidFill>
              </a:rPr>
              <a:t>función de las aduanas como organización </a:t>
            </a:r>
            <a:r>
              <a:rPr lang="es-ES" dirty="0"/>
              <a:t>que implementa políticas y hace cumplir las regulaciones y normas nacionales, regionales e internacionales en relación con:</a:t>
            </a:r>
          </a:p>
          <a:p>
            <a:pPr lvl="1"/>
            <a:r>
              <a:rPr lang="es-ES" dirty="0"/>
              <a:t>Asuntos fiscales, incluida la recaudación de ingresos.</a:t>
            </a:r>
          </a:p>
          <a:p>
            <a:pPr lvl="1"/>
            <a:r>
              <a:rPr lang="es-ES" dirty="0"/>
              <a:t>Cumplimiento comercial (p. ej., legislación ambiental, DPI, requisitos sanitarios, regulaciones veterinarias, fitosanitarias y de calidad, estadísticas, etc.).</a:t>
            </a:r>
          </a:p>
          <a:p>
            <a:pPr lvl="1"/>
            <a:r>
              <a:rPr lang="es-ES" dirty="0"/>
              <a:t>Protección de la sociedad.</a:t>
            </a:r>
          </a:p>
          <a:p>
            <a:pPr lvl="1"/>
            <a:r>
              <a:rPr lang="es-ES" dirty="0"/>
              <a:t>Medidas de seguridad (p. ej., contrabando, drogas, cigarrillos, armas, productos falsificados, lucha contra el terrorismo).</a:t>
            </a:r>
          </a:p>
          <a:p>
            <a:pPr lvl="1"/>
            <a:r>
              <a:rPr lang="es-ES" dirty="0"/>
              <a:t>Protección de la industria contra el comercio desleal (p. ej., medidas antidumping, salvaguardias, medidas compensatorias).</a:t>
            </a:r>
          </a:p>
          <a:p>
            <a:pPr marL="0" indent="0">
              <a:buNone/>
            </a:pPr>
            <a:endParaRPr lang="es-ES" dirty="0"/>
          </a:p>
          <a:p>
            <a:pPr marL="0" indent="0">
              <a:buNone/>
            </a:pPr>
            <a:r>
              <a:rPr lang="es-ES" dirty="0"/>
              <a:t>El candidato debe ser capaz de explicar e interpretar:</a:t>
            </a:r>
          </a:p>
          <a:p>
            <a:pPr marL="0" indent="0">
              <a:buNone/>
            </a:pPr>
            <a:endParaRPr lang="es-ES" dirty="0"/>
          </a:p>
          <a:p>
            <a:pPr marL="0" indent="0">
              <a:buNone/>
            </a:pPr>
            <a:r>
              <a:rPr lang="es-ES" dirty="0"/>
              <a:t>	</a:t>
            </a:r>
            <a:r>
              <a:rPr lang="es-ES" sz="2800" dirty="0"/>
              <a:t>1.1. Regulaciones y normas relacionadas con asuntos fiscales, cumplimiento y facilitación del comercio, protección social, 	medidas de seguridad, comercio desleal, etc.</a:t>
            </a:r>
          </a:p>
          <a:p>
            <a:pPr marL="0" indent="0">
              <a:buNone/>
            </a:pPr>
            <a:r>
              <a:rPr lang="es-ES" sz="2800" dirty="0"/>
              <a:t>	1.2. Acuerdos comerciales preferenciales (p. ej., acuerdos de libre comercio, uniones aduaneras, asociaciones de libre 	comercio, 	etc.).</a:t>
            </a:r>
          </a:p>
          <a:p>
            <a:pPr marL="0" indent="0">
              <a:buNone/>
            </a:pPr>
            <a:r>
              <a:rPr lang="es-ES" sz="2800" dirty="0"/>
              <a:t>	1.3. El Acuerdo de Marrakech por el que se establece la Organización Mundial del Comercio (OMC), incluidos sus anexos.</a:t>
            </a:r>
          </a:p>
          <a:p>
            <a:pPr marL="0" indent="0">
              <a:buNone/>
            </a:pPr>
            <a:r>
              <a:rPr lang="es-ES" sz="2800" dirty="0"/>
              <a:t>	1.4. Instrumentos aduaneros internacionales, incluidos los administrados por la OMA.</a:t>
            </a:r>
          </a:p>
        </p:txBody>
      </p:sp>
    </p:spTree>
    <p:extLst>
      <p:ext uri="{BB962C8B-B14F-4D97-AF65-F5344CB8AC3E}">
        <p14:creationId xmlns:p14="http://schemas.microsoft.com/office/powerpoint/2010/main" val="3509840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7FA44-05D5-6FFA-16D6-CFF5534AF46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803E775-14EB-4648-7632-DD1901D83596}"/>
              </a:ext>
            </a:extLst>
          </p:cNvPr>
          <p:cNvSpPr/>
          <p:nvPr/>
        </p:nvSpPr>
        <p:spPr>
          <a:xfrm>
            <a:off x="0" y="0"/>
            <a:ext cx="18288000" cy="952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extBox 2">
            <a:extLst>
              <a:ext uri="{FF2B5EF4-FFF2-40B4-BE49-F238E27FC236}">
                <a16:creationId xmlns:a16="http://schemas.microsoft.com/office/drawing/2014/main" id="{FBA3369F-4392-9FB7-7189-E2E0E7EEDFF5}"/>
              </a:ext>
            </a:extLst>
          </p:cNvPr>
          <p:cNvSpPr txBox="1"/>
          <p:nvPr/>
        </p:nvSpPr>
        <p:spPr>
          <a:xfrm>
            <a:off x="0" y="190500"/>
            <a:ext cx="18288000" cy="553998"/>
          </a:xfrm>
          <a:prstGeom prst="rect">
            <a:avLst/>
          </a:prstGeom>
          <a:noFill/>
        </p:spPr>
        <p:txBody>
          <a:bodyPr wrap="square" rtlCol="0">
            <a:spAutoFit/>
          </a:bodyPr>
          <a:lstStyle/>
          <a:p>
            <a:pPr algn="ctr"/>
            <a:r>
              <a:rPr lang="en-MX" sz="3000" b="1" dirty="0">
                <a:solidFill>
                  <a:schemeClr val="bg1"/>
                </a:solidFill>
              </a:rPr>
              <a:t>XVII REUNIÓN MUNDIAL DE DERECHO ADUANERO OPORTO, PORTUGAL 2025</a:t>
            </a:r>
          </a:p>
        </p:txBody>
      </p:sp>
      <p:sp>
        <p:nvSpPr>
          <p:cNvPr id="2" name="Título 1">
            <a:extLst>
              <a:ext uri="{FF2B5EF4-FFF2-40B4-BE49-F238E27FC236}">
                <a16:creationId xmlns:a16="http://schemas.microsoft.com/office/drawing/2014/main" id="{3765620D-2C89-463A-FDED-AD93AF87FEA1}"/>
              </a:ext>
            </a:extLst>
          </p:cNvPr>
          <p:cNvSpPr>
            <a:spLocks noGrp="1"/>
          </p:cNvSpPr>
          <p:nvPr>
            <p:ph type="title"/>
          </p:nvPr>
        </p:nvSpPr>
        <p:spPr>
          <a:xfrm>
            <a:off x="457200" y="1196975"/>
            <a:ext cx="17221200" cy="952500"/>
          </a:xfrm>
        </p:spPr>
        <p:txBody>
          <a:bodyPr>
            <a:normAutofit fontScale="90000"/>
          </a:bodyPr>
          <a:lstStyle/>
          <a:p>
            <a:r>
              <a:rPr lang="es-ES" dirty="0"/>
              <a:t>Perfil, requisitos y elementos esenciales para los </a:t>
            </a:r>
            <a:r>
              <a:rPr lang="es-ES" dirty="0">
                <a:solidFill>
                  <a:srgbClr val="FF0000"/>
                </a:solidFill>
              </a:rPr>
              <a:t>Gerentes/Líderes Operativos</a:t>
            </a:r>
          </a:p>
        </p:txBody>
      </p:sp>
      <p:sp>
        <p:nvSpPr>
          <p:cNvPr id="5" name="Marcador de contenido 4">
            <a:extLst>
              <a:ext uri="{FF2B5EF4-FFF2-40B4-BE49-F238E27FC236}">
                <a16:creationId xmlns:a16="http://schemas.microsoft.com/office/drawing/2014/main" id="{86194800-CD82-CE8A-8BD8-037EACFFFEFA}"/>
              </a:ext>
            </a:extLst>
          </p:cNvPr>
          <p:cNvSpPr>
            <a:spLocks noGrp="1"/>
          </p:cNvSpPr>
          <p:nvPr>
            <p:ph idx="1"/>
          </p:nvPr>
        </p:nvSpPr>
        <p:spPr>
          <a:xfrm>
            <a:off x="457200" y="2522537"/>
            <a:ext cx="17221200" cy="7573963"/>
          </a:xfrm>
        </p:spPr>
        <p:txBody>
          <a:bodyPr numCol="3">
            <a:normAutofit fontScale="85000" lnSpcReduction="10000"/>
          </a:bodyPr>
          <a:lstStyle/>
          <a:p>
            <a:pPr marL="0" indent="0">
              <a:buNone/>
            </a:pPr>
            <a:r>
              <a:rPr lang="es-ES" b="1" u="sng" dirty="0"/>
              <a:t>Requisitos generales de conocimientos</a:t>
            </a:r>
          </a:p>
          <a:p>
            <a:r>
              <a:rPr lang="es-ES" dirty="0"/>
              <a:t>Conocimiento del rol de las aduanas y su interacción con otras agencias gubernamentales (OGA) </a:t>
            </a:r>
          </a:p>
          <a:p>
            <a:r>
              <a:rPr lang="es-ES" dirty="0"/>
              <a:t>Conocimiento de la administración </a:t>
            </a:r>
          </a:p>
          <a:p>
            <a:r>
              <a:rPr lang="es-ES" dirty="0"/>
              <a:t>Gestión financiera </a:t>
            </a:r>
          </a:p>
          <a:p>
            <a:r>
              <a:rPr lang="es-ES" dirty="0"/>
              <a:t>Gestión de recursos humanos </a:t>
            </a:r>
          </a:p>
          <a:p>
            <a:r>
              <a:rPr lang="es-ES" dirty="0"/>
              <a:t>Gestión de la información </a:t>
            </a:r>
          </a:p>
          <a:p>
            <a:r>
              <a:rPr lang="es-ES" dirty="0"/>
              <a:t>El negocio aduanero</a:t>
            </a:r>
          </a:p>
          <a:p>
            <a:r>
              <a:rPr lang="es-ES" dirty="0"/>
              <a:t>Sistemas judiciales y legales </a:t>
            </a:r>
          </a:p>
          <a:p>
            <a:r>
              <a:rPr lang="es-ES" dirty="0"/>
              <a:t>Economía internacional </a:t>
            </a:r>
          </a:p>
          <a:p>
            <a:r>
              <a:rPr lang="es-ES" dirty="0"/>
              <a:t>Gestión de riesgos </a:t>
            </a:r>
          </a:p>
          <a:p>
            <a:r>
              <a:rPr lang="es-ES" dirty="0"/>
              <a:t>La cadena de suministro internacional </a:t>
            </a:r>
          </a:p>
          <a:p>
            <a:r>
              <a:rPr lang="es-ES" dirty="0"/>
              <a:t>Relaciones públicas y comunicación </a:t>
            </a:r>
          </a:p>
          <a:p>
            <a:r>
              <a:rPr lang="es-ES" dirty="0"/>
              <a:t>Instrumentos aduaneros para la ética, el buen gobierno y la integridad</a:t>
            </a:r>
          </a:p>
          <a:p>
            <a:r>
              <a:rPr lang="es-ES" dirty="0"/>
              <a:t>Conocimientos de TI apropiados para el negocio aduanero </a:t>
            </a:r>
          </a:p>
          <a:p>
            <a:r>
              <a:rPr lang="es-ES" dirty="0"/>
              <a:t>Tecnologías emergentes</a:t>
            </a:r>
          </a:p>
          <a:p>
            <a:pPr marL="0" indent="0">
              <a:buNone/>
            </a:pPr>
            <a:r>
              <a:rPr lang="es-ES" b="1" u="sng" dirty="0"/>
              <a:t>Requisitos generales de habilidades</a:t>
            </a:r>
          </a:p>
          <a:p>
            <a:r>
              <a:rPr lang="es-ES" dirty="0"/>
              <a:t>Liderazgo </a:t>
            </a:r>
          </a:p>
          <a:p>
            <a:r>
              <a:rPr lang="es-ES" dirty="0"/>
              <a:t>Capacidad de motivación </a:t>
            </a:r>
          </a:p>
          <a:p>
            <a:r>
              <a:rPr lang="es-ES" dirty="0"/>
              <a:t>Inspiración </a:t>
            </a:r>
          </a:p>
          <a:p>
            <a:r>
              <a:rPr lang="es-ES" dirty="0"/>
              <a:t>Recopilación y procesamiento de información </a:t>
            </a:r>
          </a:p>
          <a:p>
            <a:r>
              <a:rPr lang="es-ES" dirty="0"/>
              <a:t>Capacidad analítica </a:t>
            </a:r>
          </a:p>
          <a:p>
            <a:r>
              <a:rPr lang="es-ES" dirty="0"/>
              <a:t>Toma de decisiones </a:t>
            </a:r>
          </a:p>
          <a:p>
            <a:r>
              <a:rPr lang="es-ES" dirty="0"/>
              <a:t>Resolución de conflictos </a:t>
            </a:r>
          </a:p>
          <a:p>
            <a:r>
              <a:rPr lang="es-ES" dirty="0"/>
              <a:t>Comunicación </a:t>
            </a:r>
          </a:p>
          <a:p>
            <a:r>
              <a:rPr lang="es-ES" dirty="0"/>
              <a:t>Redes de contactos con clientes internos y externos </a:t>
            </a:r>
          </a:p>
          <a:p>
            <a:r>
              <a:rPr lang="es-ES" dirty="0"/>
              <a:t>Autoevaluación </a:t>
            </a:r>
          </a:p>
          <a:p>
            <a:r>
              <a:rPr lang="es-ES" dirty="0"/>
              <a:t>Negociación </a:t>
            </a:r>
          </a:p>
          <a:p>
            <a:r>
              <a:rPr lang="es-ES" dirty="0"/>
              <a:t>Redacción </a:t>
            </a:r>
          </a:p>
          <a:p>
            <a:r>
              <a:rPr lang="es-ES" dirty="0"/>
              <a:t>Computación básica </a:t>
            </a:r>
          </a:p>
          <a:p>
            <a:r>
              <a:rPr lang="es-ES" dirty="0"/>
              <a:t>Gestión del tiempo </a:t>
            </a:r>
          </a:p>
          <a:p>
            <a:r>
              <a:rPr lang="es-ES" dirty="0"/>
              <a:t>Manejo del estrés y la presión </a:t>
            </a:r>
          </a:p>
          <a:p>
            <a:r>
              <a:rPr lang="es-ES" dirty="0"/>
              <a:t>Gestión del rendimiento </a:t>
            </a:r>
          </a:p>
          <a:p>
            <a:r>
              <a:rPr lang="es-ES" dirty="0"/>
              <a:t>Gestión del personal </a:t>
            </a:r>
          </a:p>
          <a:p>
            <a:r>
              <a:rPr lang="es-ES" dirty="0"/>
              <a:t>Contención de conflictos</a:t>
            </a:r>
          </a:p>
          <a:p>
            <a:pPr marL="0" indent="0">
              <a:buNone/>
            </a:pPr>
            <a:r>
              <a:rPr lang="es-ES" b="1" u="sng" dirty="0"/>
              <a:t>Requisitos generales de comportamiento y actitud</a:t>
            </a:r>
          </a:p>
          <a:p>
            <a:r>
              <a:rPr lang="es-ES" dirty="0"/>
              <a:t>Ética </a:t>
            </a:r>
          </a:p>
          <a:p>
            <a:r>
              <a:rPr lang="es-ES" dirty="0"/>
              <a:t>Modelo a seguir </a:t>
            </a:r>
          </a:p>
          <a:p>
            <a:r>
              <a:rPr lang="es-ES" dirty="0"/>
              <a:t>Empatía, conciencia y objetividad </a:t>
            </a:r>
          </a:p>
          <a:p>
            <a:r>
              <a:rPr lang="es-ES" dirty="0"/>
              <a:t>Confianza </a:t>
            </a:r>
          </a:p>
          <a:p>
            <a:r>
              <a:rPr lang="es-ES" dirty="0"/>
              <a:t>Orientación al cliente</a:t>
            </a:r>
          </a:p>
        </p:txBody>
      </p:sp>
      <p:pic>
        <p:nvPicPr>
          <p:cNvPr id="6" name="Imagen 5">
            <a:extLst>
              <a:ext uri="{FF2B5EF4-FFF2-40B4-BE49-F238E27FC236}">
                <a16:creationId xmlns:a16="http://schemas.microsoft.com/office/drawing/2014/main" id="{DFCBDD13-2674-691F-4D6D-201CE9C3C610}"/>
              </a:ext>
            </a:extLst>
          </p:cNvPr>
          <p:cNvPicPr>
            <a:picLocks noChangeAspect="1"/>
          </p:cNvPicPr>
          <p:nvPr/>
        </p:nvPicPr>
        <p:blipFill>
          <a:blip r:embed="rId3"/>
          <a:stretch>
            <a:fillRect/>
          </a:stretch>
        </p:blipFill>
        <p:spPr>
          <a:xfrm>
            <a:off x="14325600" y="8535147"/>
            <a:ext cx="3200400" cy="1485153"/>
          </a:xfrm>
          <a:prstGeom prst="rect">
            <a:avLst/>
          </a:prstGeom>
        </p:spPr>
      </p:pic>
    </p:spTree>
    <p:extLst>
      <p:ext uri="{BB962C8B-B14F-4D97-AF65-F5344CB8AC3E}">
        <p14:creationId xmlns:p14="http://schemas.microsoft.com/office/powerpoint/2010/main" val="140878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164D9-7715-DBEB-EB02-5743DE567BE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5793243-257A-A2A0-895D-8BE1AA2D885A}"/>
              </a:ext>
            </a:extLst>
          </p:cNvPr>
          <p:cNvSpPr/>
          <p:nvPr/>
        </p:nvSpPr>
        <p:spPr>
          <a:xfrm>
            <a:off x="0" y="0"/>
            <a:ext cx="18288000" cy="952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extBox 2">
            <a:extLst>
              <a:ext uri="{FF2B5EF4-FFF2-40B4-BE49-F238E27FC236}">
                <a16:creationId xmlns:a16="http://schemas.microsoft.com/office/drawing/2014/main" id="{56DDE198-2FBC-1E01-0FEF-89D3936BD069}"/>
              </a:ext>
            </a:extLst>
          </p:cNvPr>
          <p:cNvSpPr txBox="1"/>
          <p:nvPr/>
        </p:nvSpPr>
        <p:spPr>
          <a:xfrm>
            <a:off x="0" y="190500"/>
            <a:ext cx="18288000" cy="553998"/>
          </a:xfrm>
          <a:prstGeom prst="rect">
            <a:avLst/>
          </a:prstGeom>
          <a:noFill/>
        </p:spPr>
        <p:txBody>
          <a:bodyPr wrap="square" rtlCol="0">
            <a:spAutoFit/>
          </a:bodyPr>
          <a:lstStyle/>
          <a:p>
            <a:pPr algn="ctr"/>
            <a:r>
              <a:rPr lang="en-MX" sz="3000" b="1" dirty="0">
                <a:solidFill>
                  <a:schemeClr val="bg1"/>
                </a:solidFill>
              </a:rPr>
              <a:t>XVII REUNIÓN MUNDIAL DE DERECHO ADUANERO OPORTO, PORTUGAL 2025</a:t>
            </a:r>
          </a:p>
        </p:txBody>
      </p:sp>
      <p:sp>
        <p:nvSpPr>
          <p:cNvPr id="2" name="Título 1">
            <a:extLst>
              <a:ext uri="{FF2B5EF4-FFF2-40B4-BE49-F238E27FC236}">
                <a16:creationId xmlns:a16="http://schemas.microsoft.com/office/drawing/2014/main" id="{36910E85-248E-B091-D63B-9407E826E73E}"/>
              </a:ext>
            </a:extLst>
          </p:cNvPr>
          <p:cNvSpPr>
            <a:spLocks noGrp="1"/>
          </p:cNvSpPr>
          <p:nvPr>
            <p:ph type="title"/>
          </p:nvPr>
        </p:nvSpPr>
        <p:spPr>
          <a:xfrm>
            <a:off x="457200" y="1196975"/>
            <a:ext cx="17221200" cy="952500"/>
          </a:xfrm>
        </p:spPr>
        <p:txBody>
          <a:bodyPr>
            <a:normAutofit fontScale="90000"/>
          </a:bodyPr>
          <a:lstStyle/>
          <a:p>
            <a:r>
              <a:rPr lang="es-ES" dirty="0"/>
              <a:t>Perfil, requisitos y elementos esenciales para los </a:t>
            </a:r>
            <a:r>
              <a:rPr lang="es-ES" dirty="0">
                <a:solidFill>
                  <a:srgbClr val="FF0000"/>
                </a:solidFill>
              </a:rPr>
              <a:t>Gerentes/Líderes Operativos</a:t>
            </a:r>
          </a:p>
        </p:txBody>
      </p:sp>
      <p:pic>
        <p:nvPicPr>
          <p:cNvPr id="6" name="Imagen 5">
            <a:extLst>
              <a:ext uri="{FF2B5EF4-FFF2-40B4-BE49-F238E27FC236}">
                <a16:creationId xmlns:a16="http://schemas.microsoft.com/office/drawing/2014/main" id="{5B15ED1E-18AB-BBE8-A8E9-7064A09DC4A7}"/>
              </a:ext>
            </a:extLst>
          </p:cNvPr>
          <p:cNvPicPr>
            <a:picLocks noChangeAspect="1"/>
          </p:cNvPicPr>
          <p:nvPr/>
        </p:nvPicPr>
        <p:blipFill>
          <a:blip r:embed="rId3"/>
          <a:stretch>
            <a:fillRect/>
          </a:stretch>
        </p:blipFill>
        <p:spPr>
          <a:xfrm>
            <a:off x="14325600" y="8535147"/>
            <a:ext cx="3200400" cy="1485153"/>
          </a:xfrm>
          <a:prstGeom prst="rect">
            <a:avLst/>
          </a:prstGeom>
        </p:spPr>
      </p:pic>
      <p:sp>
        <p:nvSpPr>
          <p:cNvPr id="8" name="Marcador de contenido 7">
            <a:extLst>
              <a:ext uri="{FF2B5EF4-FFF2-40B4-BE49-F238E27FC236}">
                <a16:creationId xmlns:a16="http://schemas.microsoft.com/office/drawing/2014/main" id="{7421D740-67EF-077C-9A75-9972128132FC}"/>
              </a:ext>
            </a:extLst>
          </p:cNvPr>
          <p:cNvSpPr>
            <a:spLocks noGrp="1"/>
          </p:cNvSpPr>
          <p:nvPr>
            <p:ph idx="1"/>
          </p:nvPr>
        </p:nvSpPr>
        <p:spPr>
          <a:xfrm>
            <a:off x="457200" y="2178431"/>
            <a:ext cx="17068800" cy="7841869"/>
          </a:xfrm>
        </p:spPr>
        <p:txBody>
          <a:bodyPr>
            <a:normAutofit fontScale="77500" lnSpcReduction="20000"/>
          </a:bodyPr>
          <a:lstStyle/>
          <a:p>
            <a:pPr marL="0" indent="0">
              <a:buNone/>
            </a:pPr>
            <a:r>
              <a:rPr lang="es-ES" b="1" dirty="0"/>
              <a:t>6. EL NEGOCIO ADUANERO</a:t>
            </a:r>
          </a:p>
          <a:p>
            <a:pPr marL="0" indent="0">
              <a:buNone/>
            </a:pPr>
            <a:endParaRPr lang="es-ES" dirty="0"/>
          </a:p>
          <a:p>
            <a:pPr marL="0" indent="0">
              <a:buNone/>
            </a:pPr>
            <a:r>
              <a:rPr lang="es-ES" dirty="0"/>
              <a:t>El candidato debe comprender la </a:t>
            </a:r>
            <a:r>
              <a:rPr lang="es-ES" b="1" dirty="0">
                <a:solidFill>
                  <a:schemeClr val="accent2"/>
                </a:solidFill>
              </a:rPr>
              <a:t>función operativa de las aduanas </a:t>
            </a:r>
            <a:r>
              <a:rPr lang="es-ES" dirty="0"/>
              <a:t>en la aplicación de las regulaciones y normas en relación con:</a:t>
            </a:r>
          </a:p>
          <a:p>
            <a:pPr lvl="1"/>
            <a:r>
              <a:rPr lang="es-ES" sz="3100" dirty="0"/>
              <a:t>Asuntos fiscales, incluida la recaudación de ingresos</a:t>
            </a:r>
          </a:p>
          <a:p>
            <a:pPr lvl="1"/>
            <a:r>
              <a:rPr lang="es-ES" sz="3100" dirty="0"/>
              <a:t>Cumplimiento comercial (p. ej., legislación ambiental, DPI, requisitos sanitarios, regulaciones veterinarias, fitosanitarias y de calidad, estadísticas, entre otras)</a:t>
            </a:r>
          </a:p>
          <a:p>
            <a:pPr lvl="1"/>
            <a:r>
              <a:rPr lang="es-ES" sz="3100" dirty="0"/>
              <a:t>Protección de la sociedad</a:t>
            </a:r>
          </a:p>
          <a:p>
            <a:pPr lvl="1"/>
            <a:r>
              <a:rPr lang="es-ES" sz="3100" dirty="0"/>
              <a:t>Medidas de seguridad (p. ej., contrabando, drogas, cigarrillos, armas, productos falsificados, lucha contra el terrorismo)</a:t>
            </a:r>
          </a:p>
          <a:p>
            <a:pPr lvl="1"/>
            <a:r>
              <a:rPr lang="es-ES" sz="3100" dirty="0"/>
              <a:t>Protección de la industria contra el comercio desleal (p. ej., medidas antidumping, salvaguardias, medidas compensatorias).</a:t>
            </a:r>
          </a:p>
          <a:p>
            <a:pPr marL="0" indent="0">
              <a:buNone/>
            </a:pPr>
            <a:endParaRPr lang="es-ES" dirty="0"/>
          </a:p>
          <a:p>
            <a:pPr marL="0" indent="0">
              <a:buNone/>
            </a:pPr>
            <a:r>
              <a:rPr lang="es-ES" dirty="0"/>
              <a:t>El candidato debe ser capaz de aplicar, explicar e interpretar:</a:t>
            </a:r>
          </a:p>
          <a:p>
            <a:pPr marL="0" indent="0">
              <a:buNone/>
            </a:pPr>
            <a:r>
              <a:rPr lang="es-ES" dirty="0"/>
              <a:t>	6.1. Regulaciones y normas relacionadas con asuntos fiscales, cumplimiento y facilitación del comercio, protección social, 	medidas de seguridad, comercio desleal, etc.</a:t>
            </a:r>
          </a:p>
          <a:p>
            <a:pPr marL="0" indent="0">
              <a:buNone/>
            </a:pPr>
            <a:r>
              <a:rPr lang="es-ES" dirty="0"/>
              <a:t>	6.2. Acuerdos comerciales preferenciales (p. ej., acuerdos de libre comercio, uniones aduaneras, asociaciones de libre 	comercio, etc.).</a:t>
            </a:r>
          </a:p>
          <a:p>
            <a:pPr marL="0" indent="0">
              <a:buNone/>
            </a:pPr>
            <a:r>
              <a:rPr lang="es-ES" dirty="0"/>
              <a:t>	6.3. Aplicar las disposiciones relativas a las funciones, procesos y procedimientos aduaneros (p. ej., clasificación arancelaria, 	normas de origen, valoración aduanera, medidas no arancelarias, prohibiciones, restricciones, etc.).</a:t>
            </a:r>
          </a:p>
          <a:p>
            <a:pPr marL="0" indent="0">
              <a:buNone/>
            </a:pPr>
            <a:r>
              <a:rPr lang="es-ES" dirty="0"/>
              <a:t>	6.4. Aplicar los principios de gestión del cumplimiento normativo a nivel operativo y explicar el concepto al personal.</a:t>
            </a:r>
          </a:p>
          <a:p>
            <a:pPr marL="0" indent="0">
              <a:buNone/>
            </a:pPr>
            <a:r>
              <a:rPr lang="es-ES" dirty="0"/>
              <a:t>	6.5. Conocer las prácticas comerciales, la documentación, las partes interesadas, etc.</a:t>
            </a:r>
          </a:p>
          <a:p>
            <a:pPr marL="0" indent="0">
              <a:buNone/>
            </a:pPr>
            <a:r>
              <a:rPr lang="es-ES" dirty="0"/>
              <a:t>	6.6. Conocer y comprender cómo realizar investigaciones, en particular en relación con la obtención de pruebas, el 	interrogatorio de testigos y la elaboración de informes.</a:t>
            </a:r>
          </a:p>
        </p:txBody>
      </p:sp>
    </p:spTree>
    <p:extLst>
      <p:ext uri="{BB962C8B-B14F-4D97-AF65-F5344CB8AC3E}">
        <p14:creationId xmlns:p14="http://schemas.microsoft.com/office/powerpoint/2010/main" val="3491109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416C8-2DBE-1A70-130C-C55DD1D8E08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EDF14B2-97F5-ADD0-5FAC-7C05C0FB720F}"/>
              </a:ext>
            </a:extLst>
          </p:cNvPr>
          <p:cNvSpPr/>
          <p:nvPr/>
        </p:nvSpPr>
        <p:spPr>
          <a:xfrm>
            <a:off x="9829800" y="0"/>
            <a:ext cx="8458200" cy="1397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extBox 2">
            <a:extLst>
              <a:ext uri="{FF2B5EF4-FFF2-40B4-BE49-F238E27FC236}">
                <a16:creationId xmlns:a16="http://schemas.microsoft.com/office/drawing/2014/main" id="{5242EC2B-5AF0-88E2-A4F9-796C37694788}"/>
              </a:ext>
            </a:extLst>
          </p:cNvPr>
          <p:cNvSpPr txBox="1"/>
          <p:nvPr/>
        </p:nvSpPr>
        <p:spPr>
          <a:xfrm>
            <a:off x="9753600" y="190668"/>
            <a:ext cx="8610600" cy="1015663"/>
          </a:xfrm>
          <a:prstGeom prst="rect">
            <a:avLst/>
          </a:prstGeom>
          <a:noFill/>
        </p:spPr>
        <p:txBody>
          <a:bodyPr wrap="square" rtlCol="0">
            <a:spAutoFit/>
          </a:bodyPr>
          <a:lstStyle/>
          <a:p>
            <a:pPr algn="ctr"/>
            <a:r>
              <a:rPr lang="en-MX" sz="3000" b="1" dirty="0">
                <a:solidFill>
                  <a:schemeClr val="bg1"/>
                </a:solidFill>
              </a:rPr>
              <a:t>XVII REUNIÓN MUNDIAL DE DERECHO ADUANERO OPORTO, PORTUGAL 2025</a:t>
            </a:r>
          </a:p>
        </p:txBody>
      </p:sp>
      <p:sp>
        <p:nvSpPr>
          <p:cNvPr id="2" name="Título 1">
            <a:extLst>
              <a:ext uri="{FF2B5EF4-FFF2-40B4-BE49-F238E27FC236}">
                <a16:creationId xmlns:a16="http://schemas.microsoft.com/office/drawing/2014/main" id="{6CC6D9B9-11E0-9B8E-2FAD-34E6BBB2ACEF}"/>
              </a:ext>
            </a:extLst>
          </p:cNvPr>
          <p:cNvSpPr txBox="1">
            <a:spLocks/>
          </p:cNvSpPr>
          <p:nvPr/>
        </p:nvSpPr>
        <p:spPr>
          <a:xfrm>
            <a:off x="415636" y="2721481"/>
            <a:ext cx="11658600" cy="6841380"/>
          </a:xfrm>
          <a:prstGeom prst="rect">
            <a:avLst/>
          </a:prstGeom>
        </p:spPr>
        <p:txBody>
          <a:bodyPr anchor="b">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10300" dirty="0"/>
              <a:t>Desafíos y oportunidades en la capacitación aduanera a nivel internacional</a:t>
            </a:r>
          </a:p>
        </p:txBody>
      </p:sp>
    </p:spTree>
    <p:extLst>
      <p:ext uri="{BB962C8B-B14F-4D97-AF65-F5344CB8AC3E}">
        <p14:creationId xmlns:p14="http://schemas.microsoft.com/office/powerpoint/2010/main" val="1171405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BA695-BEDD-AFEB-F885-8102D70BF6D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C51CC23-05FC-8D27-F22C-85B6B35C0B2C}"/>
              </a:ext>
            </a:extLst>
          </p:cNvPr>
          <p:cNvSpPr/>
          <p:nvPr/>
        </p:nvSpPr>
        <p:spPr>
          <a:xfrm>
            <a:off x="0" y="0"/>
            <a:ext cx="18288000" cy="952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extBox 2">
            <a:extLst>
              <a:ext uri="{FF2B5EF4-FFF2-40B4-BE49-F238E27FC236}">
                <a16:creationId xmlns:a16="http://schemas.microsoft.com/office/drawing/2014/main" id="{25E9F0A2-AAC1-4268-20A7-CDA2916E5E57}"/>
              </a:ext>
            </a:extLst>
          </p:cNvPr>
          <p:cNvSpPr txBox="1"/>
          <p:nvPr/>
        </p:nvSpPr>
        <p:spPr>
          <a:xfrm>
            <a:off x="0" y="190500"/>
            <a:ext cx="18288000" cy="553998"/>
          </a:xfrm>
          <a:prstGeom prst="rect">
            <a:avLst/>
          </a:prstGeom>
          <a:noFill/>
        </p:spPr>
        <p:txBody>
          <a:bodyPr wrap="square" rtlCol="0">
            <a:spAutoFit/>
          </a:bodyPr>
          <a:lstStyle/>
          <a:p>
            <a:pPr algn="ctr"/>
            <a:r>
              <a:rPr lang="en-MX" sz="3000" b="1" dirty="0">
                <a:solidFill>
                  <a:schemeClr val="bg1"/>
                </a:solidFill>
              </a:rPr>
              <a:t>XVII REUNIÓN MUNDIAL DE DERECHO ADUANERO OPORTO, PORTUGAL 2025</a:t>
            </a:r>
          </a:p>
        </p:txBody>
      </p:sp>
      <p:sp>
        <p:nvSpPr>
          <p:cNvPr id="5" name="Marcador de contenido 4">
            <a:extLst>
              <a:ext uri="{FF2B5EF4-FFF2-40B4-BE49-F238E27FC236}">
                <a16:creationId xmlns:a16="http://schemas.microsoft.com/office/drawing/2014/main" id="{CE52BAFA-7325-20FC-449E-BEC8DD3084B9}"/>
              </a:ext>
            </a:extLst>
          </p:cNvPr>
          <p:cNvSpPr>
            <a:spLocks noGrp="1"/>
          </p:cNvSpPr>
          <p:nvPr>
            <p:ph sz="half" idx="1"/>
          </p:nvPr>
        </p:nvSpPr>
        <p:spPr>
          <a:xfrm>
            <a:off x="8382000" y="1836738"/>
            <a:ext cx="9601200" cy="8259762"/>
          </a:xfrm>
        </p:spPr>
        <p:txBody>
          <a:bodyPr>
            <a:normAutofit lnSpcReduction="10000"/>
          </a:bodyPr>
          <a:lstStyle/>
          <a:p>
            <a:r>
              <a:rPr lang="es-ES" sz="2400" b="1" dirty="0"/>
              <a:t>Rápida evolución del rol de las aduanas</a:t>
            </a:r>
          </a:p>
          <a:p>
            <a:pPr lvl="1"/>
            <a:r>
              <a:rPr lang="es-ES" dirty="0"/>
              <a:t>Evolución de conflictos internacionales, las crisis globales como pandemias y desastres naturales, las guerras comerciales, entre otros.</a:t>
            </a:r>
            <a:endParaRPr lang="es-ES" b="1" dirty="0"/>
          </a:p>
          <a:p>
            <a:endParaRPr lang="es-ES" sz="2400" dirty="0"/>
          </a:p>
          <a:p>
            <a:r>
              <a:rPr lang="es-ES" sz="2400" b="1" dirty="0"/>
              <a:t>Evolución de la criminalidad</a:t>
            </a:r>
          </a:p>
          <a:p>
            <a:pPr lvl="1"/>
            <a:r>
              <a:rPr lang="es-ES" dirty="0"/>
              <a:t>Delitos cibernéticos</a:t>
            </a:r>
          </a:p>
          <a:p>
            <a:pPr marL="457200" lvl="1" indent="0">
              <a:buNone/>
            </a:pPr>
            <a:endParaRPr lang="es-ES" sz="2000" dirty="0"/>
          </a:p>
          <a:p>
            <a:r>
              <a:rPr lang="es-ES" sz="2400" b="1" dirty="0"/>
              <a:t>Temas emergentes:</a:t>
            </a:r>
          </a:p>
          <a:p>
            <a:pPr lvl="1"/>
            <a:r>
              <a:rPr lang="es-ES" dirty="0"/>
              <a:t>Tecnologías disruptivas</a:t>
            </a:r>
          </a:p>
          <a:p>
            <a:pPr lvl="1"/>
            <a:r>
              <a:rPr lang="es-ES" dirty="0"/>
              <a:t>Protección ambiental y agenda de Aduanas Verdes</a:t>
            </a:r>
          </a:p>
          <a:p>
            <a:pPr lvl="1"/>
            <a:r>
              <a:rPr lang="es-ES" dirty="0"/>
              <a:t>Igualdad de género y diversidad</a:t>
            </a:r>
          </a:p>
          <a:p>
            <a:pPr lvl="1"/>
            <a:r>
              <a:rPr lang="es-ES" dirty="0"/>
              <a:t>Comercio electrónico</a:t>
            </a:r>
          </a:p>
          <a:p>
            <a:pPr lvl="1"/>
            <a:r>
              <a:rPr lang="es-ES" dirty="0"/>
              <a:t>Preparación ante emergencias y gestión de desastres</a:t>
            </a:r>
          </a:p>
          <a:p>
            <a:endParaRPr lang="es-ES" sz="2400" dirty="0"/>
          </a:p>
          <a:p>
            <a:r>
              <a:rPr lang="es-ES" sz="2400" b="1" dirty="0"/>
              <a:t>Liderazgo y relevancia de las aduanas</a:t>
            </a:r>
          </a:p>
          <a:p>
            <a:pPr lvl="1"/>
            <a:r>
              <a:rPr lang="es-ES" dirty="0"/>
              <a:t>Posicionamiento de la aduana frente a otros organismos gubernamentales</a:t>
            </a:r>
          </a:p>
          <a:p>
            <a:pPr lvl="1"/>
            <a:r>
              <a:rPr lang="es-ES" dirty="0"/>
              <a:t>Efectiva implementación de estándares internacionales para mantener la seguridad y la eficiencia</a:t>
            </a:r>
          </a:p>
          <a:p>
            <a:pPr lvl="1"/>
            <a:r>
              <a:rPr lang="es-ES" dirty="0"/>
              <a:t>Existencia de otros organismos internacionales que tratan temas aduaneros</a:t>
            </a:r>
          </a:p>
        </p:txBody>
      </p:sp>
      <p:pic>
        <p:nvPicPr>
          <p:cNvPr id="11" name="Marcador de contenido 10" descr="Globo terráqueo por la noche">
            <a:extLst>
              <a:ext uri="{FF2B5EF4-FFF2-40B4-BE49-F238E27FC236}">
                <a16:creationId xmlns:a16="http://schemas.microsoft.com/office/drawing/2014/main" id="{0AEBBD9E-6D11-DB07-5D50-1CF55FB8EF0E}"/>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9600" y="2781300"/>
            <a:ext cx="7543800" cy="6980238"/>
          </a:xfrm>
        </p:spPr>
      </p:pic>
      <p:sp>
        <p:nvSpPr>
          <p:cNvPr id="13" name="CuadroTexto 12">
            <a:extLst>
              <a:ext uri="{FF2B5EF4-FFF2-40B4-BE49-F238E27FC236}">
                <a16:creationId xmlns:a16="http://schemas.microsoft.com/office/drawing/2014/main" id="{519F9E0C-D046-4B2A-F2CE-737031AB56E4}"/>
              </a:ext>
            </a:extLst>
          </p:cNvPr>
          <p:cNvSpPr txBox="1"/>
          <p:nvPr/>
        </p:nvSpPr>
        <p:spPr>
          <a:xfrm>
            <a:off x="609600" y="1541913"/>
            <a:ext cx="7543800" cy="769441"/>
          </a:xfrm>
          <a:prstGeom prst="rect">
            <a:avLst/>
          </a:prstGeom>
          <a:noFill/>
        </p:spPr>
        <p:txBody>
          <a:bodyPr wrap="square" rtlCol="0">
            <a:spAutoFit/>
          </a:bodyPr>
          <a:lstStyle/>
          <a:p>
            <a:pPr algn="ctr"/>
            <a:r>
              <a:rPr lang="es-ES" sz="4400" b="1" dirty="0">
                <a:latin typeface="+mj-lt"/>
              </a:rPr>
              <a:t>DESAFÍOS</a:t>
            </a:r>
          </a:p>
        </p:txBody>
      </p:sp>
    </p:spTree>
    <p:extLst>
      <p:ext uri="{BB962C8B-B14F-4D97-AF65-F5344CB8AC3E}">
        <p14:creationId xmlns:p14="http://schemas.microsoft.com/office/powerpoint/2010/main" val="3281976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BF2E8-CF22-CBB4-EF11-72CCA6F839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46D0277-1155-7F8C-4BB0-4B10B0A6BC2C}"/>
              </a:ext>
            </a:extLst>
          </p:cNvPr>
          <p:cNvSpPr/>
          <p:nvPr/>
        </p:nvSpPr>
        <p:spPr>
          <a:xfrm>
            <a:off x="0" y="0"/>
            <a:ext cx="18288000" cy="952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extBox 2">
            <a:extLst>
              <a:ext uri="{FF2B5EF4-FFF2-40B4-BE49-F238E27FC236}">
                <a16:creationId xmlns:a16="http://schemas.microsoft.com/office/drawing/2014/main" id="{0D18EBCB-689D-B57C-6AD2-AEE9747FD837}"/>
              </a:ext>
            </a:extLst>
          </p:cNvPr>
          <p:cNvSpPr txBox="1"/>
          <p:nvPr/>
        </p:nvSpPr>
        <p:spPr>
          <a:xfrm>
            <a:off x="0" y="190500"/>
            <a:ext cx="18288000" cy="553998"/>
          </a:xfrm>
          <a:prstGeom prst="rect">
            <a:avLst/>
          </a:prstGeom>
          <a:noFill/>
        </p:spPr>
        <p:txBody>
          <a:bodyPr wrap="square" rtlCol="0">
            <a:spAutoFit/>
          </a:bodyPr>
          <a:lstStyle/>
          <a:p>
            <a:pPr algn="ctr"/>
            <a:r>
              <a:rPr lang="en-MX" sz="3000" b="1" dirty="0">
                <a:solidFill>
                  <a:schemeClr val="bg1"/>
                </a:solidFill>
              </a:rPr>
              <a:t>XVII REUNIÓN MUNDIAL DE DERECHO ADUANERO OPORTO, PORTUGAL 2025</a:t>
            </a:r>
          </a:p>
        </p:txBody>
      </p:sp>
      <p:sp>
        <p:nvSpPr>
          <p:cNvPr id="2" name="Título 1">
            <a:extLst>
              <a:ext uri="{FF2B5EF4-FFF2-40B4-BE49-F238E27FC236}">
                <a16:creationId xmlns:a16="http://schemas.microsoft.com/office/drawing/2014/main" id="{4AFED3A4-0C18-63C9-4BEE-A8C45C445725}"/>
              </a:ext>
            </a:extLst>
          </p:cNvPr>
          <p:cNvSpPr>
            <a:spLocks noGrp="1"/>
          </p:cNvSpPr>
          <p:nvPr>
            <p:ph type="title"/>
          </p:nvPr>
        </p:nvSpPr>
        <p:spPr>
          <a:xfrm>
            <a:off x="5550040" y="1322832"/>
            <a:ext cx="7187920" cy="1143000"/>
          </a:xfrm>
        </p:spPr>
        <p:txBody>
          <a:bodyPr/>
          <a:lstStyle/>
          <a:p>
            <a:r>
              <a:rPr lang="es-ES" b="1" dirty="0"/>
              <a:t>OPORTUNIDADES</a:t>
            </a:r>
          </a:p>
        </p:txBody>
      </p:sp>
      <p:graphicFrame>
        <p:nvGraphicFramePr>
          <p:cNvPr id="9" name="Diagrama 8">
            <a:extLst>
              <a:ext uri="{FF2B5EF4-FFF2-40B4-BE49-F238E27FC236}">
                <a16:creationId xmlns:a16="http://schemas.microsoft.com/office/drawing/2014/main" id="{E3C216DE-81F8-B2C8-77CF-28BE96595C9A}"/>
              </a:ext>
            </a:extLst>
          </p:cNvPr>
          <p:cNvGraphicFramePr/>
          <p:nvPr>
            <p:extLst>
              <p:ext uri="{D42A27DB-BD31-4B8C-83A1-F6EECF244321}">
                <p14:modId xmlns:p14="http://schemas.microsoft.com/office/powerpoint/2010/main" val="1102262555"/>
              </p:ext>
            </p:extLst>
          </p:nvPr>
        </p:nvGraphicFramePr>
        <p:xfrm>
          <a:off x="1143000" y="715542"/>
          <a:ext cx="16611600" cy="9380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3121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0FEACB-569F-9E58-93A4-587E13719FC4}"/>
              </a:ext>
            </a:extLst>
          </p:cNvPr>
          <p:cNvSpPr/>
          <p:nvPr/>
        </p:nvSpPr>
        <p:spPr>
          <a:xfrm>
            <a:off x="0" y="0"/>
            <a:ext cx="8915400" cy="1397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extBox 2">
            <a:extLst>
              <a:ext uri="{FF2B5EF4-FFF2-40B4-BE49-F238E27FC236}">
                <a16:creationId xmlns:a16="http://schemas.microsoft.com/office/drawing/2014/main" id="{34A75C33-A6D7-37E8-3AB5-B613A89826E9}"/>
              </a:ext>
            </a:extLst>
          </p:cNvPr>
          <p:cNvSpPr txBox="1"/>
          <p:nvPr/>
        </p:nvSpPr>
        <p:spPr>
          <a:xfrm>
            <a:off x="76199" y="190668"/>
            <a:ext cx="8763002" cy="1015663"/>
          </a:xfrm>
          <a:prstGeom prst="rect">
            <a:avLst/>
          </a:prstGeom>
          <a:noFill/>
        </p:spPr>
        <p:txBody>
          <a:bodyPr wrap="square" rtlCol="0">
            <a:spAutoFit/>
          </a:bodyPr>
          <a:lstStyle/>
          <a:p>
            <a:pPr algn="ctr"/>
            <a:r>
              <a:rPr lang="en-MX" sz="3000" b="1" dirty="0">
                <a:solidFill>
                  <a:schemeClr val="bg1"/>
                </a:solidFill>
              </a:rPr>
              <a:t>XVII REUNIÓN MUNDIAL DE DERECHO ADUANERO OPORTO, PORTUGAL 2025</a:t>
            </a:r>
          </a:p>
        </p:txBody>
      </p:sp>
      <p:sp>
        <p:nvSpPr>
          <p:cNvPr id="2" name="Título 1">
            <a:extLst>
              <a:ext uri="{FF2B5EF4-FFF2-40B4-BE49-F238E27FC236}">
                <a16:creationId xmlns:a16="http://schemas.microsoft.com/office/drawing/2014/main" id="{DA42DEA7-3822-7B40-3E2D-3820C149DE6C}"/>
              </a:ext>
            </a:extLst>
          </p:cNvPr>
          <p:cNvSpPr txBox="1">
            <a:spLocks/>
          </p:cNvSpPr>
          <p:nvPr/>
        </p:nvSpPr>
        <p:spPr>
          <a:xfrm>
            <a:off x="918972" y="2770632"/>
            <a:ext cx="11016504" cy="1700784"/>
          </a:xfrm>
          <a:prstGeom prst="rect">
            <a:avLst/>
          </a:prstGeom>
        </p:spPr>
        <p:txBody>
          <a:bodyPr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9000"/>
              <a:t>Conclusión</a:t>
            </a:r>
          </a:p>
        </p:txBody>
      </p:sp>
      <p:graphicFrame>
        <p:nvGraphicFramePr>
          <p:cNvPr id="5" name="Marcador de contenido 2">
            <a:extLst>
              <a:ext uri="{FF2B5EF4-FFF2-40B4-BE49-F238E27FC236}">
                <a16:creationId xmlns:a16="http://schemas.microsoft.com/office/drawing/2014/main" id="{1FC839C7-B08F-C829-06AA-F3194F60FB9E}"/>
              </a:ext>
            </a:extLst>
          </p:cNvPr>
          <p:cNvGraphicFramePr>
            <a:graphicFrameLocks/>
          </p:cNvGraphicFramePr>
          <p:nvPr>
            <p:extLst>
              <p:ext uri="{D42A27DB-BD31-4B8C-83A1-F6EECF244321}">
                <p14:modId xmlns:p14="http://schemas.microsoft.com/office/powerpoint/2010/main" val="1698754349"/>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918969" y="5390388"/>
          <a:ext cx="16335756" cy="3768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4499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8" name="Group 8"/>
          <p:cNvGrpSpPr/>
          <p:nvPr/>
        </p:nvGrpSpPr>
        <p:grpSpPr>
          <a:xfrm rot="-10800000">
            <a:off x="16776854" y="308492"/>
            <a:ext cx="1084133" cy="1261537"/>
            <a:chOff x="0" y="0"/>
            <a:chExt cx="1445511" cy="1682049"/>
          </a:xfrm>
        </p:grpSpPr>
        <p:grpSp>
          <p:nvGrpSpPr>
            <p:cNvPr id="9" name="Group 9"/>
            <p:cNvGrpSpPr/>
            <p:nvPr/>
          </p:nvGrpSpPr>
          <p:grpSpPr>
            <a:xfrm>
              <a:off x="0" y="0"/>
              <a:ext cx="1445511" cy="1682049"/>
              <a:chOff x="0" y="0"/>
              <a:chExt cx="698500" cy="812800"/>
            </a:xfrm>
          </p:grpSpPr>
          <p:sp>
            <p:nvSpPr>
              <p:cNvPr id="10" name="Freeform 10"/>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txBody>
              <a:bodyPr/>
              <a:lstStyle/>
              <a:p>
                <a:endParaRPr lang="es-ES"/>
              </a:p>
            </p:txBody>
          </p:sp>
          <p:sp>
            <p:nvSpPr>
              <p:cNvPr id="11" name="TextBox 11"/>
              <p:cNvSpPr txBox="1"/>
              <p:nvPr/>
            </p:nvSpPr>
            <p:spPr>
              <a:xfrm>
                <a:off x="0" y="111125"/>
                <a:ext cx="698500" cy="56197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237774" y="276682"/>
              <a:ext cx="969963" cy="1128685"/>
              <a:chOff x="0" y="0"/>
              <a:chExt cx="698500" cy="812800"/>
            </a:xfrm>
          </p:grpSpPr>
          <p:sp>
            <p:nvSpPr>
              <p:cNvPr id="13" name="Freeform 13"/>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txBody>
              <a:bodyPr/>
              <a:lstStyle/>
              <a:p>
                <a:endParaRPr lang="es-ES"/>
              </a:p>
            </p:txBody>
          </p:sp>
          <p:sp>
            <p:nvSpPr>
              <p:cNvPr id="14" name="TextBox 14"/>
              <p:cNvSpPr txBox="1"/>
              <p:nvPr/>
            </p:nvSpPr>
            <p:spPr>
              <a:xfrm>
                <a:off x="0" y="111125"/>
                <a:ext cx="698500" cy="561975"/>
              </a:xfrm>
              <a:prstGeom prst="rect">
                <a:avLst/>
              </a:prstGeom>
            </p:spPr>
            <p:txBody>
              <a:bodyPr lIns="50800" tIns="50800" rIns="50800" bIns="50800" rtlCol="0" anchor="ctr"/>
              <a:lstStyle/>
              <a:p>
                <a:pPr algn="ctr">
                  <a:lnSpc>
                    <a:spcPts val="2659"/>
                  </a:lnSpc>
                </a:pPr>
                <a:endParaRPr/>
              </a:p>
            </p:txBody>
          </p:sp>
        </p:grpSp>
      </p:grpSp>
      <p:sp>
        <p:nvSpPr>
          <p:cNvPr id="16" name="Freeform 16"/>
          <p:cNvSpPr/>
          <p:nvPr/>
        </p:nvSpPr>
        <p:spPr>
          <a:xfrm>
            <a:off x="10398333" y="3832623"/>
            <a:ext cx="7102478" cy="6454377"/>
          </a:xfrm>
          <a:custGeom>
            <a:avLst/>
            <a:gdLst/>
            <a:ahLst/>
            <a:cxnLst/>
            <a:rect l="l" t="t" r="r" b="b"/>
            <a:pathLst>
              <a:path w="7102478" h="6454377">
                <a:moveTo>
                  <a:pt x="0" y="0"/>
                </a:moveTo>
                <a:lnTo>
                  <a:pt x="7102478" y="0"/>
                </a:lnTo>
                <a:lnTo>
                  <a:pt x="7102478" y="6454377"/>
                </a:lnTo>
                <a:lnTo>
                  <a:pt x="0" y="6454377"/>
                </a:lnTo>
                <a:lnTo>
                  <a:pt x="0" y="0"/>
                </a:lnTo>
                <a:close/>
              </a:path>
            </a:pathLst>
          </a:custGeom>
          <a:blipFill>
            <a:blip r:embed="rId3"/>
            <a:stretch>
              <a:fillRect/>
            </a:stretch>
          </a:blipFill>
        </p:spPr>
        <p:txBody>
          <a:bodyPr/>
          <a:lstStyle/>
          <a:p>
            <a:endParaRPr lang="es-ES"/>
          </a:p>
        </p:txBody>
      </p:sp>
      <p:grpSp>
        <p:nvGrpSpPr>
          <p:cNvPr id="17" name="Group 17"/>
          <p:cNvGrpSpPr/>
          <p:nvPr/>
        </p:nvGrpSpPr>
        <p:grpSpPr>
          <a:xfrm>
            <a:off x="9477932" y="3421219"/>
            <a:ext cx="7506561" cy="6450951"/>
            <a:chOff x="0" y="0"/>
            <a:chExt cx="812800" cy="698500"/>
          </a:xfrm>
        </p:grpSpPr>
        <p:sp>
          <p:nvSpPr>
            <p:cNvPr id="18" name="Freeform 18"/>
            <p:cNvSpPr/>
            <p:nvPr/>
          </p:nvSpPr>
          <p:spPr>
            <a:xfrm>
              <a:off x="10100" y="0"/>
              <a:ext cx="792599" cy="698500"/>
            </a:xfrm>
            <a:custGeom>
              <a:avLst/>
              <a:gdLst/>
              <a:ahLst/>
              <a:cxnLst/>
              <a:rect l="l" t="t" r="r" b="b"/>
              <a:pathLst>
                <a:path w="792599" h="698500">
                  <a:moveTo>
                    <a:pt x="776248" y="394714"/>
                  </a:moveTo>
                  <a:lnTo>
                    <a:pt x="625952" y="653036"/>
                  </a:lnTo>
                  <a:cubicBezTo>
                    <a:pt x="609575" y="681184"/>
                    <a:pt x="579466" y="698500"/>
                    <a:pt x="546901" y="698500"/>
                  </a:cubicBezTo>
                  <a:lnTo>
                    <a:pt x="245699" y="698500"/>
                  </a:lnTo>
                  <a:cubicBezTo>
                    <a:pt x="213134" y="698500"/>
                    <a:pt x="183025" y="681184"/>
                    <a:pt x="166648" y="653036"/>
                  </a:cubicBezTo>
                  <a:lnTo>
                    <a:pt x="16352" y="394714"/>
                  </a:lnTo>
                  <a:cubicBezTo>
                    <a:pt x="0" y="366610"/>
                    <a:pt x="0" y="331890"/>
                    <a:pt x="16352" y="303786"/>
                  </a:cubicBezTo>
                  <a:lnTo>
                    <a:pt x="166648" y="45464"/>
                  </a:lnTo>
                  <a:cubicBezTo>
                    <a:pt x="183025" y="17316"/>
                    <a:pt x="213134" y="0"/>
                    <a:pt x="245699" y="0"/>
                  </a:cubicBezTo>
                  <a:lnTo>
                    <a:pt x="546901" y="0"/>
                  </a:lnTo>
                  <a:cubicBezTo>
                    <a:pt x="579466" y="0"/>
                    <a:pt x="609575" y="17316"/>
                    <a:pt x="625952" y="45464"/>
                  </a:cubicBezTo>
                  <a:lnTo>
                    <a:pt x="776248" y="303786"/>
                  </a:lnTo>
                  <a:cubicBezTo>
                    <a:pt x="792600" y="331890"/>
                    <a:pt x="792600" y="366610"/>
                    <a:pt x="776248" y="394714"/>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s-ES"/>
            </a:p>
          </p:txBody>
        </p:sp>
        <p:sp>
          <p:nvSpPr>
            <p:cNvPr id="19" name="TextBox 19"/>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20" name="Group 20"/>
          <p:cNvGrpSpPr>
            <a:grpSpLocks noChangeAspect="1"/>
          </p:cNvGrpSpPr>
          <p:nvPr/>
        </p:nvGrpSpPr>
        <p:grpSpPr>
          <a:xfrm>
            <a:off x="10059960" y="3832623"/>
            <a:ext cx="6342505" cy="5628143"/>
            <a:chOff x="0" y="0"/>
            <a:chExt cx="4346359" cy="3856825"/>
          </a:xfrm>
        </p:grpSpPr>
        <p:sp>
          <p:nvSpPr>
            <p:cNvPr id="21" name="Freeform 21"/>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4"/>
              <a:stretch>
                <a:fillRect l="-16470" r="-16470"/>
              </a:stretch>
            </a:blipFill>
          </p:spPr>
          <p:txBody>
            <a:bodyPr/>
            <a:lstStyle/>
            <a:p>
              <a:endParaRPr lang="es-ES"/>
            </a:p>
          </p:txBody>
        </p:sp>
      </p:grpSp>
      <p:sp>
        <p:nvSpPr>
          <p:cNvPr id="22" name="Freeform 22"/>
          <p:cNvSpPr/>
          <p:nvPr/>
        </p:nvSpPr>
        <p:spPr>
          <a:xfrm>
            <a:off x="11520751" y="18673"/>
            <a:ext cx="5545092" cy="5039102"/>
          </a:xfrm>
          <a:custGeom>
            <a:avLst/>
            <a:gdLst/>
            <a:ahLst/>
            <a:cxnLst/>
            <a:rect l="l" t="t" r="r" b="b"/>
            <a:pathLst>
              <a:path w="5545092" h="5039102">
                <a:moveTo>
                  <a:pt x="0" y="0"/>
                </a:moveTo>
                <a:lnTo>
                  <a:pt x="5545092" y="0"/>
                </a:lnTo>
                <a:lnTo>
                  <a:pt x="5545092" y="5039102"/>
                </a:lnTo>
                <a:lnTo>
                  <a:pt x="0" y="5039102"/>
                </a:lnTo>
                <a:lnTo>
                  <a:pt x="0" y="0"/>
                </a:lnTo>
                <a:close/>
              </a:path>
            </a:pathLst>
          </a:custGeom>
          <a:blipFill>
            <a:blip r:embed="rId3"/>
            <a:stretch>
              <a:fillRect/>
            </a:stretch>
          </a:blipFill>
        </p:spPr>
        <p:txBody>
          <a:bodyPr/>
          <a:lstStyle/>
          <a:p>
            <a:endParaRPr lang="es-ES"/>
          </a:p>
        </p:txBody>
      </p:sp>
      <p:grpSp>
        <p:nvGrpSpPr>
          <p:cNvPr id="23" name="Group 23"/>
          <p:cNvGrpSpPr/>
          <p:nvPr/>
        </p:nvGrpSpPr>
        <p:grpSpPr>
          <a:xfrm>
            <a:off x="12051651" y="560219"/>
            <a:ext cx="5142392" cy="4419243"/>
            <a:chOff x="0" y="0"/>
            <a:chExt cx="812800" cy="698500"/>
          </a:xfrm>
        </p:grpSpPr>
        <p:sp>
          <p:nvSpPr>
            <p:cNvPr id="24" name="Freeform 24"/>
            <p:cNvSpPr/>
            <p:nvPr/>
          </p:nvSpPr>
          <p:spPr>
            <a:xfrm>
              <a:off x="10407" y="0"/>
              <a:ext cx="791985" cy="698500"/>
            </a:xfrm>
            <a:custGeom>
              <a:avLst/>
              <a:gdLst/>
              <a:ahLst/>
              <a:cxnLst/>
              <a:rect l="l" t="t" r="r" b="b"/>
              <a:pathLst>
                <a:path w="791985" h="698500">
                  <a:moveTo>
                    <a:pt x="775137" y="396096"/>
                  </a:moveTo>
                  <a:lnTo>
                    <a:pt x="626449" y="651654"/>
                  </a:lnTo>
                  <a:cubicBezTo>
                    <a:pt x="609574" y="680657"/>
                    <a:pt x="578550" y="698500"/>
                    <a:pt x="544995" y="698500"/>
                  </a:cubicBezTo>
                  <a:lnTo>
                    <a:pt x="246991" y="698500"/>
                  </a:lnTo>
                  <a:cubicBezTo>
                    <a:pt x="213436" y="698500"/>
                    <a:pt x="182412" y="680657"/>
                    <a:pt x="165537" y="651654"/>
                  </a:cubicBezTo>
                  <a:lnTo>
                    <a:pt x="16849" y="396096"/>
                  </a:lnTo>
                  <a:cubicBezTo>
                    <a:pt x="0" y="367138"/>
                    <a:pt x="0" y="331362"/>
                    <a:pt x="16849" y="302404"/>
                  </a:cubicBezTo>
                  <a:lnTo>
                    <a:pt x="165537" y="46846"/>
                  </a:lnTo>
                  <a:cubicBezTo>
                    <a:pt x="182412" y="17843"/>
                    <a:pt x="213436" y="0"/>
                    <a:pt x="246991" y="0"/>
                  </a:cubicBezTo>
                  <a:lnTo>
                    <a:pt x="544995" y="0"/>
                  </a:lnTo>
                  <a:cubicBezTo>
                    <a:pt x="578550" y="0"/>
                    <a:pt x="609574" y="17843"/>
                    <a:pt x="626449" y="46846"/>
                  </a:cubicBezTo>
                  <a:lnTo>
                    <a:pt x="775137" y="302404"/>
                  </a:lnTo>
                  <a:cubicBezTo>
                    <a:pt x="791986" y="331362"/>
                    <a:pt x="791986" y="367138"/>
                    <a:pt x="775137" y="396096"/>
                  </a:cubicBezTo>
                  <a:close/>
                </a:path>
              </a:pathLst>
            </a:custGeom>
            <a:gradFill rotWithShape="1">
              <a:gsLst>
                <a:gs pos="0">
                  <a:srgbClr val="3183ED">
                    <a:alpha val="100000"/>
                  </a:srgbClr>
                </a:gs>
                <a:gs pos="100000">
                  <a:srgbClr val="86E2FF">
                    <a:alpha val="100000"/>
                  </a:srgbClr>
                </a:gs>
              </a:gsLst>
              <a:lin ang="5400000"/>
            </a:gradFill>
          </p:spPr>
          <p:txBody>
            <a:bodyPr/>
            <a:lstStyle/>
            <a:p>
              <a:endParaRPr lang="es-ES"/>
            </a:p>
          </p:txBody>
        </p:sp>
        <p:sp>
          <p:nvSpPr>
            <p:cNvPr id="25" name="TextBox 25"/>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26" name="Group 26"/>
          <p:cNvGrpSpPr>
            <a:grpSpLocks noChangeAspect="1"/>
          </p:cNvGrpSpPr>
          <p:nvPr/>
        </p:nvGrpSpPr>
        <p:grpSpPr>
          <a:xfrm>
            <a:off x="12494123" y="880876"/>
            <a:ext cx="4257448" cy="3777928"/>
            <a:chOff x="0" y="0"/>
            <a:chExt cx="4346359" cy="3856825"/>
          </a:xfrm>
        </p:grpSpPr>
        <p:sp>
          <p:nvSpPr>
            <p:cNvPr id="27" name="Freeform 27"/>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5"/>
              <a:stretch>
                <a:fillRect l="-16470" r="-16470"/>
              </a:stretch>
            </a:blipFill>
          </p:spPr>
          <p:txBody>
            <a:bodyPr/>
            <a:lstStyle/>
            <a:p>
              <a:endParaRPr lang="es-ES"/>
            </a:p>
          </p:txBody>
        </p:sp>
      </p:grpSp>
      <p:sp>
        <p:nvSpPr>
          <p:cNvPr id="28" name="TextBox 27">
            <a:extLst>
              <a:ext uri="{FF2B5EF4-FFF2-40B4-BE49-F238E27FC236}">
                <a16:creationId xmlns:a16="http://schemas.microsoft.com/office/drawing/2014/main" id="{5AB3B104-5698-053D-FF63-A2055117ABA7}"/>
              </a:ext>
            </a:extLst>
          </p:cNvPr>
          <p:cNvSpPr txBox="1"/>
          <p:nvPr/>
        </p:nvSpPr>
        <p:spPr>
          <a:xfrm>
            <a:off x="1159806" y="2679447"/>
            <a:ext cx="7922607" cy="769441"/>
          </a:xfrm>
          <a:prstGeom prst="rect">
            <a:avLst/>
          </a:prstGeom>
          <a:noFill/>
        </p:spPr>
        <p:txBody>
          <a:bodyPr wrap="square" rtlCol="0">
            <a:spAutoFit/>
          </a:bodyPr>
          <a:lstStyle/>
          <a:p>
            <a:pPr algn="ctr"/>
            <a:r>
              <a:rPr lang="en-MX" sz="4400" b="1" dirty="0">
                <a:solidFill>
                  <a:srgbClr val="002060"/>
                </a:solidFill>
              </a:rPr>
              <a:t>¡MUCHAS GRACIAS!</a:t>
            </a:r>
          </a:p>
        </p:txBody>
      </p:sp>
      <p:sp>
        <p:nvSpPr>
          <p:cNvPr id="2" name="TextBox 1">
            <a:extLst>
              <a:ext uri="{FF2B5EF4-FFF2-40B4-BE49-F238E27FC236}">
                <a16:creationId xmlns:a16="http://schemas.microsoft.com/office/drawing/2014/main" id="{E2B1F6D1-4B40-B6A1-B847-63DEC895A044}"/>
              </a:ext>
            </a:extLst>
          </p:cNvPr>
          <p:cNvSpPr txBox="1"/>
          <p:nvPr/>
        </p:nvSpPr>
        <p:spPr>
          <a:xfrm>
            <a:off x="1043446" y="4229100"/>
            <a:ext cx="8155325" cy="3231654"/>
          </a:xfrm>
          <a:prstGeom prst="rect">
            <a:avLst/>
          </a:prstGeom>
          <a:noFill/>
        </p:spPr>
        <p:txBody>
          <a:bodyPr wrap="square" rtlCol="0">
            <a:spAutoFit/>
          </a:bodyPr>
          <a:lstStyle/>
          <a:p>
            <a:pPr algn="ctr"/>
            <a:r>
              <a:rPr lang="es-ES" sz="4400" b="1" dirty="0">
                <a:solidFill>
                  <a:srgbClr val="002060"/>
                </a:solidFill>
              </a:rPr>
              <a:t>Karolyn Salcedo</a:t>
            </a:r>
          </a:p>
          <a:p>
            <a:pPr algn="ctr"/>
            <a:r>
              <a:rPr lang="es-ES" sz="4400" b="1" dirty="0">
                <a:solidFill>
                  <a:srgbClr val="002060"/>
                </a:solidFill>
              </a:rPr>
              <a:t>Especialista en Aduanas y Comercio Internacional</a:t>
            </a:r>
          </a:p>
          <a:p>
            <a:pPr algn="ctr"/>
            <a:r>
              <a:rPr lang="es-ES" sz="3200" b="1" dirty="0">
                <a:solidFill>
                  <a:srgbClr val="002060"/>
                </a:solidFill>
                <a:hlinkClick r:id="rId6"/>
              </a:rPr>
              <a:t>karolynsalcedo@gmail.com</a:t>
            </a:r>
            <a:endParaRPr lang="es-ES" sz="3200" b="1" dirty="0">
              <a:solidFill>
                <a:srgbClr val="002060"/>
              </a:solidFill>
            </a:endParaRPr>
          </a:p>
          <a:p>
            <a:pPr algn="ctr"/>
            <a:r>
              <a:rPr lang="es-ES" sz="3200" dirty="0">
                <a:hlinkClick r:id="rId7"/>
              </a:rPr>
              <a:t>Karolyn Salcedo | LinkedIn</a:t>
            </a:r>
            <a:endParaRPr lang="en-MX" sz="3200" b="1" dirty="0">
              <a:solidFill>
                <a:srgbClr val="00206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0FEACB-569F-9E58-93A4-587E13719FC4}"/>
              </a:ext>
            </a:extLst>
          </p:cNvPr>
          <p:cNvSpPr/>
          <p:nvPr/>
        </p:nvSpPr>
        <p:spPr>
          <a:xfrm>
            <a:off x="9829800" y="0"/>
            <a:ext cx="8458200" cy="1397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extBox 2">
            <a:extLst>
              <a:ext uri="{FF2B5EF4-FFF2-40B4-BE49-F238E27FC236}">
                <a16:creationId xmlns:a16="http://schemas.microsoft.com/office/drawing/2014/main" id="{34A75C33-A6D7-37E8-3AB5-B613A89826E9}"/>
              </a:ext>
            </a:extLst>
          </p:cNvPr>
          <p:cNvSpPr txBox="1"/>
          <p:nvPr/>
        </p:nvSpPr>
        <p:spPr>
          <a:xfrm>
            <a:off x="9753600" y="190668"/>
            <a:ext cx="8610600" cy="1015663"/>
          </a:xfrm>
          <a:prstGeom prst="rect">
            <a:avLst/>
          </a:prstGeom>
          <a:noFill/>
        </p:spPr>
        <p:txBody>
          <a:bodyPr wrap="square" rtlCol="0">
            <a:spAutoFit/>
          </a:bodyPr>
          <a:lstStyle/>
          <a:p>
            <a:pPr algn="ctr"/>
            <a:r>
              <a:rPr lang="en-MX" sz="3000" b="1" dirty="0">
                <a:solidFill>
                  <a:schemeClr val="bg1"/>
                </a:solidFill>
              </a:rPr>
              <a:t>XVII REUNIÓN MUNDIAL DE DERECHO ADUANERO OPORTO, PORTUGAL 2025</a:t>
            </a:r>
          </a:p>
        </p:txBody>
      </p:sp>
      <p:sp>
        <p:nvSpPr>
          <p:cNvPr id="2" name="Título 1">
            <a:extLst>
              <a:ext uri="{FF2B5EF4-FFF2-40B4-BE49-F238E27FC236}">
                <a16:creationId xmlns:a16="http://schemas.microsoft.com/office/drawing/2014/main" id="{380DCA3C-6CE8-338D-EA87-4286369F3F1A}"/>
              </a:ext>
            </a:extLst>
          </p:cNvPr>
          <p:cNvSpPr txBox="1">
            <a:spLocks/>
          </p:cNvSpPr>
          <p:nvPr/>
        </p:nvSpPr>
        <p:spPr>
          <a:xfrm>
            <a:off x="1467783" y="1273627"/>
            <a:ext cx="5403534" cy="7769888"/>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a:t>Agenda de la sesión</a:t>
            </a:r>
          </a:p>
        </p:txBody>
      </p:sp>
      <p:sp>
        <p:nvSpPr>
          <p:cNvPr id="5" name="Marcador de contenido 2">
            <a:extLst>
              <a:ext uri="{FF2B5EF4-FFF2-40B4-BE49-F238E27FC236}">
                <a16:creationId xmlns:a16="http://schemas.microsoft.com/office/drawing/2014/main" id="{DCFAEEF7-3088-0D2C-1A91-FA7988ED1A28}"/>
              </a:ext>
            </a:extLst>
          </p:cNvPr>
          <p:cNvSpPr txBox="1">
            <a:spLocks/>
          </p:cNvSpPr>
          <p:nvPr>
            <p:extLst>
              <p:ext uri="{E7BDC344-281C-4309-B0C6-D0EE65EED2A8}">
                <p202:designPr xmlns:p202="http://schemas.microsoft.com/office/powerpoint/2020/02/main">
                  <p202:designTagLst>
                    <p202:designTag name="ARCH:1:CLS" val="BulletedText"/>
                  </p202:designTagLst>
                </p202:designPr>
              </p:ext>
            </p:extLst>
          </p:nvPr>
        </p:nvSpPr>
        <p:spPr>
          <a:xfrm>
            <a:off x="8231091" y="1273627"/>
            <a:ext cx="9217152" cy="7769888"/>
          </a:xfrm>
          <a:prstGeom prst="rect">
            <a:avLst/>
          </a:prstGeom>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 sz="2700" dirty="0"/>
              <a:t>Importancia de la formación profesional en aduanas</a:t>
            </a:r>
          </a:p>
          <a:p>
            <a:r>
              <a:rPr lang="es-ES" sz="2700" dirty="0"/>
              <a:t>La OMA y los estándares PICARD</a:t>
            </a:r>
          </a:p>
          <a:p>
            <a:r>
              <a:rPr lang="es-ES" sz="2700" dirty="0"/>
              <a:t>Desafíos y oportunidades en la capacitación aduanera a nivel internacional</a:t>
            </a:r>
          </a:p>
        </p:txBody>
      </p:sp>
    </p:spTree>
    <p:extLst>
      <p:ext uri="{BB962C8B-B14F-4D97-AF65-F5344CB8AC3E}">
        <p14:creationId xmlns:p14="http://schemas.microsoft.com/office/powerpoint/2010/main" val="24504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59E0-DA66-5A84-E44B-A61A3D79016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00525A7-8FB2-D18A-47F1-66A453D1C0E6}"/>
              </a:ext>
            </a:extLst>
          </p:cNvPr>
          <p:cNvSpPr/>
          <p:nvPr/>
        </p:nvSpPr>
        <p:spPr>
          <a:xfrm>
            <a:off x="9829800" y="0"/>
            <a:ext cx="8458200" cy="1397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extBox 2">
            <a:extLst>
              <a:ext uri="{FF2B5EF4-FFF2-40B4-BE49-F238E27FC236}">
                <a16:creationId xmlns:a16="http://schemas.microsoft.com/office/drawing/2014/main" id="{C0BC95D0-AD50-DB80-E950-6860173357F3}"/>
              </a:ext>
            </a:extLst>
          </p:cNvPr>
          <p:cNvSpPr txBox="1"/>
          <p:nvPr/>
        </p:nvSpPr>
        <p:spPr>
          <a:xfrm>
            <a:off x="9753600" y="190668"/>
            <a:ext cx="8610600" cy="1015663"/>
          </a:xfrm>
          <a:prstGeom prst="rect">
            <a:avLst/>
          </a:prstGeom>
          <a:noFill/>
        </p:spPr>
        <p:txBody>
          <a:bodyPr wrap="square" rtlCol="0">
            <a:spAutoFit/>
          </a:bodyPr>
          <a:lstStyle/>
          <a:p>
            <a:pPr algn="ctr"/>
            <a:r>
              <a:rPr lang="en-MX" sz="3000" b="1" dirty="0">
                <a:solidFill>
                  <a:schemeClr val="bg1"/>
                </a:solidFill>
              </a:rPr>
              <a:t>XVII REUNIÓN MUNDIAL DE DERECHO ADUANERO OPORTO, PORTUGAL 2025</a:t>
            </a:r>
          </a:p>
        </p:txBody>
      </p:sp>
      <p:sp>
        <p:nvSpPr>
          <p:cNvPr id="6" name="Título 1">
            <a:extLst>
              <a:ext uri="{FF2B5EF4-FFF2-40B4-BE49-F238E27FC236}">
                <a16:creationId xmlns:a16="http://schemas.microsoft.com/office/drawing/2014/main" id="{69EB5F7F-14EE-5362-C642-5FC51ACD628F}"/>
              </a:ext>
            </a:extLst>
          </p:cNvPr>
          <p:cNvSpPr txBox="1">
            <a:spLocks/>
          </p:cNvSpPr>
          <p:nvPr/>
        </p:nvSpPr>
        <p:spPr>
          <a:xfrm>
            <a:off x="415636" y="2721481"/>
            <a:ext cx="11658600" cy="6841380"/>
          </a:xfrm>
          <a:prstGeom prst="rect">
            <a:avLst/>
          </a:prstGeom>
        </p:spPr>
        <p:txBody>
          <a:bodyPr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s-ES" sz="11100" dirty="0"/>
              <a:t>Importancia de la formación profesional en aduanas</a:t>
            </a:r>
          </a:p>
        </p:txBody>
      </p:sp>
    </p:spTree>
    <p:extLst>
      <p:ext uri="{BB962C8B-B14F-4D97-AF65-F5344CB8AC3E}">
        <p14:creationId xmlns:p14="http://schemas.microsoft.com/office/powerpoint/2010/main" val="29336483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0FEACB-569F-9E58-93A4-587E13719FC4}"/>
              </a:ext>
            </a:extLst>
          </p:cNvPr>
          <p:cNvSpPr/>
          <p:nvPr/>
        </p:nvSpPr>
        <p:spPr>
          <a:xfrm>
            <a:off x="0" y="0"/>
            <a:ext cx="18288000" cy="952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extBox 2">
            <a:extLst>
              <a:ext uri="{FF2B5EF4-FFF2-40B4-BE49-F238E27FC236}">
                <a16:creationId xmlns:a16="http://schemas.microsoft.com/office/drawing/2014/main" id="{34A75C33-A6D7-37E8-3AB5-B613A89826E9}"/>
              </a:ext>
            </a:extLst>
          </p:cNvPr>
          <p:cNvSpPr txBox="1"/>
          <p:nvPr/>
        </p:nvSpPr>
        <p:spPr>
          <a:xfrm>
            <a:off x="0" y="190500"/>
            <a:ext cx="18288000" cy="553998"/>
          </a:xfrm>
          <a:prstGeom prst="rect">
            <a:avLst/>
          </a:prstGeom>
          <a:noFill/>
        </p:spPr>
        <p:txBody>
          <a:bodyPr wrap="square" rtlCol="0">
            <a:spAutoFit/>
          </a:bodyPr>
          <a:lstStyle/>
          <a:p>
            <a:pPr algn="ctr"/>
            <a:r>
              <a:rPr lang="en-MX" sz="3000" b="1" dirty="0">
                <a:solidFill>
                  <a:schemeClr val="bg1"/>
                </a:solidFill>
              </a:rPr>
              <a:t>XVII REUNIÓN MUNDIAL DE DERECHO ADUANERO OPORTO, PORTUGAL 2025</a:t>
            </a:r>
          </a:p>
        </p:txBody>
      </p:sp>
      <p:sp>
        <p:nvSpPr>
          <p:cNvPr id="5" name="Título 1">
            <a:extLst>
              <a:ext uri="{FF2B5EF4-FFF2-40B4-BE49-F238E27FC236}">
                <a16:creationId xmlns:a16="http://schemas.microsoft.com/office/drawing/2014/main" id="{ABB934A4-2B3E-8D78-B2D3-93D686EAF1E3}"/>
              </a:ext>
            </a:extLst>
          </p:cNvPr>
          <p:cNvSpPr txBox="1">
            <a:spLocks/>
          </p:cNvSpPr>
          <p:nvPr/>
        </p:nvSpPr>
        <p:spPr>
          <a:xfrm>
            <a:off x="918972" y="7130701"/>
            <a:ext cx="7172404" cy="3499199"/>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600" b="1"/>
              <a:t>Rol estratégico de la aduana en el comercio internacional</a:t>
            </a:r>
            <a:endParaRPr lang="en-US" sz="3600" b="1" dirty="0"/>
          </a:p>
        </p:txBody>
      </p:sp>
      <p:pic>
        <p:nvPicPr>
          <p:cNvPr id="6" name="Marcador de contenido 4" descr="Hombres trabajando en el puerto">
            <a:extLst>
              <a:ext uri="{FF2B5EF4-FFF2-40B4-BE49-F238E27FC236}">
                <a16:creationId xmlns:a16="http://schemas.microsoft.com/office/drawing/2014/main" id="{873D6864-3CB8-BE55-609E-3D9F61C1FC5D}"/>
              </a:ext>
            </a:extLst>
          </p:cNvPr>
          <p:cNvPicPr>
            <a:picLocks noChangeAspect="1"/>
          </p:cNvPicPr>
          <p:nvPr/>
        </p:nvPicPr>
        <p:blipFill>
          <a:blip r:embed="rId3"/>
          <a:srcRect r="-2" b="1293"/>
          <a:stretch>
            <a:fillRect/>
          </a:stretch>
        </p:blipFill>
        <p:spPr>
          <a:xfrm>
            <a:off x="1070422" y="2134467"/>
            <a:ext cx="7020956" cy="4625787"/>
          </a:xfrm>
          <a:prstGeom prst="rect">
            <a:avLst/>
          </a:prstGeom>
        </p:spPr>
      </p:pic>
      <p:sp>
        <p:nvSpPr>
          <p:cNvPr id="7" name="Marcador de contenido 3">
            <a:extLst>
              <a:ext uri="{FF2B5EF4-FFF2-40B4-BE49-F238E27FC236}">
                <a16:creationId xmlns:a16="http://schemas.microsoft.com/office/drawing/2014/main" id="{EBE67BD0-8026-A0D9-8D08-911B92F175DA}"/>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045825" y="1935448"/>
            <a:ext cx="8323203" cy="70180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2500"/>
              </a:spcBef>
              <a:buFont typeface="Arial" panose="020B0604020202020204" pitchFamily="34" charset="0"/>
              <a:buNone/>
            </a:pPr>
            <a:r>
              <a:rPr lang="es-ES" sz="2400" b="1" dirty="0"/>
              <a:t>Facilitación del Comercio</a:t>
            </a:r>
          </a:p>
          <a:p>
            <a:pPr marL="0" lvl="1" indent="0">
              <a:buFont typeface="Arial" pitchFamily="34" charset="0"/>
              <a:buNone/>
            </a:pPr>
            <a:r>
              <a:rPr lang="es-ES" sz="2400" dirty="0"/>
              <a:t>Las aduanas agilizan el intercambio comercial asegurando procesos eficientes y sin demoras innecesarias.</a:t>
            </a:r>
          </a:p>
          <a:p>
            <a:pPr marL="0" indent="0">
              <a:spcBef>
                <a:spcPts val="2500"/>
              </a:spcBef>
              <a:buFont typeface="Arial" panose="020B0604020202020204" pitchFamily="34" charset="0"/>
              <a:buNone/>
            </a:pPr>
            <a:r>
              <a:rPr lang="es-ES" sz="2400" b="1" dirty="0"/>
              <a:t>Protección de Fronteras</a:t>
            </a:r>
          </a:p>
          <a:p>
            <a:pPr marL="0" lvl="1" indent="0">
              <a:buFont typeface="Arial" pitchFamily="34" charset="0"/>
              <a:buNone/>
            </a:pPr>
            <a:r>
              <a:rPr lang="es-ES" sz="2400" dirty="0"/>
              <a:t>Las aduanas protegen las fronteras nacionales evitando el contrabando y garantizando seguridad.</a:t>
            </a:r>
          </a:p>
          <a:p>
            <a:pPr marL="0" indent="0">
              <a:spcBef>
                <a:spcPts val="2500"/>
              </a:spcBef>
              <a:buFont typeface="Arial" panose="020B0604020202020204" pitchFamily="34" charset="0"/>
              <a:buNone/>
            </a:pPr>
            <a:r>
              <a:rPr lang="es-ES" sz="2400" b="1" dirty="0"/>
              <a:t>Contribución Económica</a:t>
            </a:r>
          </a:p>
          <a:p>
            <a:pPr marL="0" lvl="1" indent="0">
              <a:buFont typeface="Arial" pitchFamily="34" charset="0"/>
              <a:buNone/>
            </a:pPr>
            <a:r>
              <a:rPr lang="es-ES" sz="2400" dirty="0"/>
              <a:t>El rol aduanero contribuye al desarrollo económico mediante la regulación y recaudación de impuestos.</a:t>
            </a:r>
          </a:p>
          <a:p>
            <a:pPr marL="0" indent="0">
              <a:spcBef>
                <a:spcPts val="2500"/>
              </a:spcBef>
              <a:buFont typeface="Arial" panose="020B0604020202020204" pitchFamily="34" charset="0"/>
              <a:buNone/>
            </a:pPr>
            <a:r>
              <a:rPr lang="es-ES" sz="2400" b="1" dirty="0"/>
              <a:t>Constante evolución del rol de la aduana</a:t>
            </a:r>
          </a:p>
          <a:p>
            <a:pPr marL="0" lvl="1" indent="0">
              <a:buFont typeface="Arial" pitchFamily="34" charset="0"/>
              <a:buNone/>
            </a:pPr>
            <a:r>
              <a:rPr lang="es-ES" sz="2400" dirty="0"/>
              <a:t>Las fronteras cada vez están más preocupantes debido a la evolución de conflictos internacionales, las crisis globales como pandemias y desastres naturales, las guerras comerciales, entre otros.</a:t>
            </a:r>
          </a:p>
        </p:txBody>
      </p:sp>
    </p:spTree>
    <p:extLst>
      <p:ext uri="{BB962C8B-B14F-4D97-AF65-F5344CB8AC3E}">
        <p14:creationId xmlns:p14="http://schemas.microsoft.com/office/powerpoint/2010/main" val="1016581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4CFB7-E5B8-4F52-88E7-A35B09143ED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3C4FF3C-2A0E-952A-F6B1-DB36434E11AE}"/>
              </a:ext>
            </a:extLst>
          </p:cNvPr>
          <p:cNvSpPr/>
          <p:nvPr/>
        </p:nvSpPr>
        <p:spPr>
          <a:xfrm>
            <a:off x="0" y="0"/>
            <a:ext cx="18288000" cy="952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extBox 2">
            <a:extLst>
              <a:ext uri="{FF2B5EF4-FFF2-40B4-BE49-F238E27FC236}">
                <a16:creationId xmlns:a16="http://schemas.microsoft.com/office/drawing/2014/main" id="{373A7534-CC31-C381-36B4-2891E9AA5D30}"/>
              </a:ext>
            </a:extLst>
          </p:cNvPr>
          <p:cNvSpPr txBox="1"/>
          <p:nvPr/>
        </p:nvSpPr>
        <p:spPr>
          <a:xfrm>
            <a:off x="0" y="190500"/>
            <a:ext cx="18288000" cy="553998"/>
          </a:xfrm>
          <a:prstGeom prst="rect">
            <a:avLst/>
          </a:prstGeom>
          <a:noFill/>
        </p:spPr>
        <p:txBody>
          <a:bodyPr wrap="square" rtlCol="0">
            <a:spAutoFit/>
          </a:bodyPr>
          <a:lstStyle/>
          <a:p>
            <a:pPr algn="ctr"/>
            <a:r>
              <a:rPr lang="en-MX" sz="3000" b="1" dirty="0">
                <a:solidFill>
                  <a:schemeClr val="bg1"/>
                </a:solidFill>
              </a:rPr>
              <a:t>XVII REUNIÓN MUNDIAL DE DERECHO ADUANERO OPORTO, PORTUGAL 2025</a:t>
            </a:r>
          </a:p>
        </p:txBody>
      </p:sp>
      <p:graphicFrame>
        <p:nvGraphicFramePr>
          <p:cNvPr id="5" name="Marcador de contenido 4">
            <a:extLst>
              <a:ext uri="{FF2B5EF4-FFF2-40B4-BE49-F238E27FC236}">
                <a16:creationId xmlns:a16="http://schemas.microsoft.com/office/drawing/2014/main" id="{4DA240DF-6493-C84C-929F-AD6F314FE486}"/>
              </a:ext>
            </a:extLst>
          </p:cNvPr>
          <p:cNvGraphicFramePr>
            <a:graphicFrameLocks/>
          </p:cNvGraphicFramePr>
          <p:nvPr>
            <p:extLst>
              <p:ext uri="{D42A27DB-BD31-4B8C-83A1-F6EECF244321}">
                <p14:modId xmlns:p14="http://schemas.microsoft.com/office/powerpoint/2010/main" val="1486583090"/>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8073696" y="1304544"/>
          <a:ext cx="9284670" cy="8791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ítulo 1">
            <a:extLst>
              <a:ext uri="{FF2B5EF4-FFF2-40B4-BE49-F238E27FC236}">
                <a16:creationId xmlns:a16="http://schemas.microsoft.com/office/drawing/2014/main" id="{DF843AA8-70A1-08E6-4AAD-E35C3DD8D319}"/>
              </a:ext>
            </a:extLst>
          </p:cNvPr>
          <p:cNvSpPr txBox="1">
            <a:spLocks/>
          </p:cNvSpPr>
          <p:nvPr/>
        </p:nvSpPr>
        <p:spPr>
          <a:xfrm>
            <a:off x="914400" y="1304544"/>
            <a:ext cx="5966460" cy="857946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dirty="0"/>
              <a:t>Necesidad de personal capacitado y actualizado</a:t>
            </a:r>
          </a:p>
          <a:p>
            <a:endParaRPr lang="es-ES" dirty="0"/>
          </a:p>
          <a:p>
            <a:endParaRPr lang="es-ES" dirty="0"/>
          </a:p>
        </p:txBody>
      </p:sp>
    </p:spTree>
    <p:extLst>
      <p:ext uri="{BB962C8B-B14F-4D97-AF65-F5344CB8AC3E}">
        <p14:creationId xmlns:p14="http://schemas.microsoft.com/office/powerpoint/2010/main" val="684499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B6BC3-5C70-2EA2-0130-1FD47BC7071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EF8B328-CC3B-23AA-BA0A-67DC2AA3AA74}"/>
              </a:ext>
            </a:extLst>
          </p:cNvPr>
          <p:cNvSpPr/>
          <p:nvPr/>
        </p:nvSpPr>
        <p:spPr>
          <a:xfrm>
            <a:off x="9829800" y="0"/>
            <a:ext cx="8458200" cy="1397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extBox 2">
            <a:extLst>
              <a:ext uri="{FF2B5EF4-FFF2-40B4-BE49-F238E27FC236}">
                <a16:creationId xmlns:a16="http://schemas.microsoft.com/office/drawing/2014/main" id="{8B8FA9ED-DAC5-10FE-B2B4-3D161A5DD79D}"/>
              </a:ext>
            </a:extLst>
          </p:cNvPr>
          <p:cNvSpPr txBox="1"/>
          <p:nvPr/>
        </p:nvSpPr>
        <p:spPr>
          <a:xfrm>
            <a:off x="9753600" y="190668"/>
            <a:ext cx="8610600" cy="1015663"/>
          </a:xfrm>
          <a:prstGeom prst="rect">
            <a:avLst/>
          </a:prstGeom>
          <a:noFill/>
        </p:spPr>
        <p:txBody>
          <a:bodyPr wrap="square" rtlCol="0">
            <a:spAutoFit/>
          </a:bodyPr>
          <a:lstStyle/>
          <a:p>
            <a:pPr algn="ctr"/>
            <a:r>
              <a:rPr lang="en-MX" sz="3000" b="1" dirty="0">
                <a:solidFill>
                  <a:schemeClr val="bg1"/>
                </a:solidFill>
              </a:rPr>
              <a:t>XVII REUNIÓN MUNDIAL DE DERECHO ADUANERO OPORTO, PORTUGAL 2025</a:t>
            </a:r>
          </a:p>
        </p:txBody>
      </p:sp>
      <p:sp>
        <p:nvSpPr>
          <p:cNvPr id="6" name="Título 1">
            <a:extLst>
              <a:ext uri="{FF2B5EF4-FFF2-40B4-BE49-F238E27FC236}">
                <a16:creationId xmlns:a16="http://schemas.microsoft.com/office/drawing/2014/main" id="{38825CFA-9614-CA9A-12BE-B411429F2499}"/>
              </a:ext>
            </a:extLst>
          </p:cNvPr>
          <p:cNvSpPr txBox="1">
            <a:spLocks/>
          </p:cNvSpPr>
          <p:nvPr/>
        </p:nvSpPr>
        <p:spPr>
          <a:xfrm>
            <a:off x="415636" y="2721481"/>
            <a:ext cx="11658600" cy="6841380"/>
          </a:xfrm>
          <a:prstGeom prst="rect">
            <a:avLst/>
          </a:prstGeom>
        </p:spPr>
        <p:txBody>
          <a:bodyPr anchor="b">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endParaRPr lang="es-ES" sz="11100" dirty="0"/>
          </a:p>
          <a:p>
            <a:pPr algn="l">
              <a:lnSpc>
                <a:spcPct val="90000"/>
              </a:lnSpc>
            </a:pPr>
            <a:r>
              <a:rPr lang="es-ES" sz="11100" dirty="0"/>
              <a:t>Organización Mundial de Aduanas y los estándares PICARD</a:t>
            </a:r>
          </a:p>
        </p:txBody>
      </p:sp>
      <p:pic>
        <p:nvPicPr>
          <p:cNvPr id="5" name="Imagen 4">
            <a:extLst>
              <a:ext uri="{FF2B5EF4-FFF2-40B4-BE49-F238E27FC236}">
                <a16:creationId xmlns:a16="http://schemas.microsoft.com/office/drawing/2014/main" id="{5E7A73B4-A2BD-F929-C2C6-802B5DE0005E}"/>
              </a:ext>
            </a:extLst>
          </p:cNvPr>
          <p:cNvPicPr>
            <a:picLocks noChangeAspect="1"/>
          </p:cNvPicPr>
          <p:nvPr/>
        </p:nvPicPr>
        <p:blipFill>
          <a:blip r:embed="rId3"/>
          <a:stretch>
            <a:fillRect/>
          </a:stretch>
        </p:blipFill>
        <p:spPr>
          <a:xfrm>
            <a:off x="1828800" y="1866900"/>
            <a:ext cx="3124200" cy="2759961"/>
          </a:xfrm>
          <a:prstGeom prst="rect">
            <a:avLst/>
          </a:prstGeom>
        </p:spPr>
      </p:pic>
    </p:spTree>
    <p:extLst>
      <p:ext uri="{BB962C8B-B14F-4D97-AF65-F5344CB8AC3E}">
        <p14:creationId xmlns:p14="http://schemas.microsoft.com/office/powerpoint/2010/main" val="2098237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040F4-0567-A762-D1C6-B116E88B707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145016A-64F1-4A46-9AFD-706AFB4E3479}"/>
              </a:ext>
            </a:extLst>
          </p:cNvPr>
          <p:cNvSpPr/>
          <p:nvPr/>
        </p:nvSpPr>
        <p:spPr>
          <a:xfrm>
            <a:off x="0" y="0"/>
            <a:ext cx="18288000" cy="952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extBox 2">
            <a:extLst>
              <a:ext uri="{FF2B5EF4-FFF2-40B4-BE49-F238E27FC236}">
                <a16:creationId xmlns:a16="http://schemas.microsoft.com/office/drawing/2014/main" id="{C8722627-1D72-9CEE-E5D1-2B1D49B1C0EB}"/>
              </a:ext>
            </a:extLst>
          </p:cNvPr>
          <p:cNvSpPr txBox="1"/>
          <p:nvPr/>
        </p:nvSpPr>
        <p:spPr>
          <a:xfrm>
            <a:off x="0" y="190500"/>
            <a:ext cx="18288000" cy="553998"/>
          </a:xfrm>
          <a:prstGeom prst="rect">
            <a:avLst/>
          </a:prstGeom>
          <a:noFill/>
        </p:spPr>
        <p:txBody>
          <a:bodyPr wrap="square" rtlCol="0">
            <a:spAutoFit/>
          </a:bodyPr>
          <a:lstStyle/>
          <a:p>
            <a:pPr algn="ctr"/>
            <a:r>
              <a:rPr lang="en-MX" sz="3000" b="1" dirty="0">
                <a:solidFill>
                  <a:schemeClr val="bg1"/>
                </a:solidFill>
              </a:rPr>
              <a:t>XVII REUNIÓN MUNDIAL DE DERECHO ADUANERO OPORTO, PORTUGAL 2025</a:t>
            </a:r>
          </a:p>
        </p:txBody>
      </p:sp>
      <p:sp>
        <p:nvSpPr>
          <p:cNvPr id="6" name="Título 5">
            <a:extLst>
              <a:ext uri="{FF2B5EF4-FFF2-40B4-BE49-F238E27FC236}">
                <a16:creationId xmlns:a16="http://schemas.microsoft.com/office/drawing/2014/main" id="{D514ADD1-6C1D-6700-9506-877E39BA45DA}"/>
              </a:ext>
            </a:extLst>
          </p:cNvPr>
          <p:cNvSpPr>
            <a:spLocks noGrp="1"/>
          </p:cNvSpPr>
          <p:nvPr>
            <p:ph type="title"/>
          </p:nvPr>
        </p:nvSpPr>
        <p:spPr>
          <a:xfrm>
            <a:off x="7088408" y="991386"/>
            <a:ext cx="10970992" cy="1774356"/>
          </a:xfrm>
        </p:spPr>
        <p:txBody>
          <a:bodyPr>
            <a:noAutofit/>
          </a:bodyPr>
          <a:lstStyle/>
          <a:p>
            <a:pPr algn="l"/>
            <a:r>
              <a:rPr lang="es-ES" sz="5400" b="1" dirty="0"/>
              <a:t>ORGANIZACIÓN MUNDIAL DE ADUANAS</a:t>
            </a:r>
          </a:p>
        </p:txBody>
      </p:sp>
      <p:pic>
        <p:nvPicPr>
          <p:cNvPr id="9" name="Marcador de contenido 8" descr="Interfaz de usuario gráfica, Aplicación&#10;&#10;El contenido generado por IA puede ser incorrecto.">
            <a:extLst>
              <a:ext uri="{FF2B5EF4-FFF2-40B4-BE49-F238E27FC236}">
                <a16:creationId xmlns:a16="http://schemas.microsoft.com/office/drawing/2014/main" id="{78974619-7A75-0F72-F6C7-5B6CD1E5F26A}"/>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 r="49394" b="11930"/>
          <a:stretch>
            <a:fillRect/>
          </a:stretch>
        </p:blipFill>
        <p:spPr>
          <a:xfrm>
            <a:off x="0" y="922806"/>
            <a:ext cx="7088408" cy="9364194"/>
          </a:xfrm>
        </p:spPr>
      </p:pic>
      <p:sp>
        <p:nvSpPr>
          <p:cNvPr id="10" name="CuadroTexto 9">
            <a:extLst>
              <a:ext uri="{FF2B5EF4-FFF2-40B4-BE49-F238E27FC236}">
                <a16:creationId xmlns:a16="http://schemas.microsoft.com/office/drawing/2014/main" id="{B59F1734-2285-F879-75BA-34F34B2FE4A6}"/>
              </a:ext>
            </a:extLst>
          </p:cNvPr>
          <p:cNvSpPr txBox="1"/>
          <p:nvPr/>
        </p:nvSpPr>
        <p:spPr>
          <a:xfrm>
            <a:off x="7315200" y="2933700"/>
            <a:ext cx="10591800" cy="6370975"/>
          </a:xfrm>
          <a:prstGeom prst="rect">
            <a:avLst/>
          </a:prstGeom>
          <a:noFill/>
        </p:spPr>
        <p:txBody>
          <a:bodyPr wrap="square" rtlCol="0">
            <a:spAutoFit/>
          </a:bodyPr>
          <a:lstStyle/>
          <a:p>
            <a:pPr marL="342900" indent="-342900">
              <a:buFont typeface="Arial" panose="020B0604020202020204" pitchFamily="34" charset="0"/>
              <a:buChar char="•"/>
            </a:pPr>
            <a:r>
              <a:rPr lang="es-ES" sz="2400" dirty="0"/>
              <a:t>Establecida en 1952 como el Consejo de Cooperación Aduanera.</a:t>
            </a:r>
          </a:p>
          <a:p>
            <a:pPr marL="342900" indent="-342900">
              <a:buFont typeface="Arial" panose="020B0604020202020204" pitchFamily="34" charset="0"/>
              <a:buChar char="•"/>
            </a:pPr>
            <a:endParaRPr lang="es-ES" sz="2400" dirty="0"/>
          </a:p>
          <a:p>
            <a:pPr marL="342900" indent="-342900">
              <a:buFont typeface="Arial" panose="020B0604020202020204" pitchFamily="34" charset="0"/>
              <a:buChar char="•"/>
            </a:pPr>
            <a:r>
              <a:rPr lang="es-ES" sz="2400" dirty="0"/>
              <a:t>El 99% del comercio mundial es procesado colectivamente por la OMA, que representa a </a:t>
            </a:r>
            <a:r>
              <a:rPr lang="es-ES" sz="2400" b="1" dirty="0"/>
              <a:t>186 administraciones aduaneras </a:t>
            </a:r>
            <a:r>
              <a:rPr lang="es-ES" sz="2400" dirty="0"/>
              <a:t>en todo el mundo.</a:t>
            </a:r>
          </a:p>
          <a:p>
            <a:pPr marL="342900" indent="-342900">
              <a:buFont typeface="Arial" panose="020B0604020202020204" pitchFamily="34" charset="0"/>
              <a:buChar char="•"/>
            </a:pPr>
            <a:endParaRPr lang="es-ES" sz="2400" dirty="0"/>
          </a:p>
          <a:p>
            <a:pPr marL="342900" indent="-342900">
              <a:buFont typeface="Arial" panose="020B0604020202020204" pitchFamily="34" charset="0"/>
              <a:buChar char="•"/>
            </a:pPr>
            <a:r>
              <a:rPr lang="es-ES" sz="2400" dirty="0"/>
              <a:t>Visión: “Unir a las aduanas para un mundo más seguro y próspero. Las fronteras dividen, las aduanas conectan.”</a:t>
            </a:r>
          </a:p>
          <a:p>
            <a:pPr marL="342900" indent="-342900">
              <a:buFont typeface="Arial" panose="020B0604020202020204" pitchFamily="34" charset="0"/>
              <a:buChar char="•"/>
            </a:pPr>
            <a:endParaRPr lang="es-ES" sz="2400" dirty="0"/>
          </a:p>
          <a:p>
            <a:pPr marL="342900" indent="-342900">
              <a:buFont typeface="Arial" panose="020B0604020202020204" pitchFamily="34" charset="0"/>
              <a:buChar char="•"/>
            </a:pPr>
            <a:r>
              <a:rPr lang="es-ES" sz="2400" dirty="0"/>
              <a:t>Misión: La OMA desarrolla estándares internacionales, fomenta la cooperación y desarrolla capacidades para facilitar el comercio legítimo, asegurar una recaudación justa de ingresos y proteger a la sociedad, brindando liderazgo, orientación y apoyo a las administraciones aduaneras.</a:t>
            </a:r>
          </a:p>
          <a:p>
            <a:pPr marL="342900" indent="-342900">
              <a:buFont typeface="Arial" panose="020B0604020202020204" pitchFamily="34" charset="0"/>
              <a:buChar char="•"/>
            </a:pPr>
            <a:endParaRPr lang="es-ES" sz="2400" dirty="0"/>
          </a:p>
          <a:p>
            <a:pPr marL="342900" indent="-342900">
              <a:buFont typeface="Arial" panose="020B0604020202020204" pitchFamily="34" charset="0"/>
              <a:buChar char="•"/>
            </a:pPr>
            <a:r>
              <a:rPr lang="es-ES" sz="2400" b="1" dirty="0"/>
              <a:t>Dos funciones principales</a:t>
            </a:r>
            <a:r>
              <a:rPr lang="es-ES" sz="2400" dirty="0"/>
              <a:t>, siendo la cooperación el vínculo entre ellas: </a:t>
            </a:r>
          </a:p>
          <a:p>
            <a:pPr marL="800100" lvl="1" indent="-342900">
              <a:buFont typeface="Arial" panose="020B0604020202020204" pitchFamily="34" charset="0"/>
              <a:buChar char="•"/>
            </a:pPr>
            <a:r>
              <a:rPr lang="es-ES" sz="2400" dirty="0"/>
              <a:t>Desarrollo de estándares internacionales </a:t>
            </a:r>
          </a:p>
          <a:p>
            <a:pPr marL="800100" lvl="1" indent="-342900">
              <a:buFont typeface="Arial" panose="020B0604020202020204" pitchFamily="34" charset="0"/>
              <a:buChar char="•"/>
            </a:pPr>
            <a:r>
              <a:rPr lang="es-ES" sz="2400" dirty="0"/>
              <a:t>Fortalecimiento de Capacidades</a:t>
            </a:r>
          </a:p>
          <a:p>
            <a:pPr marL="800100" lvl="1" indent="-342900">
              <a:buFont typeface="Arial" panose="020B0604020202020204" pitchFamily="34" charset="0"/>
              <a:buChar char="•"/>
            </a:pPr>
            <a:endParaRPr lang="es-ES" sz="2400" dirty="0"/>
          </a:p>
        </p:txBody>
      </p:sp>
    </p:spTree>
    <p:extLst>
      <p:ext uri="{BB962C8B-B14F-4D97-AF65-F5344CB8AC3E}">
        <p14:creationId xmlns:p14="http://schemas.microsoft.com/office/powerpoint/2010/main" val="2640039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DBCD2-BB89-F744-4EE6-A1FA1E9A4BB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DE8AAB8-545C-1DF7-1B65-DA609F43AE76}"/>
              </a:ext>
            </a:extLst>
          </p:cNvPr>
          <p:cNvSpPr/>
          <p:nvPr/>
        </p:nvSpPr>
        <p:spPr>
          <a:xfrm>
            <a:off x="0" y="0"/>
            <a:ext cx="18288000" cy="952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extBox 2">
            <a:extLst>
              <a:ext uri="{FF2B5EF4-FFF2-40B4-BE49-F238E27FC236}">
                <a16:creationId xmlns:a16="http://schemas.microsoft.com/office/drawing/2014/main" id="{B23FB3B9-87CB-EB7B-9FF5-854FDF49CBA7}"/>
              </a:ext>
            </a:extLst>
          </p:cNvPr>
          <p:cNvSpPr txBox="1"/>
          <p:nvPr/>
        </p:nvSpPr>
        <p:spPr>
          <a:xfrm>
            <a:off x="0" y="190500"/>
            <a:ext cx="18288000" cy="553998"/>
          </a:xfrm>
          <a:prstGeom prst="rect">
            <a:avLst/>
          </a:prstGeom>
          <a:noFill/>
        </p:spPr>
        <p:txBody>
          <a:bodyPr wrap="square" rtlCol="0">
            <a:spAutoFit/>
          </a:bodyPr>
          <a:lstStyle/>
          <a:p>
            <a:pPr algn="ctr"/>
            <a:r>
              <a:rPr lang="en-MX" sz="3000" b="1" dirty="0">
                <a:solidFill>
                  <a:schemeClr val="bg1"/>
                </a:solidFill>
              </a:rPr>
              <a:t>XVII REUNIÓN MUNDIAL DE DERECHO ADUANERO OPORTO, PORTUGAL 2025</a:t>
            </a:r>
          </a:p>
        </p:txBody>
      </p:sp>
      <p:sp>
        <p:nvSpPr>
          <p:cNvPr id="7" name="Título 6">
            <a:extLst>
              <a:ext uri="{FF2B5EF4-FFF2-40B4-BE49-F238E27FC236}">
                <a16:creationId xmlns:a16="http://schemas.microsoft.com/office/drawing/2014/main" id="{9F4B2C63-29DD-7AE4-7D08-AF35B2F9D5F7}"/>
              </a:ext>
            </a:extLst>
          </p:cNvPr>
          <p:cNvSpPr>
            <a:spLocks noGrp="1"/>
          </p:cNvSpPr>
          <p:nvPr>
            <p:ph type="title"/>
          </p:nvPr>
        </p:nvSpPr>
        <p:spPr>
          <a:xfrm>
            <a:off x="457199" y="723900"/>
            <a:ext cx="17461831" cy="1143000"/>
          </a:xfrm>
        </p:spPr>
        <p:txBody>
          <a:bodyPr>
            <a:normAutofit fontScale="90000"/>
          </a:bodyPr>
          <a:lstStyle/>
          <a:p>
            <a:r>
              <a:rPr lang="en-US" dirty="0" err="1"/>
              <a:t>Programa</a:t>
            </a:r>
            <a:r>
              <a:rPr lang="en-US" dirty="0"/>
              <a:t> PICARD (Partnerships in Customs Academic Research and Development)</a:t>
            </a:r>
            <a:endParaRPr lang="es-ES" dirty="0"/>
          </a:p>
        </p:txBody>
      </p:sp>
      <p:sp>
        <p:nvSpPr>
          <p:cNvPr id="8" name="Marcador de texto 7">
            <a:extLst>
              <a:ext uri="{FF2B5EF4-FFF2-40B4-BE49-F238E27FC236}">
                <a16:creationId xmlns:a16="http://schemas.microsoft.com/office/drawing/2014/main" id="{3C3A1DDD-EF2C-4BA0-E7E2-AD94456A8B94}"/>
              </a:ext>
            </a:extLst>
          </p:cNvPr>
          <p:cNvSpPr>
            <a:spLocks noGrp="1"/>
          </p:cNvSpPr>
          <p:nvPr>
            <p:ph type="body" idx="1"/>
          </p:nvPr>
        </p:nvSpPr>
        <p:spPr>
          <a:xfrm>
            <a:off x="457200" y="2864604"/>
            <a:ext cx="8458200" cy="526296"/>
          </a:xfrm>
        </p:spPr>
        <p:txBody>
          <a:bodyPr>
            <a:normAutofit lnSpcReduction="10000"/>
          </a:bodyPr>
          <a:lstStyle/>
          <a:p>
            <a:r>
              <a:rPr lang="es-ES" sz="2800" dirty="0"/>
              <a:t>1. Investigación Académica </a:t>
            </a:r>
          </a:p>
        </p:txBody>
      </p:sp>
      <p:sp>
        <p:nvSpPr>
          <p:cNvPr id="10" name="Marcador de texto 9">
            <a:extLst>
              <a:ext uri="{FF2B5EF4-FFF2-40B4-BE49-F238E27FC236}">
                <a16:creationId xmlns:a16="http://schemas.microsoft.com/office/drawing/2014/main" id="{DEF579A5-A4C4-33A0-F873-7A4DA56A5EDF}"/>
              </a:ext>
            </a:extLst>
          </p:cNvPr>
          <p:cNvSpPr>
            <a:spLocks noGrp="1"/>
          </p:cNvSpPr>
          <p:nvPr>
            <p:ph type="body" sz="quarter" idx="3"/>
          </p:nvPr>
        </p:nvSpPr>
        <p:spPr>
          <a:xfrm>
            <a:off x="9150096" y="2857500"/>
            <a:ext cx="8147304" cy="513269"/>
          </a:xfrm>
        </p:spPr>
        <p:txBody>
          <a:bodyPr>
            <a:normAutofit lnSpcReduction="10000"/>
          </a:bodyPr>
          <a:lstStyle/>
          <a:p>
            <a:r>
              <a:rPr lang="es-ES" sz="2800" dirty="0"/>
              <a:t>2. Promoción del Profesionalismo Aduanero </a:t>
            </a:r>
          </a:p>
        </p:txBody>
      </p:sp>
      <p:sp>
        <p:nvSpPr>
          <p:cNvPr id="12" name="CuadroTexto 11">
            <a:extLst>
              <a:ext uri="{FF2B5EF4-FFF2-40B4-BE49-F238E27FC236}">
                <a16:creationId xmlns:a16="http://schemas.microsoft.com/office/drawing/2014/main" id="{AB86BCF7-A1AF-1784-F471-AB9C192AE6C3}"/>
              </a:ext>
            </a:extLst>
          </p:cNvPr>
          <p:cNvSpPr txBox="1"/>
          <p:nvPr/>
        </p:nvSpPr>
        <p:spPr>
          <a:xfrm>
            <a:off x="457200" y="1790700"/>
            <a:ext cx="16840200" cy="1077218"/>
          </a:xfrm>
          <a:prstGeom prst="rect">
            <a:avLst/>
          </a:prstGeom>
          <a:noFill/>
        </p:spPr>
        <p:txBody>
          <a:bodyPr wrap="square" rtlCol="0">
            <a:spAutoFit/>
          </a:bodyPr>
          <a:lstStyle/>
          <a:p>
            <a:r>
              <a:rPr lang="es-ES" sz="3200" dirty="0"/>
              <a:t>Marco de cooperación para que las administraciones aduaneras, los profesionales y las instituciones académicas colaboraran estrechamente en dos objetivos principales: </a:t>
            </a:r>
          </a:p>
        </p:txBody>
      </p:sp>
      <p:graphicFrame>
        <p:nvGraphicFramePr>
          <p:cNvPr id="17" name="Diagrama 16" descr="Marcador de posición de la escala de tiempo&#10;">
            <a:extLst>
              <a:ext uri="{FF2B5EF4-FFF2-40B4-BE49-F238E27FC236}">
                <a16:creationId xmlns:a16="http://schemas.microsoft.com/office/drawing/2014/main" id="{608F4C7C-AF67-E1F7-1BC6-F1C81F8A3087}"/>
              </a:ext>
            </a:extLst>
          </p:cNvPr>
          <p:cNvGraphicFramePr/>
          <p:nvPr>
            <p:extLst>
              <p:ext uri="{D42A27DB-BD31-4B8C-83A1-F6EECF244321}">
                <p14:modId xmlns:p14="http://schemas.microsoft.com/office/powerpoint/2010/main" val="2342561796"/>
              </p:ext>
            </p:extLst>
          </p:nvPr>
        </p:nvGraphicFramePr>
        <p:xfrm>
          <a:off x="368968" y="2864604"/>
          <a:ext cx="17550063" cy="72318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4681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5D8C4-113A-3B9D-755F-3C0A8792CE8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EAB8453-1A46-EB08-31F0-FBAC68CC0ECE}"/>
              </a:ext>
            </a:extLst>
          </p:cNvPr>
          <p:cNvSpPr/>
          <p:nvPr/>
        </p:nvSpPr>
        <p:spPr>
          <a:xfrm>
            <a:off x="0" y="0"/>
            <a:ext cx="18288000" cy="952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extBox 2">
            <a:extLst>
              <a:ext uri="{FF2B5EF4-FFF2-40B4-BE49-F238E27FC236}">
                <a16:creationId xmlns:a16="http://schemas.microsoft.com/office/drawing/2014/main" id="{B53E71AD-D344-11F2-4198-63DFF3CDFB83}"/>
              </a:ext>
            </a:extLst>
          </p:cNvPr>
          <p:cNvSpPr txBox="1"/>
          <p:nvPr/>
        </p:nvSpPr>
        <p:spPr>
          <a:xfrm>
            <a:off x="0" y="190500"/>
            <a:ext cx="18288000" cy="553998"/>
          </a:xfrm>
          <a:prstGeom prst="rect">
            <a:avLst/>
          </a:prstGeom>
          <a:noFill/>
        </p:spPr>
        <p:txBody>
          <a:bodyPr wrap="square" rtlCol="0">
            <a:spAutoFit/>
          </a:bodyPr>
          <a:lstStyle/>
          <a:p>
            <a:pPr algn="ctr"/>
            <a:r>
              <a:rPr lang="en-MX" sz="3000" b="1" dirty="0">
                <a:solidFill>
                  <a:schemeClr val="bg1"/>
                </a:solidFill>
              </a:rPr>
              <a:t>XVII REUNIÓN MUNDIAL DE DERECHO ADUANERO OPORTO, PORTUGAL 2025</a:t>
            </a:r>
          </a:p>
        </p:txBody>
      </p:sp>
      <p:pic>
        <p:nvPicPr>
          <p:cNvPr id="7" name="Imagen 6" descr="Interfaz de usuario gráfica, Texto, Aplicación&#10;&#10;El contenido generado por IA puede ser incorrecto.">
            <a:extLst>
              <a:ext uri="{FF2B5EF4-FFF2-40B4-BE49-F238E27FC236}">
                <a16:creationId xmlns:a16="http://schemas.microsoft.com/office/drawing/2014/main" id="{02165516-4679-3895-D834-1DE9E54B7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943700"/>
            <a:ext cx="5550190" cy="7925215"/>
          </a:xfrm>
          <a:prstGeom prst="rect">
            <a:avLst/>
          </a:prstGeom>
        </p:spPr>
      </p:pic>
      <p:sp>
        <p:nvSpPr>
          <p:cNvPr id="8" name="Título 7">
            <a:extLst>
              <a:ext uri="{FF2B5EF4-FFF2-40B4-BE49-F238E27FC236}">
                <a16:creationId xmlns:a16="http://schemas.microsoft.com/office/drawing/2014/main" id="{7E89CFF0-1B19-077C-8221-65487AE6AD7C}"/>
              </a:ext>
            </a:extLst>
          </p:cNvPr>
          <p:cNvSpPr>
            <a:spLocks noGrp="1"/>
          </p:cNvSpPr>
          <p:nvPr>
            <p:ph type="title"/>
          </p:nvPr>
        </p:nvSpPr>
        <p:spPr>
          <a:xfrm>
            <a:off x="304800" y="907884"/>
            <a:ext cx="17678400" cy="1143000"/>
          </a:xfrm>
        </p:spPr>
        <p:txBody>
          <a:bodyPr/>
          <a:lstStyle/>
          <a:p>
            <a:r>
              <a:rPr lang="es-ES" dirty="0"/>
              <a:t>Estándares Profesionales PICARD</a:t>
            </a:r>
          </a:p>
        </p:txBody>
      </p:sp>
      <p:sp>
        <p:nvSpPr>
          <p:cNvPr id="9" name="Marcador de contenido 8">
            <a:extLst>
              <a:ext uri="{FF2B5EF4-FFF2-40B4-BE49-F238E27FC236}">
                <a16:creationId xmlns:a16="http://schemas.microsoft.com/office/drawing/2014/main" id="{311846AB-0CDE-2343-69B3-F38EF86728F3}"/>
              </a:ext>
            </a:extLst>
          </p:cNvPr>
          <p:cNvSpPr>
            <a:spLocks noGrp="1"/>
          </p:cNvSpPr>
          <p:nvPr>
            <p:ph idx="1"/>
          </p:nvPr>
        </p:nvSpPr>
        <p:spPr>
          <a:xfrm>
            <a:off x="7232904" y="2214270"/>
            <a:ext cx="10750296" cy="7654645"/>
          </a:xfrm>
        </p:spPr>
        <p:txBody>
          <a:bodyPr>
            <a:normAutofit lnSpcReduction="10000"/>
          </a:bodyPr>
          <a:lstStyle/>
          <a:p>
            <a:r>
              <a:rPr lang="es-ES" dirty="0"/>
              <a:t>Un marco para:</a:t>
            </a:r>
          </a:p>
          <a:p>
            <a:pPr lvl="1"/>
            <a:r>
              <a:rPr lang="es-ES" dirty="0"/>
              <a:t>Diseño de Programas académicos y reconocimiento formal de la OMA</a:t>
            </a:r>
          </a:p>
          <a:p>
            <a:pPr lvl="1"/>
            <a:r>
              <a:rPr lang="es-ES" dirty="0"/>
              <a:t>Diseño de la formación profesional interna de los Miembros de la OMA</a:t>
            </a:r>
          </a:p>
          <a:p>
            <a:pPr lvl="1"/>
            <a:r>
              <a:rPr lang="es-ES" dirty="0"/>
              <a:t>Desarrollo de perfiles laborales de aduanas</a:t>
            </a:r>
          </a:p>
          <a:p>
            <a:pPr lvl="1"/>
            <a:r>
              <a:rPr lang="es-ES" dirty="0"/>
              <a:t>Estándares del sector privado para profesionales de aduanas</a:t>
            </a:r>
          </a:p>
          <a:p>
            <a:pPr lvl="1"/>
            <a:endParaRPr lang="es-ES" dirty="0"/>
          </a:p>
          <a:p>
            <a:r>
              <a:rPr lang="es-ES" dirty="0"/>
              <a:t>Enfoque en gerentes/líderes estratégicos y operativos:</a:t>
            </a:r>
          </a:p>
          <a:p>
            <a:pPr lvl="1"/>
            <a:r>
              <a:rPr lang="es-ES" dirty="0"/>
              <a:t>Conocimientos</a:t>
            </a:r>
          </a:p>
          <a:p>
            <a:pPr lvl="1"/>
            <a:r>
              <a:rPr lang="es-ES" dirty="0"/>
              <a:t>Habilidades</a:t>
            </a:r>
          </a:p>
          <a:p>
            <a:pPr lvl="1"/>
            <a:r>
              <a:rPr lang="es-ES" dirty="0"/>
              <a:t>Requisitos de comportamiento/actitud</a:t>
            </a:r>
          </a:p>
          <a:p>
            <a:pPr marL="457200" lvl="1" indent="0">
              <a:buNone/>
            </a:pPr>
            <a:endParaRPr lang="es-ES" dirty="0"/>
          </a:p>
          <a:p>
            <a:r>
              <a:rPr lang="es-ES" dirty="0"/>
              <a:t>La OMA reconoce actualmente:</a:t>
            </a:r>
          </a:p>
          <a:p>
            <a:pPr lvl="1"/>
            <a:r>
              <a:rPr lang="es-ES" dirty="0"/>
              <a:t>16 universidades.</a:t>
            </a:r>
          </a:p>
          <a:p>
            <a:pPr lvl="1"/>
            <a:r>
              <a:rPr lang="es-ES" dirty="0"/>
              <a:t>26 carreras universitarias.</a:t>
            </a:r>
          </a:p>
          <a:p>
            <a:pPr marL="457200" lvl="1" indent="0">
              <a:buNone/>
            </a:pPr>
            <a:endParaRPr lang="es-ES" dirty="0"/>
          </a:p>
          <a:p>
            <a:pPr marL="457200" lvl="1" indent="0">
              <a:buNone/>
            </a:pPr>
            <a:endParaRPr lang="es-ES" dirty="0"/>
          </a:p>
        </p:txBody>
      </p:sp>
      <p:sp>
        <p:nvSpPr>
          <p:cNvPr id="10" name="CuadroTexto 9">
            <a:extLst>
              <a:ext uri="{FF2B5EF4-FFF2-40B4-BE49-F238E27FC236}">
                <a16:creationId xmlns:a16="http://schemas.microsoft.com/office/drawing/2014/main" id="{12ED6A5C-2855-B0E4-C94D-1D0F495DA9D0}"/>
              </a:ext>
            </a:extLst>
          </p:cNvPr>
          <p:cNvSpPr txBox="1"/>
          <p:nvPr/>
        </p:nvSpPr>
        <p:spPr>
          <a:xfrm>
            <a:off x="76200" y="9944100"/>
            <a:ext cx="16840200" cy="307777"/>
          </a:xfrm>
          <a:prstGeom prst="rect">
            <a:avLst/>
          </a:prstGeom>
          <a:noFill/>
        </p:spPr>
        <p:txBody>
          <a:bodyPr wrap="square" rtlCol="0">
            <a:spAutoFit/>
          </a:bodyPr>
          <a:lstStyle/>
          <a:p>
            <a:r>
              <a:rPr lang="es-ES" sz="1400" dirty="0">
                <a:hlinkClick r:id="rId4"/>
              </a:rPr>
              <a:t>https://www.wcoomd.org/en/topics/capacity-building/activities-and-programmes/people-development/learning/development-programmes/cb_picard_overview.aspx</a:t>
            </a:r>
            <a:r>
              <a:rPr lang="es-ES" sz="1400" dirty="0"/>
              <a:t> </a:t>
            </a:r>
          </a:p>
        </p:txBody>
      </p:sp>
    </p:spTree>
    <p:extLst>
      <p:ext uri="{BB962C8B-B14F-4D97-AF65-F5344CB8AC3E}">
        <p14:creationId xmlns:p14="http://schemas.microsoft.com/office/powerpoint/2010/main" val="4231112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8999</TotalTime>
  <Words>2851</Words>
  <Application>Microsoft Office PowerPoint</Application>
  <PresentationFormat>Personalizado</PresentationFormat>
  <Paragraphs>317</Paragraphs>
  <Slides>18</Slides>
  <Notes>18</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18</vt:i4>
      </vt:variant>
    </vt:vector>
  </HeadingPairs>
  <TitlesOfParts>
    <vt:vector size="22" baseType="lpstr">
      <vt:lpstr>Arial</vt:lpstr>
      <vt:lpstr>Aptos</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ORGANIZACIÓN MUNDIAL DE ADUANAS</vt:lpstr>
      <vt:lpstr>Programa PICARD (Partnerships in Customs Academic Research and Development)</vt:lpstr>
      <vt:lpstr>Estándares Profesionales PICARD</vt:lpstr>
      <vt:lpstr>Perfil y requisitos generales para los Gerentes/Líderes Estratégicos</vt:lpstr>
      <vt:lpstr>Perfil y requisitos generales para los Gerentes/Líderes Estratégicos</vt:lpstr>
      <vt:lpstr>Perfil, requisitos y elementos esenciales para los Gerentes/Líderes Operativos</vt:lpstr>
      <vt:lpstr>Perfil, requisitos y elementos esenciales para los Gerentes/Líderes Operativos</vt:lpstr>
      <vt:lpstr>Presentación de PowerPoint</vt:lpstr>
      <vt:lpstr>Presentación de PowerPoint</vt:lpstr>
      <vt:lpstr>OPORTUNIDADES</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SLIDES PORTO 2025</dc:title>
  <cp:lastModifiedBy>Karolyn Salcedo</cp:lastModifiedBy>
  <cp:revision>8</cp:revision>
  <cp:lastPrinted>2025-09-02T21:43:28Z</cp:lastPrinted>
  <dcterms:created xsi:type="dcterms:W3CDTF">2006-08-16T00:00:00Z</dcterms:created>
  <dcterms:modified xsi:type="dcterms:W3CDTF">2025-09-04T12:16:13Z</dcterms:modified>
  <dc:identifier>DAGrljsL3fw</dc:identifier>
</cp:coreProperties>
</file>