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258" r:id="rId4"/>
    <p:sldId id="261" r:id="rId5"/>
    <p:sldId id="262" r:id="rId6"/>
    <p:sldId id="259" r:id="rId7"/>
    <p:sldId id="260" r:id="rId8"/>
    <p:sldId id="285" r:id="rId9"/>
    <p:sldId id="275" r:id="rId10"/>
    <p:sldId id="278" r:id="rId11"/>
    <p:sldId id="279" r:id="rId12"/>
    <p:sldId id="280" r:id="rId13"/>
    <p:sldId id="281" r:id="rId14"/>
    <p:sldId id="264" r:id="rId15"/>
    <p:sldId id="277" r:id="rId16"/>
  </p:sldIdLst>
  <p:sldSz cx="18288000" cy="10287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League Spartan" panose="020B0604020202020204" charset="0"/>
      <p:regular r:id="rId22"/>
      <p:bold r:id="rId23"/>
    </p:embeddedFont>
    <p:embeddedFont>
      <p:font typeface="Poppins Bold" panose="00000800000000000000" charset="0"/>
      <p:regular r:id="rId24"/>
      <p:bold r:id="rId25"/>
    </p:embeddedFont>
    <p:embeddedFont>
      <p:font typeface="Poppins Semi-Bold" panose="020B060402020202020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0" autoAdjust="0"/>
    <p:restoredTop sz="94527" autoAdjust="0"/>
  </p:normalViewPr>
  <p:slideViewPr>
    <p:cSldViewPr>
      <p:cViewPr varScale="1">
        <p:scale>
          <a:sx n="42" d="100"/>
          <a:sy n="42" d="100"/>
        </p:scale>
        <p:origin x="18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69DFF-584D-3A43-BBF5-447DC4115404}" type="doc">
      <dgm:prSet loTypeId="urn:microsoft.com/office/officeart/2005/8/layout/process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7000632-7657-8042-A8EE-273A692D80A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kumimoji="1" lang="es-ES_tradnl" sz="3600" b="1" i="0" baseline="0" dirty="0"/>
            <a:t>Cartas Invitación - revisión de gabinete </a:t>
          </a:r>
        </a:p>
      </dgm:t>
    </dgm:pt>
    <dgm:pt modelId="{1E982655-5DB0-534E-B5CE-6A84600A1FC1}" type="parTrans" cxnId="{BC7FADD4-E8DE-DC41-BD0F-25E70469A029}">
      <dgm:prSet/>
      <dgm:spPr/>
      <dgm:t>
        <a:bodyPr/>
        <a:lstStyle/>
        <a:p>
          <a:endParaRPr lang="es-MX"/>
        </a:p>
      </dgm:t>
    </dgm:pt>
    <dgm:pt modelId="{7C81496D-BCC7-B84A-9BAA-B1346AA6D7E1}" type="sibTrans" cxnId="{BC7FADD4-E8DE-DC41-BD0F-25E70469A029}">
      <dgm:prSet/>
      <dgm:spPr/>
      <dgm:t>
        <a:bodyPr/>
        <a:lstStyle/>
        <a:p>
          <a:endParaRPr lang="es-MX"/>
        </a:p>
      </dgm:t>
    </dgm:pt>
    <dgm:pt modelId="{BAD98803-58FD-7F44-8B9C-A4BAB11C9063}">
      <dgm:prSet/>
      <dgm:spPr>
        <a:solidFill>
          <a:srgbClr val="0070C0"/>
        </a:solidFill>
      </dgm:spPr>
      <dgm:t>
        <a:bodyPr/>
        <a:lstStyle/>
        <a:p>
          <a:r>
            <a:rPr kumimoji="1" lang="es-ES_tradnl" b="1" i="0" baseline="0" dirty="0"/>
            <a:t>Inconsistencia </a:t>
          </a:r>
        </a:p>
        <a:p>
          <a:r>
            <a:rPr kumimoji="1" lang="es-ES_tradnl" b="1" i="0" baseline="0" dirty="0"/>
            <a:t>Entre INCOTERMS Y VALOR EN ADUANA (INCREMENTABLES INHERENTES AL TRANSPORTE)</a:t>
          </a:r>
          <a:endParaRPr lang="es-MX" dirty="0"/>
        </a:p>
      </dgm:t>
    </dgm:pt>
    <dgm:pt modelId="{0871BCC9-536F-5C4E-87C3-6C7861C3D0FA}" type="parTrans" cxnId="{A9E6E239-F35B-D04F-9021-22276800F32C}">
      <dgm:prSet/>
      <dgm:spPr/>
      <dgm:t>
        <a:bodyPr/>
        <a:lstStyle/>
        <a:p>
          <a:endParaRPr lang="es-MX"/>
        </a:p>
      </dgm:t>
    </dgm:pt>
    <dgm:pt modelId="{2CA7F10F-17F3-854C-B840-C8794A171C0E}" type="sibTrans" cxnId="{A9E6E239-F35B-D04F-9021-22276800F32C}">
      <dgm:prSet/>
      <dgm:spPr/>
      <dgm:t>
        <a:bodyPr/>
        <a:lstStyle/>
        <a:p>
          <a:endParaRPr lang="es-MX"/>
        </a:p>
      </dgm:t>
    </dgm:pt>
    <dgm:pt modelId="{C6E02BF2-C0EB-C645-8683-E0AAECA2A21D}" type="pres">
      <dgm:prSet presAssocID="{51469DFF-584D-3A43-BBF5-447DC4115404}" presName="linearFlow" presStyleCnt="0">
        <dgm:presLayoutVars>
          <dgm:resizeHandles val="exact"/>
        </dgm:presLayoutVars>
      </dgm:prSet>
      <dgm:spPr/>
    </dgm:pt>
    <dgm:pt modelId="{E90A8138-1DAB-8742-83C7-165BEC80A6AA}" type="pres">
      <dgm:prSet presAssocID="{07000632-7657-8042-A8EE-273A692D80A1}" presName="node" presStyleLbl="node1" presStyleIdx="0" presStyleCnt="2">
        <dgm:presLayoutVars>
          <dgm:bulletEnabled val="1"/>
        </dgm:presLayoutVars>
      </dgm:prSet>
      <dgm:spPr/>
    </dgm:pt>
    <dgm:pt modelId="{45836C01-354F-F34A-8026-2AE976BAF875}" type="pres">
      <dgm:prSet presAssocID="{7C81496D-BCC7-B84A-9BAA-B1346AA6D7E1}" presName="sibTrans" presStyleLbl="sibTrans2D1" presStyleIdx="0" presStyleCnt="1"/>
      <dgm:spPr/>
    </dgm:pt>
    <dgm:pt modelId="{B1054384-7E34-7D41-BC44-2E0164F180DF}" type="pres">
      <dgm:prSet presAssocID="{7C81496D-BCC7-B84A-9BAA-B1346AA6D7E1}" presName="connectorText" presStyleLbl="sibTrans2D1" presStyleIdx="0" presStyleCnt="1"/>
      <dgm:spPr/>
    </dgm:pt>
    <dgm:pt modelId="{08E2E24C-8BC9-8B42-988F-C3029A77DCEE}" type="pres">
      <dgm:prSet presAssocID="{BAD98803-58FD-7F44-8B9C-A4BAB11C9063}" presName="node" presStyleLbl="node1" presStyleIdx="1" presStyleCnt="2" custScaleY="105434">
        <dgm:presLayoutVars>
          <dgm:bulletEnabled val="1"/>
        </dgm:presLayoutVars>
      </dgm:prSet>
      <dgm:spPr/>
    </dgm:pt>
  </dgm:ptLst>
  <dgm:cxnLst>
    <dgm:cxn modelId="{F3FA7F0B-5F4A-144E-AAF1-7D1479F87B0D}" type="presOf" srcId="{7C81496D-BCC7-B84A-9BAA-B1346AA6D7E1}" destId="{45836C01-354F-F34A-8026-2AE976BAF875}" srcOrd="0" destOrd="0" presId="urn:microsoft.com/office/officeart/2005/8/layout/process2"/>
    <dgm:cxn modelId="{8E193526-351D-C545-A772-C97A2F1D4F5B}" type="presOf" srcId="{7C81496D-BCC7-B84A-9BAA-B1346AA6D7E1}" destId="{B1054384-7E34-7D41-BC44-2E0164F180DF}" srcOrd="1" destOrd="0" presId="urn:microsoft.com/office/officeart/2005/8/layout/process2"/>
    <dgm:cxn modelId="{EB4AE231-B78A-7D40-A276-6CDA8BB8E6D2}" type="presOf" srcId="{51469DFF-584D-3A43-BBF5-447DC4115404}" destId="{C6E02BF2-C0EB-C645-8683-E0AAECA2A21D}" srcOrd="0" destOrd="0" presId="urn:microsoft.com/office/officeart/2005/8/layout/process2"/>
    <dgm:cxn modelId="{A9E6E239-F35B-D04F-9021-22276800F32C}" srcId="{51469DFF-584D-3A43-BBF5-447DC4115404}" destId="{BAD98803-58FD-7F44-8B9C-A4BAB11C9063}" srcOrd="1" destOrd="0" parTransId="{0871BCC9-536F-5C4E-87C3-6C7861C3D0FA}" sibTransId="{2CA7F10F-17F3-854C-B840-C8794A171C0E}"/>
    <dgm:cxn modelId="{26F61173-CB9D-6F45-A47D-D7F4C61B6E45}" type="presOf" srcId="{BAD98803-58FD-7F44-8B9C-A4BAB11C9063}" destId="{08E2E24C-8BC9-8B42-988F-C3029A77DCEE}" srcOrd="0" destOrd="0" presId="urn:microsoft.com/office/officeart/2005/8/layout/process2"/>
    <dgm:cxn modelId="{BC7FADD4-E8DE-DC41-BD0F-25E70469A029}" srcId="{51469DFF-584D-3A43-BBF5-447DC4115404}" destId="{07000632-7657-8042-A8EE-273A692D80A1}" srcOrd="0" destOrd="0" parTransId="{1E982655-5DB0-534E-B5CE-6A84600A1FC1}" sibTransId="{7C81496D-BCC7-B84A-9BAA-B1346AA6D7E1}"/>
    <dgm:cxn modelId="{D57854DC-3006-244D-93BA-AC71172B2C80}" type="presOf" srcId="{07000632-7657-8042-A8EE-273A692D80A1}" destId="{E90A8138-1DAB-8742-83C7-165BEC80A6AA}" srcOrd="0" destOrd="0" presId="urn:microsoft.com/office/officeart/2005/8/layout/process2"/>
    <dgm:cxn modelId="{3F7F93CC-B79D-8742-B768-89585DC4C307}" type="presParOf" srcId="{C6E02BF2-C0EB-C645-8683-E0AAECA2A21D}" destId="{E90A8138-1DAB-8742-83C7-165BEC80A6AA}" srcOrd="0" destOrd="0" presId="urn:microsoft.com/office/officeart/2005/8/layout/process2"/>
    <dgm:cxn modelId="{B63A5D5D-6CE8-EF45-B08D-7A04D20F02D2}" type="presParOf" srcId="{C6E02BF2-C0EB-C645-8683-E0AAECA2A21D}" destId="{45836C01-354F-F34A-8026-2AE976BAF875}" srcOrd="1" destOrd="0" presId="urn:microsoft.com/office/officeart/2005/8/layout/process2"/>
    <dgm:cxn modelId="{B86DA8C8-B83A-B94F-B16D-59109104A999}" type="presParOf" srcId="{45836C01-354F-F34A-8026-2AE976BAF875}" destId="{B1054384-7E34-7D41-BC44-2E0164F180DF}" srcOrd="0" destOrd="0" presId="urn:microsoft.com/office/officeart/2005/8/layout/process2"/>
    <dgm:cxn modelId="{5E5C7D3D-4640-0D41-9628-76C27EF3CEF7}" type="presParOf" srcId="{C6E02BF2-C0EB-C645-8683-E0AAECA2A21D}" destId="{08E2E24C-8BC9-8B42-988F-C3029A77DCEE}" srcOrd="2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6C7CF1-1DF1-7642-AD34-2D1AF9261207}" type="doc">
      <dgm:prSet loTypeId="urn:microsoft.com/office/officeart/2005/8/layout/venn1" loCatId="relationship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es-MX"/>
        </a:p>
      </dgm:t>
    </dgm:pt>
    <dgm:pt modelId="{0CA172E9-9622-B749-9A20-1338B154D325}">
      <dgm:prSet/>
      <dgm:spPr/>
      <dgm:t>
        <a:bodyPr/>
        <a:lstStyle/>
        <a:p>
          <a:r>
            <a:rPr lang="es-MX" b="1" i="0" baseline="0" dirty="0">
              <a:solidFill>
                <a:srgbClr val="FFFF00"/>
              </a:solidFill>
            </a:rPr>
            <a:t>SITUACIÓN ACTUAL</a:t>
          </a:r>
          <a:endParaRPr lang="es-MX" b="1" dirty="0">
            <a:solidFill>
              <a:srgbClr val="FFFF00"/>
            </a:solidFill>
          </a:endParaRPr>
        </a:p>
      </dgm:t>
    </dgm:pt>
    <dgm:pt modelId="{F033B4A2-1A7D-D941-97CA-01633C28BA26}" type="parTrans" cxnId="{F416AEFB-D083-9347-A542-CEE4F47B0D89}">
      <dgm:prSet/>
      <dgm:spPr/>
      <dgm:t>
        <a:bodyPr/>
        <a:lstStyle/>
        <a:p>
          <a:endParaRPr lang="es-MX" b="1">
            <a:solidFill>
              <a:srgbClr val="FFFF00"/>
            </a:solidFill>
          </a:endParaRPr>
        </a:p>
      </dgm:t>
    </dgm:pt>
    <dgm:pt modelId="{487ECC57-7491-6345-B8FC-FC5206DDBF77}" type="sibTrans" cxnId="{F416AEFB-D083-9347-A542-CEE4F47B0D89}">
      <dgm:prSet/>
      <dgm:spPr/>
      <dgm:t>
        <a:bodyPr/>
        <a:lstStyle/>
        <a:p>
          <a:endParaRPr lang="es-MX" b="1">
            <a:solidFill>
              <a:srgbClr val="FFFF00"/>
            </a:solidFill>
          </a:endParaRPr>
        </a:p>
      </dgm:t>
    </dgm:pt>
    <dgm:pt modelId="{B17DA282-8DFC-6345-B953-3F58D0E5CA11}" type="pres">
      <dgm:prSet presAssocID="{516C7CF1-1DF1-7642-AD34-2D1AF9261207}" presName="compositeShape" presStyleCnt="0">
        <dgm:presLayoutVars>
          <dgm:chMax val="7"/>
          <dgm:dir/>
          <dgm:resizeHandles val="exact"/>
        </dgm:presLayoutVars>
      </dgm:prSet>
      <dgm:spPr/>
    </dgm:pt>
    <dgm:pt modelId="{5FFD83B8-33C3-FA4D-B40F-6A6FDB92D19C}" type="pres">
      <dgm:prSet presAssocID="{0CA172E9-9622-B749-9A20-1338B154D325}" presName="circ1TxSh" presStyleLbl="vennNode1" presStyleIdx="0" presStyleCnt="1"/>
      <dgm:spPr/>
    </dgm:pt>
  </dgm:ptLst>
  <dgm:cxnLst>
    <dgm:cxn modelId="{8F38DE36-DCC7-E340-8445-B4F5E76AE35B}" type="presOf" srcId="{516C7CF1-1DF1-7642-AD34-2D1AF9261207}" destId="{B17DA282-8DFC-6345-B953-3F58D0E5CA11}" srcOrd="0" destOrd="0" presId="urn:microsoft.com/office/officeart/2005/8/layout/venn1"/>
    <dgm:cxn modelId="{7CC749DF-719F-3846-85A5-8B9572E55F05}" type="presOf" srcId="{0CA172E9-9622-B749-9A20-1338B154D325}" destId="{5FFD83B8-33C3-FA4D-B40F-6A6FDB92D19C}" srcOrd="0" destOrd="0" presId="urn:microsoft.com/office/officeart/2005/8/layout/venn1"/>
    <dgm:cxn modelId="{F416AEFB-D083-9347-A542-CEE4F47B0D89}" srcId="{516C7CF1-1DF1-7642-AD34-2D1AF9261207}" destId="{0CA172E9-9622-B749-9A20-1338B154D325}" srcOrd="0" destOrd="0" parTransId="{F033B4A2-1A7D-D941-97CA-01633C28BA26}" sibTransId="{487ECC57-7491-6345-B8FC-FC5206DDBF77}"/>
    <dgm:cxn modelId="{9DC848DD-37A7-B44F-BE0F-61A8500EAA99}" type="presParOf" srcId="{B17DA282-8DFC-6345-B953-3F58D0E5CA11}" destId="{5FFD83B8-33C3-FA4D-B40F-6A6FDB92D19C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42E38-D79D-1E49-B388-FC7EE1D698F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CF9B62E-0BB8-0542-A71B-3886359CA35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_tradnl" b="1" i="0" baseline="0" dirty="0"/>
            <a:t>Base gravable del Impuesto General de  Importación</a:t>
          </a:r>
          <a:endParaRPr lang="es-MX" dirty="0"/>
        </a:p>
      </dgm:t>
    </dgm:pt>
    <dgm:pt modelId="{947B8487-5512-1D4B-A8BF-49BDEDC95459}" type="parTrans" cxnId="{A8359195-EB57-654E-9A5D-C5DDF4E5EE8A}">
      <dgm:prSet/>
      <dgm:spPr/>
      <dgm:t>
        <a:bodyPr/>
        <a:lstStyle/>
        <a:p>
          <a:endParaRPr lang="es-MX"/>
        </a:p>
      </dgm:t>
    </dgm:pt>
    <dgm:pt modelId="{2B980C39-7858-D14F-86C4-EED448A4D5D8}" type="sibTrans" cxnId="{A8359195-EB57-654E-9A5D-C5DDF4E5EE8A}">
      <dgm:prSet/>
      <dgm:spPr/>
      <dgm:t>
        <a:bodyPr/>
        <a:lstStyle/>
        <a:p>
          <a:endParaRPr lang="es-MX"/>
        </a:p>
      </dgm:t>
    </dgm:pt>
    <dgm:pt modelId="{6A52196F-5422-FE4F-BF40-0C8CA433608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_tradnl" b="1" i="0" baseline="0" dirty="0"/>
            <a:t>VALOR EN ADUANA</a:t>
          </a:r>
          <a:endParaRPr lang="es-MX" dirty="0"/>
        </a:p>
      </dgm:t>
    </dgm:pt>
    <dgm:pt modelId="{352B0BB8-2302-6045-80EE-B24D2E442B7B}" type="parTrans" cxnId="{4B0E9027-7B9D-C447-86B3-4F8A100911D2}">
      <dgm:prSet/>
      <dgm:spPr/>
      <dgm:t>
        <a:bodyPr/>
        <a:lstStyle/>
        <a:p>
          <a:endParaRPr lang="es-MX"/>
        </a:p>
      </dgm:t>
    </dgm:pt>
    <dgm:pt modelId="{BD632A3C-005D-FC4A-B126-495E971746B2}" type="sibTrans" cxnId="{4B0E9027-7B9D-C447-86B3-4F8A100911D2}">
      <dgm:prSet/>
      <dgm:spPr/>
      <dgm:t>
        <a:bodyPr/>
        <a:lstStyle/>
        <a:p>
          <a:endParaRPr lang="es-MX"/>
        </a:p>
      </dgm:t>
    </dgm:pt>
    <dgm:pt modelId="{D075B910-382F-C747-8195-52089FF9230A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_tradnl" b="1" i="0" baseline="0" dirty="0"/>
            <a:t>VALOR DE TRANSACCIÓN</a:t>
          </a:r>
          <a:endParaRPr lang="es-MX" dirty="0"/>
        </a:p>
      </dgm:t>
    </dgm:pt>
    <dgm:pt modelId="{48C6B232-1E5B-9F40-8C05-FE0BAA53AD60}" type="parTrans" cxnId="{10C365CF-826F-AD4F-8019-6771422D44EF}">
      <dgm:prSet/>
      <dgm:spPr/>
      <dgm:t>
        <a:bodyPr/>
        <a:lstStyle/>
        <a:p>
          <a:endParaRPr lang="es-MX"/>
        </a:p>
      </dgm:t>
    </dgm:pt>
    <dgm:pt modelId="{1BF7D072-177C-3640-B4B3-FFD5D2ED40CC}" type="sibTrans" cxnId="{10C365CF-826F-AD4F-8019-6771422D44EF}">
      <dgm:prSet/>
      <dgm:spPr/>
      <dgm:t>
        <a:bodyPr/>
        <a:lstStyle/>
        <a:p>
          <a:endParaRPr lang="es-MX"/>
        </a:p>
      </dgm:t>
    </dgm:pt>
    <dgm:pt modelId="{3F3E6C4E-FCF7-444D-991E-478963D19046}" type="pres">
      <dgm:prSet presAssocID="{CEB42E38-D79D-1E49-B388-FC7EE1D698F2}" presName="rootnode" presStyleCnt="0">
        <dgm:presLayoutVars>
          <dgm:chMax/>
          <dgm:chPref/>
          <dgm:dir/>
          <dgm:animLvl val="lvl"/>
        </dgm:presLayoutVars>
      </dgm:prSet>
      <dgm:spPr/>
    </dgm:pt>
    <dgm:pt modelId="{AB2AC773-85FF-6B4B-8F91-8F14D5575F68}" type="pres">
      <dgm:prSet presAssocID="{BCF9B62E-0BB8-0542-A71B-3886359CA35B}" presName="composite" presStyleCnt="0"/>
      <dgm:spPr/>
    </dgm:pt>
    <dgm:pt modelId="{62D51199-1C41-2A46-9E63-492DEDF24EB7}" type="pres">
      <dgm:prSet presAssocID="{BCF9B62E-0BB8-0542-A71B-3886359CA35B}" presName="bentUpArrow1" presStyleLbl="alignImgPlace1" presStyleIdx="0" presStyleCnt="2"/>
      <dgm:spPr/>
    </dgm:pt>
    <dgm:pt modelId="{5F4A7B19-E04E-8F4E-B200-EA45B984784B}" type="pres">
      <dgm:prSet presAssocID="{BCF9B62E-0BB8-0542-A71B-3886359CA35B}" presName="ParentText" presStyleLbl="node1" presStyleIdx="0" presStyleCnt="3" custLinFactNeighborX="1420" custLinFactNeighborY="792">
        <dgm:presLayoutVars>
          <dgm:chMax val="1"/>
          <dgm:chPref val="1"/>
          <dgm:bulletEnabled val="1"/>
        </dgm:presLayoutVars>
      </dgm:prSet>
      <dgm:spPr/>
    </dgm:pt>
    <dgm:pt modelId="{30085D3C-424E-D34A-A37F-C6976A26BCF6}" type="pres">
      <dgm:prSet presAssocID="{BCF9B62E-0BB8-0542-A71B-3886359CA35B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79133975-82F5-D449-9368-4BE49BA82543}" type="pres">
      <dgm:prSet presAssocID="{2B980C39-7858-D14F-86C4-EED448A4D5D8}" presName="sibTrans" presStyleCnt="0"/>
      <dgm:spPr/>
    </dgm:pt>
    <dgm:pt modelId="{342780EB-0D2B-574C-9E75-90230F7E06B9}" type="pres">
      <dgm:prSet presAssocID="{6A52196F-5422-FE4F-BF40-0C8CA4336089}" presName="composite" presStyleCnt="0"/>
      <dgm:spPr/>
    </dgm:pt>
    <dgm:pt modelId="{7DD487C7-5F15-5546-9FF3-2D33EB45AFAB}" type="pres">
      <dgm:prSet presAssocID="{6A52196F-5422-FE4F-BF40-0C8CA4336089}" presName="bentUpArrow1" presStyleLbl="alignImgPlace1" presStyleIdx="1" presStyleCnt="2" custLinFactNeighborX="303" custLinFactNeighborY="2868"/>
      <dgm:spPr/>
    </dgm:pt>
    <dgm:pt modelId="{045436F0-24E4-1245-9269-094D61DD8622}" type="pres">
      <dgm:prSet presAssocID="{6A52196F-5422-FE4F-BF40-0C8CA4336089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6E9FD680-3385-1243-8AA2-4026707E0D2F}" type="pres">
      <dgm:prSet presAssocID="{6A52196F-5422-FE4F-BF40-0C8CA4336089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90B40EBE-D5E6-C247-99C9-84E4CC9E8E57}" type="pres">
      <dgm:prSet presAssocID="{BD632A3C-005D-FC4A-B126-495E971746B2}" presName="sibTrans" presStyleCnt="0"/>
      <dgm:spPr/>
    </dgm:pt>
    <dgm:pt modelId="{0DF3FB9D-0EA5-CD42-957D-B6B476E6C315}" type="pres">
      <dgm:prSet presAssocID="{D075B910-382F-C747-8195-52089FF9230A}" presName="composite" presStyleCnt="0"/>
      <dgm:spPr/>
    </dgm:pt>
    <dgm:pt modelId="{CAC147CF-8601-4A45-B9AC-C1984F83D885}" type="pres">
      <dgm:prSet presAssocID="{D075B910-382F-C747-8195-52089FF9230A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6B0AA18-C4E1-204A-9E09-F05FA36D6454}" type="presOf" srcId="{D075B910-382F-C747-8195-52089FF9230A}" destId="{CAC147CF-8601-4A45-B9AC-C1984F83D885}" srcOrd="0" destOrd="0" presId="urn:microsoft.com/office/officeart/2005/8/layout/StepDownProcess"/>
    <dgm:cxn modelId="{4B0E9027-7B9D-C447-86B3-4F8A100911D2}" srcId="{CEB42E38-D79D-1E49-B388-FC7EE1D698F2}" destId="{6A52196F-5422-FE4F-BF40-0C8CA4336089}" srcOrd="1" destOrd="0" parTransId="{352B0BB8-2302-6045-80EE-B24D2E442B7B}" sibTransId="{BD632A3C-005D-FC4A-B126-495E971746B2}"/>
    <dgm:cxn modelId="{C960F760-121F-AC41-AD8D-57794F216AC1}" type="presOf" srcId="{BCF9B62E-0BB8-0542-A71B-3886359CA35B}" destId="{5F4A7B19-E04E-8F4E-B200-EA45B984784B}" srcOrd="0" destOrd="0" presId="urn:microsoft.com/office/officeart/2005/8/layout/StepDownProcess"/>
    <dgm:cxn modelId="{A8359195-EB57-654E-9A5D-C5DDF4E5EE8A}" srcId="{CEB42E38-D79D-1E49-B388-FC7EE1D698F2}" destId="{BCF9B62E-0BB8-0542-A71B-3886359CA35B}" srcOrd="0" destOrd="0" parTransId="{947B8487-5512-1D4B-A8BF-49BDEDC95459}" sibTransId="{2B980C39-7858-D14F-86C4-EED448A4D5D8}"/>
    <dgm:cxn modelId="{AC0318A4-2D46-B841-8A89-0F8E579B201E}" type="presOf" srcId="{6A52196F-5422-FE4F-BF40-0C8CA4336089}" destId="{045436F0-24E4-1245-9269-094D61DD8622}" srcOrd="0" destOrd="0" presId="urn:microsoft.com/office/officeart/2005/8/layout/StepDownProcess"/>
    <dgm:cxn modelId="{5F268DCB-05C7-4F47-BA2D-806B17F39473}" type="presOf" srcId="{CEB42E38-D79D-1E49-B388-FC7EE1D698F2}" destId="{3F3E6C4E-FCF7-444D-991E-478963D19046}" srcOrd="0" destOrd="0" presId="urn:microsoft.com/office/officeart/2005/8/layout/StepDownProcess"/>
    <dgm:cxn modelId="{10C365CF-826F-AD4F-8019-6771422D44EF}" srcId="{CEB42E38-D79D-1E49-B388-FC7EE1D698F2}" destId="{D075B910-382F-C747-8195-52089FF9230A}" srcOrd="2" destOrd="0" parTransId="{48C6B232-1E5B-9F40-8C05-FE0BAA53AD60}" sibTransId="{1BF7D072-177C-3640-B4B3-FFD5D2ED40CC}"/>
    <dgm:cxn modelId="{02BB620F-6157-A84B-B1C9-CD05DFEE60E5}" type="presParOf" srcId="{3F3E6C4E-FCF7-444D-991E-478963D19046}" destId="{AB2AC773-85FF-6B4B-8F91-8F14D5575F68}" srcOrd="0" destOrd="0" presId="urn:microsoft.com/office/officeart/2005/8/layout/StepDownProcess"/>
    <dgm:cxn modelId="{7EC6A0C8-F799-6244-A7E3-1050157729B0}" type="presParOf" srcId="{AB2AC773-85FF-6B4B-8F91-8F14D5575F68}" destId="{62D51199-1C41-2A46-9E63-492DEDF24EB7}" srcOrd="0" destOrd="0" presId="urn:microsoft.com/office/officeart/2005/8/layout/StepDownProcess"/>
    <dgm:cxn modelId="{8EEC454D-EC16-B646-A7D7-3663FD82E638}" type="presParOf" srcId="{AB2AC773-85FF-6B4B-8F91-8F14D5575F68}" destId="{5F4A7B19-E04E-8F4E-B200-EA45B984784B}" srcOrd="1" destOrd="0" presId="urn:microsoft.com/office/officeart/2005/8/layout/StepDownProcess"/>
    <dgm:cxn modelId="{0B53D626-8CD9-CE46-9FCB-56EF8CE200AB}" type="presParOf" srcId="{AB2AC773-85FF-6B4B-8F91-8F14D5575F68}" destId="{30085D3C-424E-D34A-A37F-C6976A26BCF6}" srcOrd="2" destOrd="0" presId="urn:microsoft.com/office/officeart/2005/8/layout/StepDownProcess"/>
    <dgm:cxn modelId="{983C489B-988B-F84C-9103-1D0DCC035EB9}" type="presParOf" srcId="{3F3E6C4E-FCF7-444D-991E-478963D19046}" destId="{79133975-82F5-D449-9368-4BE49BA82543}" srcOrd="1" destOrd="0" presId="urn:microsoft.com/office/officeart/2005/8/layout/StepDownProcess"/>
    <dgm:cxn modelId="{B81AAB5C-9C68-8448-9530-9A1014FF4C65}" type="presParOf" srcId="{3F3E6C4E-FCF7-444D-991E-478963D19046}" destId="{342780EB-0D2B-574C-9E75-90230F7E06B9}" srcOrd="2" destOrd="0" presId="urn:microsoft.com/office/officeart/2005/8/layout/StepDownProcess"/>
    <dgm:cxn modelId="{B3BEC176-4892-5A46-99B8-4605DEA5287A}" type="presParOf" srcId="{342780EB-0D2B-574C-9E75-90230F7E06B9}" destId="{7DD487C7-5F15-5546-9FF3-2D33EB45AFAB}" srcOrd="0" destOrd="0" presId="urn:microsoft.com/office/officeart/2005/8/layout/StepDownProcess"/>
    <dgm:cxn modelId="{12D03877-2799-6D43-A98A-BBDA4E76B5F3}" type="presParOf" srcId="{342780EB-0D2B-574C-9E75-90230F7E06B9}" destId="{045436F0-24E4-1245-9269-094D61DD8622}" srcOrd="1" destOrd="0" presId="urn:microsoft.com/office/officeart/2005/8/layout/StepDownProcess"/>
    <dgm:cxn modelId="{FE6974FE-A6E3-704C-A046-85B63042DAEE}" type="presParOf" srcId="{342780EB-0D2B-574C-9E75-90230F7E06B9}" destId="{6E9FD680-3385-1243-8AA2-4026707E0D2F}" srcOrd="2" destOrd="0" presId="urn:microsoft.com/office/officeart/2005/8/layout/StepDownProcess"/>
    <dgm:cxn modelId="{C7616214-3636-E849-87DC-C590D08755F8}" type="presParOf" srcId="{3F3E6C4E-FCF7-444D-991E-478963D19046}" destId="{90B40EBE-D5E6-C247-99C9-84E4CC9E8E57}" srcOrd="3" destOrd="0" presId="urn:microsoft.com/office/officeart/2005/8/layout/StepDownProcess"/>
    <dgm:cxn modelId="{9E7C0BE7-D0A5-594C-BAE9-A7D305EC0E07}" type="presParOf" srcId="{3F3E6C4E-FCF7-444D-991E-478963D19046}" destId="{0DF3FB9D-0EA5-CD42-957D-B6B476E6C315}" srcOrd="4" destOrd="0" presId="urn:microsoft.com/office/officeart/2005/8/layout/StepDownProcess"/>
    <dgm:cxn modelId="{E88A0663-F81C-164C-9493-8FED2258DBAC}" type="presParOf" srcId="{0DF3FB9D-0EA5-CD42-957D-B6B476E6C315}" destId="{CAC147CF-8601-4A45-B9AC-C1984F83D88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6622C0-BE79-3740-B16A-73607F644A52}" type="doc">
      <dgm:prSet loTypeId="urn:microsoft.com/office/officeart/2005/8/layout/hProcess9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F69A1A9-06AA-754F-9916-23706A3BB266}">
      <dgm:prSet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pPr algn="ctr"/>
          <a:r>
            <a:rPr lang="es-ES_tradnl" sz="1600" b="0" i="0" baseline="0" dirty="0">
              <a:solidFill>
                <a:schemeClr val="bg1"/>
              </a:solidFill>
            </a:rPr>
            <a:t>Se trate de una compra-venta</a:t>
          </a:r>
          <a:endParaRPr lang="es-MX" sz="1600" dirty="0">
            <a:solidFill>
              <a:schemeClr val="bg1"/>
            </a:solidFill>
          </a:endParaRPr>
        </a:p>
      </dgm:t>
    </dgm:pt>
    <dgm:pt modelId="{6B5C088E-2EE4-B944-9AB5-2407E15E62D5}" type="parTrans" cxnId="{E2A60E42-BC21-FC47-B063-883EEC7FE86B}">
      <dgm:prSet/>
      <dgm:spPr/>
      <dgm:t>
        <a:bodyPr/>
        <a:lstStyle/>
        <a:p>
          <a:pPr algn="ctr"/>
          <a:endParaRPr lang="es-MX" sz="1600"/>
        </a:p>
      </dgm:t>
    </dgm:pt>
    <dgm:pt modelId="{891A37BA-1657-4D44-BAFF-508E31959A98}" type="sibTrans" cxnId="{E2A60E42-BC21-FC47-B063-883EEC7FE86B}">
      <dgm:prSet/>
      <dgm:spPr/>
      <dgm:t>
        <a:bodyPr/>
        <a:lstStyle/>
        <a:p>
          <a:pPr algn="ctr"/>
          <a:endParaRPr lang="es-MX" sz="1600"/>
        </a:p>
      </dgm:t>
    </dgm:pt>
    <dgm:pt modelId="{1CE260C1-B597-2B40-AAC4-83C58A98A686}">
      <dgm:prSet custT="1"/>
      <dgm:spPr>
        <a:solidFill>
          <a:srgbClr val="C00000">
            <a:alpha val="50000"/>
          </a:srgbClr>
        </a:solidFill>
      </dgm:spPr>
      <dgm:t>
        <a:bodyPr/>
        <a:lstStyle/>
        <a:p>
          <a:pPr algn="ctr"/>
          <a:r>
            <a:rPr lang="es-ES_tradnl" sz="1600" b="0" i="0" baseline="0" dirty="0">
              <a:solidFill>
                <a:schemeClr val="bg1"/>
              </a:solidFill>
            </a:rPr>
            <a:t>Venta para la exportación a territorio nacional.</a:t>
          </a:r>
          <a:endParaRPr lang="es-MX" sz="1600" dirty="0">
            <a:solidFill>
              <a:schemeClr val="bg1"/>
            </a:solidFill>
          </a:endParaRPr>
        </a:p>
      </dgm:t>
    </dgm:pt>
    <dgm:pt modelId="{531627A6-DC4F-FE40-BE50-F9875BDD59B8}" type="parTrans" cxnId="{D0DD7146-9DA4-1944-B567-D0C04900F560}">
      <dgm:prSet/>
      <dgm:spPr/>
      <dgm:t>
        <a:bodyPr/>
        <a:lstStyle/>
        <a:p>
          <a:pPr algn="ctr"/>
          <a:endParaRPr lang="es-MX" sz="1600"/>
        </a:p>
      </dgm:t>
    </dgm:pt>
    <dgm:pt modelId="{E2664CB7-8762-0E47-AAA4-A6EC1BB61EFB}" type="sibTrans" cxnId="{D0DD7146-9DA4-1944-B567-D0C04900F560}">
      <dgm:prSet/>
      <dgm:spPr/>
      <dgm:t>
        <a:bodyPr/>
        <a:lstStyle/>
        <a:p>
          <a:pPr algn="ctr"/>
          <a:endParaRPr lang="es-MX" sz="1600"/>
        </a:p>
      </dgm:t>
    </dgm:pt>
    <dgm:pt modelId="{343AC3B1-D074-854C-9AA0-06599F4A535D}">
      <dgm:prSet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pPr algn="ctr"/>
          <a:r>
            <a:rPr lang="es-ES_tradnl" sz="1600" b="0" i="0" baseline="0" dirty="0">
              <a:solidFill>
                <a:schemeClr val="bg1"/>
              </a:solidFill>
            </a:rPr>
            <a:t>circunstancias  - artículo 67 de la LA</a:t>
          </a:r>
          <a:endParaRPr lang="es-MX" sz="1600" dirty="0">
            <a:solidFill>
              <a:schemeClr val="bg1"/>
            </a:solidFill>
          </a:endParaRPr>
        </a:p>
      </dgm:t>
    </dgm:pt>
    <dgm:pt modelId="{F28F4173-3F0C-D04D-8D20-542B441F7854}" type="parTrans" cxnId="{01BAE8FE-1C1B-AC45-B25B-699BC90A96AF}">
      <dgm:prSet/>
      <dgm:spPr/>
      <dgm:t>
        <a:bodyPr/>
        <a:lstStyle/>
        <a:p>
          <a:pPr algn="ctr"/>
          <a:endParaRPr lang="es-MX" sz="1600"/>
        </a:p>
      </dgm:t>
    </dgm:pt>
    <dgm:pt modelId="{4018CF57-B5C2-5A48-BA77-69369057585E}" type="sibTrans" cxnId="{01BAE8FE-1C1B-AC45-B25B-699BC90A96AF}">
      <dgm:prSet/>
      <dgm:spPr/>
      <dgm:t>
        <a:bodyPr/>
        <a:lstStyle/>
        <a:p>
          <a:pPr algn="ctr"/>
          <a:endParaRPr lang="es-MX" sz="1600"/>
        </a:p>
      </dgm:t>
    </dgm:pt>
    <dgm:pt modelId="{3C5CAA8D-2688-CF48-9D69-9CBC1C234E53}" type="pres">
      <dgm:prSet presAssocID="{766622C0-BE79-3740-B16A-73607F644A52}" presName="CompostProcess" presStyleCnt="0">
        <dgm:presLayoutVars>
          <dgm:dir/>
          <dgm:resizeHandles val="exact"/>
        </dgm:presLayoutVars>
      </dgm:prSet>
      <dgm:spPr/>
    </dgm:pt>
    <dgm:pt modelId="{9589B834-D1AD-AD4A-BDEA-BB1F66E1735C}" type="pres">
      <dgm:prSet presAssocID="{766622C0-BE79-3740-B16A-73607F644A52}" presName="arrow" presStyleLbl="bgShp" presStyleIdx="0" presStyleCnt="1"/>
      <dgm:spPr/>
    </dgm:pt>
    <dgm:pt modelId="{DAA41ADE-3580-F645-901C-D6E854065D28}" type="pres">
      <dgm:prSet presAssocID="{766622C0-BE79-3740-B16A-73607F644A52}" presName="linearProcess" presStyleCnt="0"/>
      <dgm:spPr/>
    </dgm:pt>
    <dgm:pt modelId="{3326F079-DF6C-3647-BDB2-2BA8B8A9CC3A}" type="pres">
      <dgm:prSet presAssocID="{8F69A1A9-06AA-754F-9916-23706A3BB266}" presName="textNode" presStyleLbl="node1" presStyleIdx="0" presStyleCnt="3">
        <dgm:presLayoutVars>
          <dgm:bulletEnabled val="1"/>
        </dgm:presLayoutVars>
      </dgm:prSet>
      <dgm:spPr/>
    </dgm:pt>
    <dgm:pt modelId="{DEC6BDC7-950D-E94C-8086-DC36DFC1466D}" type="pres">
      <dgm:prSet presAssocID="{891A37BA-1657-4D44-BAFF-508E31959A98}" presName="sibTrans" presStyleCnt="0"/>
      <dgm:spPr/>
    </dgm:pt>
    <dgm:pt modelId="{9CA2598F-B2A9-F54D-B35C-F24AF1B15C04}" type="pres">
      <dgm:prSet presAssocID="{1CE260C1-B597-2B40-AAC4-83C58A98A686}" presName="textNode" presStyleLbl="node1" presStyleIdx="1" presStyleCnt="3">
        <dgm:presLayoutVars>
          <dgm:bulletEnabled val="1"/>
        </dgm:presLayoutVars>
      </dgm:prSet>
      <dgm:spPr/>
    </dgm:pt>
    <dgm:pt modelId="{F167A8DE-10A2-1C4A-A5DC-E13E0147C9C9}" type="pres">
      <dgm:prSet presAssocID="{E2664CB7-8762-0E47-AAA4-A6EC1BB61EFB}" presName="sibTrans" presStyleCnt="0"/>
      <dgm:spPr/>
    </dgm:pt>
    <dgm:pt modelId="{BB974E82-CF5C-404D-A867-D255CD9BC463}" type="pres">
      <dgm:prSet presAssocID="{343AC3B1-D074-854C-9AA0-06599F4A535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8E1E313-85BF-EE4E-8926-16AC74D850AB}" type="presOf" srcId="{766622C0-BE79-3740-B16A-73607F644A52}" destId="{3C5CAA8D-2688-CF48-9D69-9CBC1C234E53}" srcOrd="0" destOrd="0" presId="urn:microsoft.com/office/officeart/2005/8/layout/hProcess9"/>
    <dgm:cxn modelId="{E2A60E42-BC21-FC47-B063-883EEC7FE86B}" srcId="{766622C0-BE79-3740-B16A-73607F644A52}" destId="{8F69A1A9-06AA-754F-9916-23706A3BB266}" srcOrd="0" destOrd="0" parTransId="{6B5C088E-2EE4-B944-9AB5-2407E15E62D5}" sibTransId="{891A37BA-1657-4D44-BAFF-508E31959A98}"/>
    <dgm:cxn modelId="{D0DD7146-9DA4-1944-B567-D0C04900F560}" srcId="{766622C0-BE79-3740-B16A-73607F644A52}" destId="{1CE260C1-B597-2B40-AAC4-83C58A98A686}" srcOrd="1" destOrd="0" parTransId="{531627A6-DC4F-FE40-BE50-F9875BDD59B8}" sibTransId="{E2664CB7-8762-0E47-AAA4-A6EC1BB61EFB}"/>
    <dgm:cxn modelId="{525E65A1-1867-F644-A88F-C452EFBF7DFF}" type="presOf" srcId="{8F69A1A9-06AA-754F-9916-23706A3BB266}" destId="{3326F079-DF6C-3647-BDB2-2BA8B8A9CC3A}" srcOrd="0" destOrd="0" presId="urn:microsoft.com/office/officeart/2005/8/layout/hProcess9"/>
    <dgm:cxn modelId="{70E674D8-7578-5743-9A49-C511E28E748B}" type="presOf" srcId="{343AC3B1-D074-854C-9AA0-06599F4A535D}" destId="{BB974E82-CF5C-404D-A867-D255CD9BC463}" srcOrd="0" destOrd="0" presId="urn:microsoft.com/office/officeart/2005/8/layout/hProcess9"/>
    <dgm:cxn modelId="{740435E4-D362-2F49-8BEE-5A77E40588C1}" type="presOf" srcId="{1CE260C1-B597-2B40-AAC4-83C58A98A686}" destId="{9CA2598F-B2A9-F54D-B35C-F24AF1B15C04}" srcOrd="0" destOrd="0" presId="urn:microsoft.com/office/officeart/2005/8/layout/hProcess9"/>
    <dgm:cxn modelId="{01BAE8FE-1C1B-AC45-B25B-699BC90A96AF}" srcId="{766622C0-BE79-3740-B16A-73607F644A52}" destId="{343AC3B1-D074-854C-9AA0-06599F4A535D}" srcOrd="2" destOrd="0" parTransId="{F28F4173-3F0C-D04D-8D20-542B441F7854}" sibTransId="{4018CF57-B5C2-5A48-BA77-69369057585E}"/>
    <dgm:cxn modelId="{716D216E-CA9C-8C41-BF30-9A908D9792E1}" type="presParOf" srcId="{3C5CAA8D-2688-CF48-9D69-9CBC1C234E53}" destId="{9589B834-D1AD-AD4A-BDEA-BB1F66E1735C}" srcOrd="0" destOrd="0" presId="urn:microsoft.com/office/officeart/2005/8/layout/hProcess9"/>
    <dgm:cxn modelId="{0985BD1B-4DDC-154D-9BDB-FEFDD59ACC00}" type="presParOf" srcId="{3C5CAA8D-2688-CF48-9D69-9CBC1C234E53}" destId="{DAA41ADE-3580-F645-901C-D6E854065D28}" srcOrd="1" destOrd="0" presId="urn:microsoft.com/office/officeart/2005/8/layout/hProcess9"/>
    <dgm:cxn modelId="{DD8FACD1-49BF-3047-9777-325EFCC95DE1}" type="presParOf" srcId="{DAA41ADE-3580-F645-901C-D6E854065D28}" destId="{3326F079-DF6C-3647-BDB2-2BA8B8A9CC3A}" srcOrd="0" destOrd="0" presId="urn:microsoft.com/office/officeart/2005/8/layout/hProcess9"/>
    <dgm:cxn modelId="{71F7F8F6-6E8A-F048-9CA2-8F50E175B966}" type="presParOf" srcId="{DAA41ADE-3580-F645-901C-D6E854065D28}" destId="{DEC6BDC7-950D-E94C-8086-DC36DFC1466D}" srcOrd="1" destOrd="0" presId="urn:microsoft.com/office/officeart/2005/8/layout/hProcess9"/>
    <dgm:cxn modelId="{06DC9E3A-5807-1A4A-BC2E-D3D68E12FB01}" type="presParOf" srcId="{DAA41ADE-3580-F645-901C-D6E854065D28}" destId="{9CA2598F-B2A9-F54D-B35C-F24AF1B15C04}" srcOrd="2" destOrd="0" presId="urn:microsoft.com/office/officeart/2005/8/layout/hProcess9"/>
    <dgm:cxn modelId="{187BF595-CF49-254B-AB90-ECD14E81CCF1}" type="presParOf" srcId="{DAA41ADE-3580-F645-901C-D6E854065D28}" destId="{F167A8DE-10A2-1C4A-A5DC-E13E0147C9C9}" srcOrd="3" destOrd="0" presId="urn:microsoft.com/office/officeart/2005/8/layout/hProcess9"/>
    <dgm:cxn modelId="{08930572-BAA7-A647-ABC0-DB2E401F7BB8}" type="presParOf" srcId="{DAA41ADE-3580-F645-901C-D6E854065D28}" destId="{BB974E82-CF5C-404D-A867-D255CD9BC46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A8138-1DAB-8742-83C7-165BEC80A6AA}">
      <dsp:nvSpPr>
        <dsp:cNvPr id="0" name=""/>
        <dsp:cNvSpPr/>
      </dsp:nvSpPr>
      <dsp:spPr>
        <a:xfrm>
          <a:off x="3467497" y="3395"/>
          <a:ext cx="4961233" cy="275624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s-ES_tradnl" sz="3600" b="1" i="0" kern="1200" baseline="0" dirty="0"/>
            <a:t>Cartas Invitación - revisión de gabinete </a:t>
          </a:r>
        </a:p>
      </dsp:txBody>
      <dsp:txXfrm>
        <a:off x="3548225" y="84123"/>
        <a:ext cx="4799777" cy="2594784"/>
      </dsp:txXfrm>
    </dsp:sp>
    <dsp:sp modelId="{45836C01-354F-F34A-8026-2AE976BAF875}">
      <dsp:nvSpPr>
        <dsp:cNvPr id="0" name=""/>
        <dsp:cNvSpPr/>
      </dsp:nvSpPr>
      <dsp:spPr>
        <a:xfrm rot="5400000">
          <a:off x="5431318" y="2828542"/>
          <a:ext cx="1033590" cy="1240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300" kern="1200"/>
        </a:p>
      </dsp:txBody>
      <dsp:txXfrm rot="-5400000">
        <a:off x="5576022" y="2931901"/>
        <a:ext cx="744184" cy="723513"/>
      </dsp:txXfrm>
    </dsp:sp>
    <dsp:sp modelId="{08E2E24C-8BC9-8B42-988F-C3029A77DCEE}">
      <dsp:nvSpPr>
        <dsp:cNvPr id="0" name=""/>
        <dsp:cNvSpPr/>
      </dsp:nvSpPr>
      <dsp:spPr>
        <a:xfrm>
          <a:off x="3467497" y="4137757"/>
          <a:ext cx="4961233" cy="290601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s-ES_tradnl" sz="2800" b="1" i="0" kern="1200" baseline="0" dirty="0"/>
            <a:t>Inconsistencia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s-ES_tradnl" sz="2800" b="1" i="0" kern="1200" baseline="0" dirty="0"/>
            <a:t>Entre INCOTERMS Y VALOR EN ADUANA (INCREMENTABLES INHERENTES AL TRANSPORTE)</a:t>
          </a:r>
          <a:endParaRPr lang="es-MX" sz="2800" kern="1200" dirty="0"/>
        </a:p>
      </dsp:txBody>
      <dsp:txXfrm>
        <a:off x="3552611" y="4222871"/>
        <a:ext cx="4791005" cy="2735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83B8-33C3-FA4D-B40F-6A6FDB92D19C}">
      <dsp:nvSpPr>
        <dsp:cNvPr id="0" name=""/>
        <dsp:cNvSpPr/>
      </dsp:nvSpPr>
      <dsp:spPr>
        <a:xfrm>
          <a:off x="497049" y="0"/>
          <a:ext cx="3275092" cy="3275092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900" b="1" i="0" kern="1200" baseline="0" dirty="0">
              <a:solidFill>
                <a:srgbClr val="FFFF00"/>
              </a:solidFill>
            </a:rPr>
            <a:t>SITUACIÓN ACTUAL</a:t>
          </a:r>
          <a:endParaRPr lang="es-MX" sz="3900" b="1" kern="1200" dirty="0">
            <a:solidFill>
              <a:srgbClr val="FFFF00"/>
            </a:solidFill>
          </a:endParaRPr>
        </a:p>
      </dsp:txBody>
      <dsp:txXfrm>
        <a:off x="976675" y="479626"/>
        <a:ext cx="2315840" cy="2315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51199-1C41-2A46-9E63-492DEDF24EB7}">
      <dsp:nvSpPr>
        <dsp:cNvPr id="0" name=""/>
        <dsp:cNvSpPr/>
      </dsp:nvSpPr>
      <dsp:spPr>
        <a:xfrm rot="5400000">
          <a:off x="2993674" y="1692010"/>
          <a:ext cx="1496437" cy="17036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A7B19-E04E-8F4E-B200-EA45B984784B}">
      <dsp:nvSpPr>
        <dsp:cNvPr id="0" name=""/>
        <dsp:cNvSpPr/>
      </dsp:nvSpPr>
      <dsp:spPr>
        <a:xfrm>
          <a:off x="2632981" y="47144"/>
          <a:ext cx="2519119" cy="1763301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b="1" i="0" kern="1200" baseline="0" dirty="0"/>
            <a:t>Base gravable del Impuesto General de  Importación</a:t>
          </a:r>
          <a:endParaRPr lang="es-MX" sz="2500" kern="1200" dirty="0"/>
        </a:p>
      </dsp:txBody>
      <dsp:txXfrm>
        <a:off x="2719074" y="133237"/>
        <a:ext cx="2346933" cy="1591115"/>
      </dsp:txXfrm>
    </dsp:sp>
    <dsp:sp modelId="{30085D3C-424E-D34A-A37F-C6976A26BCF6}">
      <dsp:nvSpPr>
        <dsp:cNvPr id="0" name=""/>
        <dsp:cNvSpPr/>
      </dsp:nvSpPr>
      <dsp:spPr>
        <a:xfrm>
          <a:off x="5116328" y="201350"/>
          <a:ext cx="1832167" cy="1425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487C7-5F15-5546-9FF3-2D33EB45AFAB}">
      <dsp:nvSpPr>
        <dsp:cNvPr id="0" name=""/>
        <dsp:cNvSpPr/>
      </dsp:nvSpPr>
      <dsp:spPr>
        <a:xfrm rot="5400000">
          <a:off x="5087453" y="3715697"/>
          <a:ext cx="1496437" cy="17036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436F0-24E4-1245-9269-094D61DD8622}">
      <dsp:nvSpPr>
        <dsp:cNvPr id="0" name=""/>
        <dsp:cNvSpPr/>
      </dsp:nvSpPr>
      <dsp:spPr>
        <a:xfrm>
          <a:off x="4685826" y="2013949"/>
          <a:ext cx="2519119" cy="1763301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b="1" i="0" kern="1200" baseline="0" dirty="0"/>
            <a:t>VALOR EN ADUANA</a:t>
          </a:r>
          <a:endParaRPr lang="es-MX" sz="2500" kern="1200" dirty="0"/>
        </a:p>
      </dsp:txBody>
      <dsp:txXfrm>
        <a:off x="4771919" y="2100042"/>
        <a:ext cx="2346933" cy="1591115"/>
      </dsp:txXfrm>
    </dsp:sp>
    <dsp:sp modelId="{6E9FD680-3385-1243-8AA2-4026707E0D2F}">
      <dsp:nvSpPr>
        <dsp:cNvPr id="0" name=""/>
        <dsp:cNvSpPr/>
      </dsp:nvSpPr>
      <dsp:spPr>
        <a:xfrm>
          <a:off x="7204946" y="2182120"/>
          <a:ext cx="1832167" cy="1425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147CF-8601-4A45-B9AC-C1984F83D885}">
      <dsp:nvSpPr>
        <dsp:cNvPr id="0" name=""/>
        <dsp:cNvSpPr/>
      </dsp:nvSpPr>
      <dsp:spPr>
        <a:xfrm>
          <a:off x="6774444" y="3994718"/>
          <a:ext cx="2519119" cy="1763301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500" b="1" i="0" kern="1200" baseline="0" dirty="0"/>
            <a:t>VALOR DE TRANSACCIÓN</a:t>
          </a:r>
          <a:endParaRPr lang="es-MX" sz="2500" kern="1200" dirty="0"/>
        </a:p>
      </dsp:txBody>
      <dsp:txXfrm>
        <a:off x="6860537" y="4080811"/>
        <a:ext cx="2346933" cy="15911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9B834-D1AD-AD4A-BDEA-BB1F66E1735C}">
      <dsp:nvSpPr>
        <dsp:cNvPr id="0" name=""/>
        <dsp:cNvSpPr/>
      </dsp:nvSpPr>
      <dsp:spPr>
        <a:xfrm>
          <a:off x="720089" y="0"/>
          <a:ext cx="8161020" cy="37691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6F079-DF6C-3647-BDB2-2BA8B8A9CC3A}">
      <dsp:nvSpPr>
        <dsp:cNvPr id="0" name=""/>
        <dsp:cNvSpPr/>
      </dsp:nvSpPr>
      <dsp:spPr>
        <a:xfrm>
          <a:off x="0" y="1130749"/>
          <a:ext cx="2880359" cy="1507665"/>
        </a:xfrm>
        <a:prstGeom prst="roundRect">
          <a:avLst/>
        </a:prstGeom>
        <a:solidFill>
          <a:schemeClr val="accent2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i="0" kern="1200" baseline="0" dirty="0">
              <a:solidFill>
                <a:schemeClr val="bg1"/>
              </a:solidFill>
            </a:rPr>
            <a:t>Se trate de una compra-venta</a:t>
          </a:r>
          <a:endParaRPr lang="es-MX" sz="1600" kern="1200" dirty="0">
            <a:solidFill>
              <a:schemeClr val="bg1"/>
            </a:solidFill>
          </a:endParaRPr>
        </a:p>
      </dsp:txBody>
      <dsp:txXfrm>
        <a:off x="73598" y="1204347"/>
        <a:ext cx="2733163" cy="1360469"/>
      </dsp:txXfrm>
    </dsp:sp>
    <dsp:sp modelId="{9CA2598F-B2A9-F54D-B35C-F24AF1B15C04}">
      <dsp:nvSpPr>
        <dsp:cNvPr id="0" name=""/>
        <dsp:cNvSpPr/>
      </dsp:nvSpPr>
      <dsp:spPr>
        <a:xfrm>
          <a:off x="3360420" y="1130749"/>
          <a:ext cx="2880359" cy="1507665"/>
        </a:xfrm>
        <a:prstGeom prst="roundRect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i="0" kern="1200" baseline="0" dirty="0">
              <a:solidFill>
                <a:schemeClr val="bg1"/>
              </a:solidFill>
            </a:rPr>
            <a:t>Venta para la exportación a territorio nacional.</a:t>
          </a:r>
          <a:endParaRPr lang="es-MX" sz="1600" kern="1200" dirty="0">
            <a:solidFill>
              <a:schemeClr val="bg1"/>
            </a:solidFill>
          </a:endParaRPr>
        </a:p>
      </dsp:txBody>
      <dsp:txXfrm>
        <a:off x="3434018" y="1204347"/>
        <a:ext cx="2733163" cy="1360469"/>
      </dsp:txXfrm>
    </dsp:sp>
    <dsp:sp modelId="{BB974E82-CF5C-404D-A867-D255CD9BC463}">
      <dsp:nvSpPr>
        <dsp:cNvPr id="0" name=""/>
        <dsp:cNvSpPr/>
      </dsp:nvSpPr>
      <dsp:spPr>
        <a:xfrm>
          <a:off x="6720840" y="1130749"/>
          <a:ext cx="2880359" cy="1507665"/>
        </a:xfrm>
        <a:prstGeom prst="roundRect">
          <a:avLst/>
        </a:prstGeom>
        <a:solidFill>
          <a:schemeClr val="accent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i="0" kern="1200" baseline="0" dirty="0">
              <a:solidFill>
                <a:schemeClr val="bg1"/>
              </a:solidFill>
            </a:rPr>
            <a:t>circunstancias  - artículo 67 de la LA</a:t>
          </a:r>
          <a:endParaRPr lang="es-MX" sz="1600" kern="1200" dirty="0">
            <a:solidFill>
              <a:schemeClr val="bg1"/>
            </a:solidFill>
          </a:endParaRPr>
        </a:p>
      </dsp:txBody>
      <dsp:txXfrm>
        <a:off x="6794438" y="1204347"/>
        <a:ext cx="2733163" cy="1360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B7FA5-1921-FE40-BFB0-6506BB49D072}" type="datetimeFigureOut">
              <a:rPr lang="es-MX" smtClean="0"/>
              <a:t>17/04/2024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5AD36-7580-7541-811E-BD05E65A59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10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AD36-7580-7541-811E-BD05E65A59C1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078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mailto:jessicaisselin@isselinconsultores.com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hyperlink" Target="https://www.google.com/imgres?imgurl=https%3A%2F%2Fwww.grupomaerkeronline.com%2Fs%2Fmisc%2Flogo.png%3Ft%3D1708048411&amp;tbnid=kj6YIcAg-dEy7M&amp;vet=12ahUKEwiVkKm79IOFAxUK18kDHcWYCBQQMygAegQIARBP..i&amp;imgrefurl=https%3A%2F%2Fwww.grupomaerkeronline.com%2F&amp;docid=XnL-shiF8FlJHM&amp;w=479&amp;h=100&amp;q=grupo%20maerker&amp;ved=2ahUKEwiVkKm79IOFAxUK18kDHcWYCBQQMygAegQIARB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6.png"/><Relationship Id="rId5" Type="http://schemas.openxmlformats.org/officeDocument/2006/relationships/image" Target="../media/image16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6" Type="http://schemas.openxmlformats.org/officeDocument/2006/relationships/image" Target="../media/image12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7.pn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5.jpe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12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" Type="http://schemas.openxmlformats.org/officeDocument/2006/relationships/image" Target="../media/image8.jpeg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diagramData" Target="../diagrams/data3.xml"/><Relationship Id="rId5" Type="http://schemas.openxmlformats.org/officeDocument/2006/relationships/image" Target="../media/image17.png"/><Relationship Id="rId15" Type="http://schemas.microsoft.com/office/2007/relationships/diagramDrawing" Target="../diagrams/drawing3.xml"/><Relationship Id="rId10" Type="http://schemas.openxmlformats.org/officeDocument/2006/relationships/image" Target="../media/image18.png"/><Relationship Id="rId19" Type="http://schemas.openxmlformats.org/officeDocument/2006/relationships/diagramColors" Target="../diagrams/colors4.xml"/><Relationship Id="rId4" Type="http://schemas.openxmlformats.org/officeDocument/2006/relationships/image" Target="../media/image16.jpeg"/><Relationship Id="rId9" Type="http://schemas.openxmlformats.org/officeDocument/2006/relationships/image" Target="../media/image15.jpeg"/><Relationship Id="rId14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05818" y="-67764"/>
            <a:ext cx="13084230" cy="10934910"/>
          </a:xfrm>
          <a:custGeom>
            <a:avLst/>
            <a:gdLst/>
            <a:ahLst/>
            <a:cxnLst/>
            <a:rect l="l" t="t" r="r" b="b"/>
            <a:pathLst>
              <a:path w="13084230" h="10934910">
                <a:moveTo>
                  <a:pt x="0" y="0"/>
                </a:moveTo>
                <a:lnTo>
                  <a:pt x="13084230" y="0"/>
                </a:lnTo>
                <a:lnTo>
                  <a:pt x="13084230" y="10934910"/>
                </a:lnTo>
                <a:lnTo>
                  <a:pt x="0" y="109349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7413" r="-401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-7033400" y="-4516578"/>
            <a:ext cx="17700700" cy="177007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3F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4411958" y="3504009"/>
            <a:ext cx="10287000" cy="3278981"/>
          </a:xfrm>
          <a:custGeom>
            <a:avLst/>
            <a:gdLst/>
            <a:ahLst/>
            <a:cxnLst/>
            <a:rect l="l" t="t" r="r" b="b"/>
            <a:pathLst>
              <a:path w="10287000" h="3278981">
                <a:moveTo>
                  <a:pt x="0" y="0"/>
                </a:moveTo>
                <a:lnTo>
                  <a:pt x="10287000" y="0"/>
                </a:lnTo>
                <a:lnTo>
                  <a:pt x="10287000" y="3278982"/>
                </a:lnTo>
                <a:lnTo>
                  <a:pt x="0" y="3278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6640526">
            <a:off x="5897858" y="8202871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4469409">
            <a:off x="5747463" y="1203114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 rot="-2606318">
            <a:off x="-1270019" y="7790742"/>
            <a:ext cx="3230118" cy="4114800"/>
          </a:xfrm>
          <a:custGeom>
            <a:avLst/>
            <a:gdLst/>
            <a:ahLst/>
            <a:cxnLst/>
            <a:rect l="l" t="t" r="r" b="b"/>
            <a:pathLst>
              <a:path w="3230118" h="4114800">
                <a:moveTo>
                  <a:pt x="0" y="0"/>
                </a:moveTo>
                <a:lnTo>
                  <a:pt x="3230118" y="0"/>
                </a:lnTo>
                <a:lnTo>
                  <a:pt x="3230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7754413" y="1184356"/>
            <a:ext cx="1389587" cy="591034"/>
          </a:xfrm>
          <a:custGeom>
            <a:avLst/>
            <a:gdLst/>
            <a:ahLst/>
            <a:cxnLst/>
            <a:rect l="l" t="t" r="r" b="b"/>
            <a:pathLst>
              <a:path w="1389587" h="591034">
                <a:moveTo>
                  <a:pt x="0" y="0"/>
                </a:moveTo>
                <a:lnTo>
                  <a:pt x="1389587" y="0"/>
                </a:lnTo>
                <a:lnTo>
                  <a:pt x="1389587" y="591034"/>
                </a:lnTo>
                <a:lnTo>
                  <a:pt x="0" y="591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>
          <a:xfrm>
            <a:off x="6755881" y="65177"/>
            <a:ext cx="2063778" cy="902037"/>
          </a:xfrm>
          <a:custGeom>
            <a:avLst/>
            <a:gdLst/>
            <a:ahLst/>
            <a:cxnLst/>
            <a:rect l="l" t="t" r="r" b="b"/>
            <a:pathLst>
              <a:path w="2063778" h="902037">
                <a:moveTo>
                  <a:pt x="0" y="0"/>
                </a:moveTo>
                <a:lnTo>
                  <a:pt x="2063778" y="0"/>
                </a:lnTo>
                <a:lnTo>
                  <a:pt x="2063778" y="902038"/>
                </a:lnTo>
                <a:lnTo>
                  <a:pt x="0" y="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>
            <a:off x="271453" y="79243"/>
            <a:ext cx="2036386" cy="964921"/>
          </a:xfrm>
          <a:custGeom>
            <a:avLst/>
            <a:gdLst/>
            <a:ahLst/>
            <a:cxnLst/>
            <a:rect l="l" t="t" r="r" b="b"/>
            <a:pathLst>
              <a:path w="2036386" h="964921">
                <a:moveTo>
                  <a:pt x="0" y="0"/>
                </a:moveTo>
                <a:lnTo>
                  <a:pt x="2036386" y="0"/>
                </a:lnTo>
                <a:lnTo>
                  <a:pt x="2036386" y="964921"/>
                </a:lnTo>
                <a:lnTo>
                  <a:pt x="0" y="96492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Freeform 13"/>
          <p:cNvSpPr/>
          <p:nvPr/>
        </p:nvSpPr>
        <p:spPr>
          <a:xfrm>
            <a:off x="5411693" y="1030098"/>
            <a:ext cx="957947" cy="895716"/>
          </a:xfrm>
          <a:custGeom>
            <a:avLst/>
            <a:gdLst/>
            <a:ahLst/>
            <a:cxnLst/>
            <a:rect l="l" t="t" r="r" b="b"/>
            <a:pathLst>
              <a:path w="957947" h="895716">
                <a:moveTo>
                  <a:pt x="0" y="0"/>
                </a:moveTo>
                <a:lnTo>
                  <a:pt x="957947" y="0"/>
                </a:lnTo>
                <a:lnTo>
                  <a:pt x="957947" y="895717"/>
                </a:lnTo>
                <a:lnTo>
                  <a:pt x="0" y="89571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848" b="-5099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Freeform 14"/>
          <p:cNvSpPr/>
          <p:nvPr/>
        </p:nvSpPr>
        <p:spPr>
          <a:xfrm>
            <a:off x="4140335" y="1088186"/>
            <a:ext cx="1006235" cy="840835"/>
          </a:xfrm>
          <a:custGeom>
            <a:avLst/>
            <a:gdLst/>
            <a:ahLst/>
            <a:cxnLst/>
            <a:rect l="l" t="t" r="r" b="b"/>
            <a:pathLst>
              <a:path w="1006235" h="840835">
                <a:moveTo>
                  <a:pt x="0" y="0"/>
                </a:moveTo>
                <a:lnTo>
                  <a:pt x="1006235" y="0"/>
                </a:lnTo>
                <a:lnTo>
                  <a:pt x="1006235" y="840835"/>
                </a:lnTo>
                <a:lnTo>
                  <a:pt x="0" y="84083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>
            <a:off x="2630258" y="967215"/>
            <a:ext cx="1213458" cy="1082778"/>
          </a:xfrm>
          <a:custGeom>
            <a:avLst/>
            <a:gdLst/>
            <a:ahLst/>
            <a:cxnLst/>
            <a:rect l="l" t="t" r="r" b="b"/>
            <a:pathLst>
              <a:path w="1213458" h="1082778">
                <a:moveTo>
                  <a:pt x="0" y="0"/>
                </a:moveTo>
                <a:lnTo>
                  <a:pt x="1213458" y="0"/>
                </a:lnTo>
                <a:lnTo>
                  <a:pt x="1213458" y="1082777"/>
                </a:lnTo>
                <a:lnTo>
                  <a:pt x="0" y="108277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Freeform 16"/>
          <p:cNvSpPr/>
          <p:nvPr/>
        </p:nvSpPr>
        <p:spPr>
          <a:xfrm>
            <a:off x="6612565" y="1034373"/>
            <a:ext cx="898923" cy="898923"/>
          </a:xfrm>
          <a:custGeom>
            <a:avLst/>
            <a:gdLst/>
            <a:ahLst/>
            <a:cxnLst/>
            <a:rect l="l" t="t" r="r" b="b"/>
            <a:pathLst>
              <a:path w="898923" h="898923">
                <a:moveTo>
                  <a:pt x="0" y="0"/>
                </a:moveTo>
                <a:lnTo>
                  <a:pt x="898923" y="0"/>
                </a:lnTo>
                <a:lnTo>
                  <a:pt x="898923" y="898923"/>
                </a:lnTo>
                <a:lnTo>
                  <a:pt x="0" y="89892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7" name="Freeform 17"/>
          <p:cNvSpPr/>
          <p:nvPr/>
        </p:nvSpPr>
        <p:spPr>
          <a:xfrm>
            <a:off x="245654" y="1261287"/>
            <a:ext cx="2087985" cy="437172"/>
          </a:xfrm>
          <a:custGeom>
            <a:avLst/>
            <a:gdLst/>
            <a:ahLst/>
            <a:cxnLst/>
            <a:rect l="l" t="t" r="r" b="b"/>
            <a:pathLst>
              <a:path w="2087985" h="437172">
                <a:moveTo>
                  <a:pt x="0" y="0"/>
                </a:moveTo>
                <a:lnTo>
                  <a:pt x="2087985" y="0"/>
                </a:lnTo>
                <a:lnTo>
                  <a:pt x="2087985" y="437172"/>
                </a:lnTo>
                <a:lnTo>
                  <a:pt x="0" y="43717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8" name="TextBox 18"/>
          <p:cNvSpPr txBox="1"/>
          <p:nvPr/>
        </p:nvSpPr>
        <p:spPr>
          <a:xfrm>
            <a:off x="16790" y="2196201"/>
            <a:ext cx="9210418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4"/>
              </a:lnSpc>
            </a:pPr>
            <a:r>
              <a:rPr lang="en-US" sz="4170" dirty="0">
                <a:solidFill>
                  <a:srgbClr val="012F7F"/>
                </a:solidFill>
                <a:latin typeface="League Spartan"/>
              </a:rPr>
              <a:t>I </a:t>
            </a:r>
          </a:p>
          <a:p>
            <a:pPr algn="ctr">
              <a:lnSpc>
                <a:spcPts val="5004"/>
              </a:lnSpc>
            </a:pPr>
            <a:r>
              <a:rPr lang="en-US" sz="4170" dirty="0">
                <a:solidFill>
                  <a:srgbClr val="012F7F"/>
                </a:solidFill>
                <a:latin typeface="League Spartan"/>
              </a:rPr>
              <a:t>CONVERSATORIO SOBRE MEJORES PRÁCTICAS DE OPERACIÓN ADUANERA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5654" y="5472770"/>
            <a:ext cx="8635912" cy="327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4500" spc="-135" dirty="0">
                <a:solidFill>
                  <a:srgbClr val="004AAD"/>
                </a:solidFill>
                <a:latin typeface="Poppins Bold"/>
              </a:rPr>
              <a:t>CASOS Y CRITERIOS DE LLENADO DE PEDIMENTO Y REGLAS GENERALES </a:t>
            </a:r>
          </a:p>
          <a:p>
            <a:pPr algn="ctr">
              <a:lnSpc>
                <a:spcPts val="5130"/>
              </a:lnSpc>
            </a:pPr>
            <a:endParaRPr lang="en-US" sz="4500" spc="-135" dirty="0">
              <a:solidFill>
                <a:srgbClr val="004AAD"/>
              </a:solidFill>
              <a:latin typeface="Poppins Bold"/>
            </a:endParaRPr>
          </a:p>
          <a:p>
            <a:pPr algn="ctr">
              <a:lnSpc>
                <a:spcPts val="5130"/>
              </a:lnSpc>
            </a:pPr>
            <a:r>
              <a:rPr lang="en-US" sz="4500" spc="-135" dirty="0">
                <a:solidFill>
                  <a:srgbClr val="004AAD"/>
                </a:solidFill>
                <a:latin typeface="Poppins Bold"/>
              </a:rPr>
              <a:t>JESSICA ISSELIN TALAVERA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35624" y="9633472"/>
            <a:ext cx="7373123" cy="40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42"/>
              </a:lnSpc>
            </a:pPr>
            <a:r>
              <a:rPr lang="en-US" sz="2756" dirty="0" err="1">
                <a:solidFill>
                  <a:srgbClr val="2F86B6"/>
                </a:solidFill>
                <a:latin typeface="Poppins Semi-Bold"/>
              </a:rPr>
              <a:t>Miércoles</a:t>
            </a:r>
            <a:r>
              <a:rPr lang="en-US" sz="2756" dirty="0">
                <a:solidFill>
                  <a:srgbClr val="2F86B6"/>
                </a:solidFill>
                <a:latin typeface="Poppins Semi-Bold"/>
              </a:rPr>
              <a:t> 17 de </a:t>
            </a:r>
            <a:r>
              <a:rPr lang="en-US" sz="2756" dirty="0" err="1">
                <a:solidFill>
                  <a:srgbClr val="2F86B6"/>
                </a:solidFill>
                <a:latin typeface="Poppins Semi-Bold"/>
              </a:rPr>
              <a:t>abril</a:t>
            </a:r>
            <a:r>
              <a:rPr lang="en-US" sz="2756" dirty="0">
                <a:solidFill>
                  <a:srgbClr val="2F86B6"/>
                </a:solidFill>
                <a:latin typeface="Poppins Semi-Bold"/>
              </a:rPr>
              <a:t> de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1FCE84F-5B66-7C23-46FE-2B5A0E1D20F6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FF87B567-15D0-0F6D-04A6-65F839258DBB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4A7F401-DCBC-C857-A114-5CE012506AE8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B9CDE162-A1B4-BA1A-9270-368FB101A146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3036A0C1-6E0D-E19F-FDAC-82B39B781B76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9D66B14F-FA7E-2B0C-A34F-3D8D3E5A162C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31F47DD4-4913-B49C-A107-0DE0E1F4F29E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2A22349-B0FA-DD62-50FF-532FE8E81B1A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A82AD480-2D3A-DE49-F7C3-937737C3014B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6E7497D-6C5A-9C86-412A-FDEFD1BD7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769F9D01-D736-4F57-B603-E9AE960D7C5B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3F25CC72-7758-826F-B201-85BC447948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26" y="804041"/>
            <a:ext cx="15057121" cy="43434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E4248CD-E376-7F8A-CDB2-CB07ED90DA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1" y="6289491"/>
            <a:ext cx="17453472" cy="96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4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1FCE84F-5B66-7C23-46FE-2B5A0E1D20F6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FF87B567-15D0-0F6D-04A6-65F839258DBB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4A7F401-DCBC-C857-A114-5CE012506AE8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B9CDE162-A1B4-BA1A-9270-368FB101A146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3036A0C1-6E0D-E19F-FDAC-82B39B781B76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9D66B14F-FA7E-2B0C-A34F-3D8D3E5A162C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31F47DD4-4913-B49C-A107-0DE0E1F4F29E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2A22349-B0FA-DD62-50FF-532FE8E81B1A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A82AD480-2D3A-DE49-F7C3-937737C3014B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6E7497D-6C5A-9C86-412A-FDEFD1BD7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769F9D01-D736-4F57-B603-E9AE960D7C5B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3F25CC72-7758-826F-B201-85BC447948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2" y="511653"/>
            <a:ext cx="15057121" cy="57379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E4248CD-E376-7F8A-CDB2-CB07ED90DA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4" y="6723786"/>
            <a:ext cx="17453472" cy="159193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A962F61-1317-BF66-FE87-D013EC57E195}"/>
              </a:ext>
            </a:extLst>
          </p:cNvPr>
          <p:cNvSpPr txBox="1"/>
          <p:nvPr/>
        </p:nvSpPr>
        <p:spPr>
          <a:xfrm>
            <a:off x="14450668" y="7912757"/>
            <a:ext cx="3504806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70C0"/>
                </a:solidFill>
              </a:rPr>
              <a:t>EXW, FCA, FAS, FOB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EB51C80-F0FD-BD83-D83F-318794462D6F}"/>
              </a:ext>
            </a:extLst>
          </p:cNvPr>
          <p:cNvSpPr txBox="1"/>
          <p:nvPr/>
        </p:nvSpPr>
        <p:spPr>
          <a:xfrm>
            <a:off x="4953000" y="4457700"/>
            <a:ext cx="122661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70C0"/>
                </a:solidFill>
              </a:rPr>
              <a:t>$$$$$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0EFADEA-1762-7568-1A45-8924D5272141}"/>
              </a:ext>
            </a:extLst>
          </p:cNvPr>
          <p:cNvSpPr txBox="1"/>
          <p:nvPr/>
        </p:nvSpPr>
        <p:spPr>
          <a:xfrm>
            <a:off x="11201400" y="2122002"/>
            <a:ext cx="204735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70C0"/>
                </a:solidFill>
              </a:rPr>
              <a:t>DIFERENTE</a:t>
            </a:r>
          </a:p>
        </p:txBody>
      </p:sp>
      <p:sp>
        <p:nvSpPr>
          <p:cNvPr id="21" name="Cerrar llave 20">
            <a:extLst>
              <a:ext uri="{FF2B5EF4-FFF2-40B4-BE49-F238E27FC236}">
                <a16:creationId xmlns:a16="http://schemas.microsoft.com/office/drawing/2014/main" id="{A55A0813-DFDB-BFE8-63A1-9D8CAE8F980D}"/>
              </a:ext>
            </a:extLst>
          </p:cNvPr>
          <p:cNvSpPr/>
          <p:nvPr/>
        </p:nvSpPr>
        <p:spPr>
          <a:xfrm>
            <a:off x="10305796" y="1971280"/>
            <a:ext cx="667004" cy="886220"/>
          </a:xfrm>
          <a:prstGeom prst="rightBrace">
            <a:avLst>
              <a:gd name="adj1" fmla="val 8333"/>
              <a:gd name="adj2" fmla="val 46851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566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1FCE84F-5B66-7C23-46FE-2B5A0E1D20F6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FF87B567-15D0-0F6D-04A6-65F839258DBB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4A7F401-DCBC-C857-A114-5CE012506AE8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B9CDE162-A1B4-BA1A-9270-368FB101A146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3036A0C1-6E0D-E19F-FDAC-82B39B781B76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9D66B14F-FA7E-2B0C-A34F-3D8D3E5A162C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31F47DD4-4913-B49C-A107-0DE0E1F4F29E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2A22349-B0FA-DD62-50FF-532FE8E81B1A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A82AD480-2D3A-DE49-F7C3-937737C3014B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6E7497D-6C5A-9C86-412A-FDEFD1BD7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769F9D01-D736-4F57-B603-E9AE960D7C5B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3F25CC72-7758-826F-B201-85BC447948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89" y="428579"/>
            <a:ext cx="15057121" cy="57379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E4248CD-E376-7F8A-CDB2-CB07ED90DA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4" y="6723786"/>
            <a:ext cx="17453472" cy="159193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A962F61-1317-BF66-FE87-D013EC57E195}"/>
              </a:ext>
            </a:extLst>
          </p:cNvPr>
          <p:cNvSpPr txBox="1"/>
          <p:nvPr/>
        </p:nvSpPr>
        <p:spPr>
          <a:xfrm>
            <a:off x="14815064" y="7912757"/>
            <a:ext cx="2336665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CPT, CFR, CIF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EB51C80-F0FD-BD83-D83F-318794462D6F}"/>
              </a:ext>
            </a:extLst>
          </p:cNvPr>
          <p:cNvSpPr txBox="1"/>
          <p:nvPr/>
        </p:nvSpPr>
        <p:spPr>
          <a:xfrm>
            <a:off x="5555182" y="4305300"/>
            <a:ext cx="1074218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6" name="Cerrar llave 15">
            <a:extLst>
              <a:ext uri="{FF2B5EF4-FFF2-40B4-BE49-F238E27FC236}">
                <a16:creationId xmlns:a16="http://schemas.microsoft.com/office/drawing/2014/main" id="{CE8B958F-7346-8094-C4C8-2E432E357139}"/>
              </a:ext>
            </a:extLst>
          </p:cNvPr>
          <p:cNvSpPr/>
          <p:nvPr/>
        </p:nvSpPr>
        <p:spPr>
          <a:xfrm>
            <a:off x="10972800" y="1895080"/>
            <a:ext cx="667004" cy="886220"/>
          </a:xfrm>
          <a:prstGeom prst="rightBrace">
            <a:avLst>
              <a:gd name="adj1" fmla="val 8333"/>
              <a:gd name="adj2" fmla="val 46851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05C15C5-7693-500C-A661-BF3E24F8FCB8}"/>
              </a:ext>
            </a:extLst>
          </p:cNvPr>
          <p:cNvSpPr txBox="1"/>
          <p:nvPr/>
        </p:nvSpPr>
        <p:spPr>
          <a:xfrm>
            <a:off x="11906231" y="2001359"/>
            <a:ext cx="368742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PODRÍAN COINCIDIR</a:t>
            </a:r>
          </a:p>
        </p:txBody>
      </p:sp>
    </p:spTree>
    <p:extLst>
      <p:ext uri="{BB962C8B-B14F-4D97-AF65-F5344CB8AC3E}">
        <p14:creationId xmlns:p14="http://schemas.microsoft.com/office/powerpoint/2010/main" val="333228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1FCE84F-5B66-7C23-46FE-2B5A0E1D20F6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FF87B567-15D0-0F6D-04A6-65F839258DBB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4A7F401-DCBC-C857-A114-5CE012506AE8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B9CDE162-A1B4-BA1A-9270-368FB101A146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3036A0C1-6E0D-E19F-FDAC-82B39B781B76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9D66B14F-FA7E-2B0C-A34F-3D8D3E5A162C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31F47DD4-4913-B49C-A107-0DE0E1F4F29E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2A22349-B0FA-DD62-50FF-532FE8E81B1A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A82AD480-2D3A-DE49-F7C3-937737C3014B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6E7497D-6C5A-9C86-412A-FDEFD1BD7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769F9D01-D736-4F57-B603-E9AE960D7C5B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3F25CC72-7758-826F-B201-85BC447948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2" y="511653"/>
            <a:ext cx="15057121" cy="57379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E4248CD-E376-7F8A-CDB2-CB07ED90DA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4" y="6723786"/>
            <a:ext cx="17453472" cy="159193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A962F61-1317-BF66-FE87-D013EC57E195}"/>
              </a:ext>
            </a:extLst>
          </p:cNvPr>
          <p:cNvSpPr txBox="1"/>
          <p:nvPr/>
        </p:nvSpPr>
        <p:spPr>
          <a:xfrm>
            <a:off x="14860588" y="7837872"/>
            <a:ext cx="2684966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FFFF00"/>
                </a:solidFill>
              </a:rPr>
              <a:t>DAP, PPU, DDP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EB51C80-F0FD-BD83-D83F-318794462D6F}"/>
              </a:ext>
            </a:extLst>
          </p:cNvPr>
          <p:cNvSpPr txBox="1"/>
          <p:nvPr/>
        </p:nvSpPr>
        <p:spPr>
          <a:xfrm>
            <a:off x="900428" y="5866775"/>
            <a:ext cx="2359941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FFFF00"/>
                </a:solidFill>
              </a:rPr>
              <a:t>$$$$$ --- ???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0EFADEA-1762-7568-1A45-8924D5272141}"/>
              </a:ext>
            </a:extLst>
          </p:cNvPr>
          <p:cNvSpPr txBox="1"/>
          <p:nvPr/>
        </p:nvSpPr>
        <p:spPr>
          <a:xfrm>
            <a:off x="11201400" y="2122002"/>
            <a:ext cx="271260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FFFF00"/>
                </a:solidFill>
              </a:rPr>
              <a:t>DIFERENTE ???</a:t>
            </a:r>
          </a:p>
        </p:txBody>
      </p:sp>
      <p:sp>
        <p:nvSpPr>
          <p:cNvPr id="21" name="Cerrar llave 20">
            <a:extLst>
              <a:ext uri="{FF2B5EF4-FFF2-40B4-BE49-F238E27FC236}">
                <a16:creationId xmlns:a16="http://schemas.microsoft.com/office/drawing/2014/main" id="{A55A0813-DFDB-BFE8-63A1-9D8CAE8F980D}"/>
              </a:ext>
            </a:extLst>
          </p:cNvPr>
          <p:cNvSpPr/>
          <p:nvPr/>
        </p:nvSpPr>
        <p:spPr>
          <a:xfrm>
            <a:off x="10305796" y="1971280"/>
            <a:ext cx="667004" cy="886220"/>
          </a:xfrm>
          <a:prstGeom prst="rightBrace">
            <a:avLst>
              <a:gd name="adj1" fmla="val 8333"/>
              <a:gd name="adj2" fmla="val 46851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BEE0769-026F-8B5F-3931-222F13B4F31E}"/>
              </a:ext>
            </a:extLst>
          </p:cNvPr>
          <p:cNvSpPr txBox="1"/>
          <p:nvPr/>
        </p:nvSpPr>
        <p:spPr>
          <a:xfrm>
            <a:off x="12012340" y="4420225"/>
            <a:ext cx="5696496" cy="144655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>
                <a:solidFill>
                  <a:srgbClr val="FFFF00"/>
                </a:solidFill>
              </a:rPr>
              <a:t>NADIE ESTÁ OBLIGADO </a:t>
            </a:r>
          </a:p>
          <a:p>
            <a:pPr algn="ctr"/>
            <a:r>
              <a:rPr lang="es-MX" sz="4400" b="1" dirty="0">
                <a:solidFill>
                  <a:srgbClr val="FFFF00"/>
                </a:solidFill>
              </a:rPr>
              <a:t>A LO  IMPOSIBLE</a:t>
            </a:r>
          </a:p>
        </p:txBody>
      </p:sp>
    </p:spTree>
    <p:extLst>
      <p:ext uri="{BB962C8B-B14F-4D97-AF65-F5344CB8AC3E}">
        <p14:creationId xmlns:p14="http://schemas.microsoft.com/office/powerpoint/2010/main" val="1493793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2985415-4647-CD56-EDEE-6CCCF0347F66}"/>
              </a:ext>
            </a:extLst>
          </p:cNvPr>
          <p:cNvGrpSpPr/>
          <p:nvPr/>
        </p:nvGrpSpPr>
        <p:grpSpPr>
          <a:xfrm>
            <a:off x="161780" y="9244875"/>
            <a:ext cx="17964440" cy="1042125"/>
            <a:chOff x="94243" y="9264119"/>
            <a:chExt cx="17964440" cy="104212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0600114C-E67E-DDFD-DF5B-AE5F4A04F993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348A873-52B2-9FEB-2B58-0A26EAF3FD09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FBF0CA24-1A7F-FA64-A664-CE69F226AD1C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999BC58F-10A1-C4C7-AA48-62683F8936D5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B4119E5-CCC6-7E06-8EE5-741C53E7AE19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0637A331-3085-418B-ABE7-DFC7149827C5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D67E89B4-045D-622F-8A7E-E3F8BD551F37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0D5899A8-B98F-BFED-0085-E4C4A04874A7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1F281F4-00D0-D727-F0C1-58F4E8EFD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C5EA588E-BA47-14E7-C736-760CE7F9DBDB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FC8E262F-4BB9-DB3B-4EBB-3CF6B8554BE9}"/>
              </a:ext>
            </a:extLst>
          </p:cNvPr>
          <p:cNvSpPr txBox="1">
            <a:spLocks/>
          </p:cNvSpPr>
          <p:nvPr/>
        </p:nvSpPr>
        <p:spPr>
          <a:xfrm>
            <a:off x="4983273" y="336747"/>
            <a:ext cx="7537174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>
                <a:solidFill>
                  <a:schemeClr val="accent1">
                    <a:lumMod val="50000"/>
                  </a:schemeClr>
                </a:solidFill>
              </a:rPr>
              <a:t>SANCIONES Y MAS …</a:t>
            </a:r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2FE80F9-D39D-E784-208D-9916F37E936D}"/>
              </a:ext>
            </a:extLst>
          </p:cNvPr>
          <p:cNvSpPr txBox="1">
            <a:spLocks/>
          </p:cNvSpPr>
          <p:nvPr/>
        </p:nvSpPr>
        <p:spPr>
          <a:xfrm>
            <a:off x="83223" y="2160902"/>
            <a:ext cx="4251514" cy="27488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B823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s-MX" sz="2400" dirty="0">
                <a:solidFill>
                  <a:schemeClr val="bg1"/>
                </a:solidFill>
                <a:latin typeface="+mn-lt"/>
              </a:rPr>
              <a:t>DATOS INEXACTOS</a:t>
            </a:r>
          </a:p>
          <a:p>
            <a:endParaRPr lang="es-MX" sz="2400" dirty="0">
              <a:solidFill>
                <a:schemeClr val="bg1"/>
              </a:solidFill>
              <a:latin typeface="+mn-lt"/>
            </a:endParaRPr>
          </a:p>
          <a:p>
            <a:r>
              <a:rPr lang="es-MX" sz="2400" dirty="0">
                <a:solidFill>
                  <a:schemeClr val="bg1"/>
                </a:solidFill>
                <a:latin typeface="+mn-lt"/>
              </a:rPr>
              <a:t>185 Fr. II LA – Multa de $2,330.00 a $3,310.00 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00B8C3C2-DB89-B94B-2582-27D0465A1B5D}"/>
              </a:ext>
            </a:extLst>
          </p:cNvPr>
          <p:cNvSpPr txBox="1">
            <a:spLocks/>
          </p:cNvSpPr>
          <p:nvPr/>
        </p:nvSpPr>
        <p:spPr>
          <a:xfrm>
            <a:off x="4647907" y="2160902"/>
            <a:ext cx="3921150" cy="27853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B823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s-MX" sz="2400" dirty="0">
                <a:solidFill>
                  <a:schemeClr val="bg1"/>
                </a:solidFill>
                <a:latin typeface="+mn-lt"/>
              </a:rPr>
              <a:t>ERRORES EN EL COVE</a:t>
            </a:r>
          </a:p>
          <a:p>
            <a:endParaRPr lang="es-MX" sz="2400" dirty="0">
              <a:solidFill>
                <a:schemeClr val="bg1"/>
              </a:solidFill>
              <a:latin typeface="+mn-lt"/>
            </a:endParaRPr>
          </a:p>
          <a:p>
            <a:r>
              <a:rPr lang="es-MX" sz="2400" dirty="0">
                <a:solidFill>
                  <a:schemeClr val="bg1"/>
                </a:solidFill>
                <a:latin typeface="+mn-lt"/>
              </a:rPr>
              <a:t>184 B Fr. II LA – Multa de $29,420.00 a $49,050.00  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993C95F6-26B1-11FC-ED2B-A36266AE8A65}"/>
              </a:ext>
            </a:extLst>
          </p:cNvPr>
          <p:cNvSpPr txBox="1">
            <a:spLocks/>
          </p:cNvSpPr>
          <p:nvPr/>
        </p:nvSpPr>
        <p:spPr>
          <a:xfrm>
            <a:off x="8933352" y="2178580"/>
            <a:ext cx="3921150" cy="27853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B823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s-MX" sz="2400" dirty="0">
                <a:solidFill>
                  <a:schemeClr val="bg1"/>
                </a:solidFill>
                <a:latin typeface="+mn-lt"/>
              </a:rPr>
              <a:t>OMISIÓN DE CONTRIBUCIONES</a:t>
            </a:r>
          </a:p>
          <a:p>
            <a:endParaRPr lang="es-MX" sz="2400" dirty="0">
              <a:solidFill>
                <a:schemeClr val="bg1"/>
              </a:solidFill>
              <a:latin typeface="+mn-lt"/>
            </a:endParaRPr>
          </a:p>
          <a:p>
            <a:r>
              <a:rPr lang="es-MX" sz="2400" dirty="0">
                <a:solidFill>
                  <a:schemeClr val="bg1"/>
                </a:solidFill>
                <a:latin typeface="+mn-lt"/>
              </a:rPr>
              <a:t>178 B Fr. I LA – Multa del 130% al 150% de los impuestos al comercio exterior omitidos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56C7C87-64B7-E606-B1C9-249F8283642D}"/>
              </a:ext>
            </a:extLst>
          </p:cNvPr>
          <p:cNvSpPr txBox="1">
            <a:spLocks/>
          </p:cNvSpPr>
          <p:nvPr/>
        </p:nvSpPr>
        <p:spPr>
          <a:xfrm>
            <a:off x="13470332" y="2614240"/>
            <a:ext cx="3697602" cy="568827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B823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s-MX" sz="3200" dirty="0">
                <a:solidFill>
                  <a:schemeClr val="bg1"/>
                </a:solidFill>
                <a:latin typeface="+mn-lt"/>
              </a:rPr>
              <a:t>CUANDO NO PUEDAN DETERMINARSE LOS IMPUESTOS AL COMERCIO EXTERIOR</a:t>
            </a:r>
          </a:p>
          <a:p>
            <a:endParaRPr lang="es-MX" sz="3200" dirty="0">
              <a:solidFill>
                <a:schemeClr val="bg1"/>
              </a:solidFill>
              <a:latin typeface="+mn-lt"/>
            </a:endParaRPr>
          </a:p>
          <a:p>
            <a:r>
              <a:rPr lang="es-MX" sz="3200" dirty="0">
                <a:solidFill>
                  <a:schemeClr val="bg1"/>
                </a:solidFill>
                <a:latin typeface="+mn-lt"/>
              </a:rPr>
              <a:t>200 LA – Multa de $80,220.00 a $106,970.00 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ED052D5D-66B4-5CD6-B3C4-86137EFEDFC6}"/>
              </a:ext>
            </a:extLst>
          </p:cNvPr>
          <p:cNvSpPr txBox="1">
            <a:spLocks/>
          </p:cNvSpPr>
          <p:nvPr/>
        </p:nvSpPr>
        <p:spPr>
          <a:xfrm>
            <a:off x="2205754" y="5641548"/>
            <a:ext cx="3256735" cy="26685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B823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s-MX" sz="2400" dirty="0">
                <a:solidFill>
                  <a:schemeClr val="bg1"/>
                </a:solidFill>
                <a:latin typeface="+mn-lt"/>
              </a:rPr>
              <a:t>DEDUCCIONES AUROZADAS</a:t>
            </a:r>
          </a:p>
          <a:p>
            <a:endParaRPr lang="es-MX" sz="2400" dirty="0">
              <a:solidFill>
                <a:schemeClr val="bg1"/>
              </a:solidFill>
              <a:latin typeface="+mn-lt"/>
            </a:endParaRPr>
          </a:p>
          <a:p>
            <a:r>
              <a:rPr lang="es-MX" sz="2400" dirty="0">
                <a:solidFill>
                  <a:schemeClr val="bg1"/>
                </a:solidFill>
                <a:latin typeface="+mn-lt"/>
              </a:rPr>
              <a:t>27 Fr. XIV LISR – EL MONTO DECLARADO CON MOTIVO DE LA IMPORTACIÓN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E10931AA-2C7A-59FB-16BC-864BD806A6A1}"/>
              </a:ext>
            </a:extLst>
          </p:cNvPr>
          <p:cNvSpPr txBox="1">
            <a:spLocks/>
          </p:cNvSpPr>
          <p:nvPr/>
        </p:nvSpPr>
        <p:spPr>
          <a:xfrm>
            <a:off x="7123492" y="5524763"/>
            <a:ext cx="3256735" cy="27853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B823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s-MX" sz="2400" dirty="0">
                <a:solidFill>
                  <a:schemeClr val="bg1"/>
                </a:solidFill>
                <a:latin typeface="+mn-lt"/>
              </a:rPr>
              <a:t>IVA ACREDITABLE</a:t>
            </a:r>
          </a:p>
          <a:p>
            <a:endParaRPr lang="es-MX" sz="2400" dirty="0">
              <a:solidFill>
                <a:schemeClr val="bg1"/>
              </a:solidFill>
              <a:latin typeface="+mn-lt"/>
            </a:endParaRPr>
          </a:p>
          <a:p>
            <a:r>
              <a:rPr lang="es-MX" sz="2400" dirty="0">
                <a:solidFill>
                  <a:schemeClr val="bg1"/>
                </a:solidFill>
                <a:latin typeface="+mn-lt"/>
              </a:rPr>
              <a:t>4 LIVA – EL MONTO DECLARADO CON MOTIVO DE LA IMPORTACIÓN</a:t>
            </a:r>
          </a:p>
        </p:txBody>
      </p:sp>
    </p:spTree>
    <p:extLst>
      <p:ext uri="{BB962C8B-B14F-4D97-AF65-F5344CB8AC3E}">
        <p14:creationId xmlns:p14="http://schemas.microsoft.com/office/powerpoint/2010/main" val="43074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">
            <a:extLst>
              <a:ext uri="{FF2B5EF4-FFF2-40B4-BE49-F238E27FC236}">
                <a16:creationId xmlns:a16="http://schemas.microsoft.com/office/drawing/2014/main" id="{9C270D99-2569-22A5-23E0-A1A0D5879ED2}"/>
              </a:ext>
            </a:extLst>
          </p:cNvPr>
          <p:cNvSpPr/>
          <p:nvPr/>
        </p:nvSpPr>
        <p:spPr>
          <a:xfrm>
            <a:off x="5305818" y="-67764"/>
            <a:ext cx="13084230" cy="10934910"/>
          </a:xfrm>
          <a:custGeom>
            <a:avLst/>
            <a:gdLst/>
            <a:ahLst/>
            <a:cxnLst/>
            <a:rect l="l" t="t" r="r" b="b"/>
            <a:pathLst>
              <a:path w="13084230" h="10934910">
                <a:moveTo>
                  <a:pt x="0" y="0"/>
                </a:moveTo>
                <a:lnTo>
                  <a:pt x="13084230" y="0"/>
                </a:lnTo>
                <a:lnTo>
                  <a:pt x="13084230" y="10934910"/>
                </a:lnTo>
                <a:lnTo>
                  <a:pt x="0" y="1093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413" r="-401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0DF2140-A670-E60B-8637-64618E905779}"/>
              </a:ext>
            </a:extLst>
          </p:cNvPr>
          <p:cNvGrpSpPr/>
          <p:nvPr/>
        </p:nvGrpSpPr>
        <p:grpSpPr>
          <a:xfrm>
            <a:off x="114925" y="182397"/>
            <a:ext cx="8130115" cy="1784614"/>
            <a:chOff x="53610" y="22409"/>
            <a:chExt cx="8130115" cy="1784614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CBA71064-F0A0-A36B-935F-F2E93D8FA124}"/>
                </a:ext>
              </a:extLst>
            </p:cNvPr>
            <p:cNvSpPr/>
            <p:nvPr/>
          </p:nvSpPr>
          <p:spPr>
            <a:xfrm>
              <a:off x="6934301" y="1028700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0B00172E-04A3-110A-74F4-9593ECB097B4}"/>
                </a:ext>
              </a:extLst>
            </p:cNvPr>
            <p:cNvSpPr/>
            <p:nvPr/>
          </p:nvSpPr>
          <p:spPr>
            <a:xfrm>
              <a:off x="6036487" y="22409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35255C0-C779-36D5-7370-D8487C05271E}"/>
                </a:ext>
              </a:extLst>
            </p:cNvPr>
            <p:cNvSpPr/>
            <p:nvPr/>
          </p:nvSpPr>
          <p:spPr>
            <a:xfrm>
              <a:off x="53610" y="2240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3DA11C5-14D7-BB95-044B-86A5440CFCFB}"/>
                </a:ext>
              </a:extLst>
            </p:cNvPr>
            <p:cNvSpPr/>
            <p:nvPr/>
          </p:nvSpPr>
          <p:spPr>
            <a:xfrm>
              <a:off x="4827882" y="890002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6FFF663-B8D1-D607-89E9-E585FCBAEC3F}"/>
                </a:ext>
              </a:extLst>
            </p:cNvPr>
            <p:cNvSpPr/>
            <p:nvPr/>
          </p:nvSpPr>
          <p:spPr>
            <a:xfrm>
              <a:off x="3684761" y="942230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153C237-08AD-B75F-BA85-E93C41F32A80}"/>
                </a:ext>
              </a:extLst>
            </p:cNvPr>
            <p:cNvSpPr/>
            <p:nvPr/>
          </p:nvSpPr>
          <p:spPr>
            <a:xfrm>
              <a:off x="2327000" y="833461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150C18B-3E7C-D7B0-92DD-9309CC368B02}"/>
                </a:ext>
              </a:extLst>
            </p:cNvPr>
            <p:cNvSpPr/>
            <p:nvPr/>
          </p:nvSpPr>
          <p:spPr>
            <a:xfrm>
              <a:off x="5907627" y="893846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9E5C7B2-5ECF-8923-B7E0-3DAAB5362BA4}"/>
                </a:ext>
              </a:extLst>
            </p:cNvPr>
            <p:cNvSpPr/>
            <p:nvPr/>
          </p:nvSpPr>
          <p:spPr>
            <a:xfrm>
              <a:off x="182923" y="1097871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52530925-F2D8-CE04-535A-9B8689FA95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68200" y="7584288"/>
            <a:ext cx="4878000" cy="247652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C342726-2BE0-B551-CFE2-931E389B1789}"/>
              </a:ext>
            </a:extLst>
          </p:cNvPr>
          <p:cNvSpPr txBox="1"/>
          <p:nvPr/>
        </p:nvSpPr>
        <p:spPr>
          <a:xfrm>
            <a:off x="4924919" y="8753668"/>
            <a:ext cx="7343281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Helvetica Neue"/>
              </a:rPr>
              <a:t>Jessica Isselin Talavera</a:t>
            </a:r>
            <a:endParaRPr lang="es-MX" dirty="0">
              <a:hlinkClick r:id="rId12"/>
            </a:endParaRPr>
          </a:p>
          <a:p>
            <a:pPr marL="0" marR="0" indent="0" algn="ctr" defTabSz="2438337" rtl="0" fontAlgn="auto" latinLnBrk="0" hangingPunct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dirty="0">
                <a:latin typeface="Century Gothic" panose="020B0502020202020204" pitchFamily="34" charset="0"/>
                <a:hlinkClick r:id="rId13"/>
              </a:rPr>
              <a:t>jessicaisselin@isselinconsultores.com</a:t>
            </a:r>
            <a:endParaRPr lang="es-MX" sz="2800" dirty="0">
              <a:latin typeface="Century Gothic" panose="020B050202020202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3B861A0-58B3-1473-9536-9699B82BF9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4" y="8610680"/>
            <a:ext cx="3357311" cy="1633286"/>
          </a:xfrm>
          <a:prstGeom prst="rect">
            <a:avLst/>
          </a:prstGeom>
        </p:spPr>
      </p:pic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F9238547-7E9F-F93E-80D1-D0477A53BF79}"/>
              </a:ext>
            </a:extLst>
          </p:cNvPr>
          <p:cNvSpPr txBox="1">
            <a:spLocks/>
          </p:cNvSpPr>
          <p:nvPr/>
        </p:nvSpPr>
        <p:spPr>
          <a:xfrm>
            <a:off x="681365" y="3120190"/>
            <a:ext cx="10138307" cy="18213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MX" sz="8800" b="1" dirty="0">
                <a:solidFill>
                  <a:schemeClr val="bg1"/>
                </a:solidFill>
              </a:rPr>
              <a:t>Muchas Gracias ¡¡¡</a:t>
            </a:r>
          </a:p>
        </p:txBody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id="{FAB394CA-3894-A1EB-3DD0-DF8F42A2DEA5}"/>
              </a:ext>
            </a:extLst>
          </p:cNvPr>
          <p:cNvSpPr txBox="1"/>
          <p:nvPr/>
        </p:nvSpPr>
        <p:spPr>
          <a:xfrm>
            <a:off x="9237200" y="261189"/>
            <a:ext cx="9210418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4"/>
              </a:lnSpc>
            </a:pPr>
            <a:r>
              <a:rPr lang="en-US" sz="4170" dirty="0">
                <a:solidFill>
                  <a:srgbClr val="012F7F"/>
                </a:solidFill>
                <a:latin typeface="League Spartan"/>
              </a:rPr>
              <a:t>I </a:t>
            </a:r>
          </a:p>
          <a:p>
            <a:pPr algn="ctr">
              <a:lnSpc>
                <a:spcPts val="5004"/>
              </a:lnSpc>
            </a:pPr>
            <a:r>
              <a:rPr lang="en-US" sz="4170" dirty="0">
                <a:solidFill>
                  <a:srgbClr val="012F7F"/>
                </a:solidFill>
                <a:latin typeface="League Spartan"/>
              </a:rPr>
              <a:t>CONVERSATORIO SOBRE MEJORES PRÁCTICAS DE OPERACIÓN ADUANERA</a:t>
            </a:r>
          </a:p>
        </p:txBody>
      </p:sp>
    </p:spTree>
    <p:extLst>
      <p:ext uri="{BB962C8B-B14F-4D97-AF65-F5344CB8AC3E}">
        <p14:creationId xmlns:p14="http://schemas.microsoft.com/office/powerpoint/2010/main" val="92925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F05A42A-BE6B-B683-911C-0F37B03EAD8A}"/>
              </a:ext>
            </a:extLst>
          </p:cNvPr>
          <p:cNvSpPr txBox="1"/>
          <p:nvPr/>
        </p:nvSpPr>
        <p:spPr>
          <a:xfrm>
            <a:off x="2542270" y="1562100"/>
            <a:ext cx="12481560" cy="5940088"/>
          </a:xfrm>
          <a:prstGeom prst="rect">
            <a:avLst/>
          </a:prstGeom>
          <a:solidFill>
            <a:srgbClr val="00666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spcAft>
                <a:spcPts val="600"/>
              </a:spcAft>
              <a:buClr>
                <a:schemeClr val="tx2"/>
              </a:buClr>
              <a:buSzPct val="115000"/>
              <a:buNone/>
              <a:defRPr/>
            </a:pPr>
            <a:r>
              <a:rPr lang="es-MX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CASO PRÁCTICO</a:t>
            </a:r>
          </a:p>
          <a:p>
            <a:pPr marL="0" indent="0" algn="ctr">
              <a:spcAft>
                <a:spcPts val="600"/>
              </a:spcAft>
              <a:buClr>
                <a:schemeClr val="tx2"/>
              </a:buClr>
              <a:buSzPct val="115000"/>
              <a:buNone/>
              <a:defRPr/>
            </a:pPr>
            <a:endParaRPr lang="es-MX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algn="ctr">
              <a:spcAft>
                <a:spcPts val="600"/>
              </a:spcAft>
              <a:buClr>
                <a:schemeClr val="tx2"/>
              </a:buClr>
              <a:buSzPct val="115000"/>
              <a:buNone/>
              <a:defRPr/>
            </a:pPr>
            <a:r>
              <a:rPr lang="es-MX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INCONSISTENCIA ENTRE INCOTERM Y VALOR EN ADUANA </a:t>
            </a:r>
          </a:p>
          <a:p>
            <a:pPr marL="0" indent="0" algn="ctr">
              <a:spcAft>
                <a:spcPts val="600"/>
              </a:spcAft>
              <a:buClr>
                <a:schemeClr val="tx2"/>
              </a:buClr>
              <a:buSzPct val="115000"/>
              <a:buNone/>
              <a:defRPr/>
            </a:pPr>
            <a:endParaRPr lang="es-MX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algn="ctr">
              <a:spcAft>
                <a:spcPts val="600"/>
              </a:spcAft>
              <a:buClr>
                <a:schemeClr val="tx2"/>
              </a:buClr>
              <a:buSzPct val="115000"/>
              <a:buNone/>
              <a:defRPr/>
            </a:pPr>
            <a:r>
              <a:rPr lang="es-MX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DECLARACIÓN EN EL PEDIMENTO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0BB8399-C7EC-E135-9C54-92050B8195FE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D8FEFC17-75FC-B884-9B51-EF34071C7EEA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812265E-0A2A-42F9-FB74-8910071591ED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DA2F97D8-409C-1A75-0FB1-6837D33043B3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1DA48C27-06C4-FC80-F259-C64F4BC31EDD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63E0909B-F33F-5CEA-252A-697D55AABB49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FC24D347-460A-852E-F952-8DD60995D139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448A8BE5-8C0B-E20C-819F-F620F13D42A2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6D3F8195-EC97-AD78-5F31-905F325D7C04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B94C3BB-C5DB-BA2C-2CEE-322033AE1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3" name="TextBox 22">
              <a:extLst>
                <a:ext uri="{FF2B5EF4-FFF2-40B4-BE49-F238E27FC236}">
                  <a16:creationId xmlns:a16="http://schemas.microsoft.com/office/drawing/2014/main" id="{01556864-A208-549A-8C9B-D6955EE037EA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61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669E758-DCB3-8C18-4049-E5320A4274AF}"/>
              </a:ext>
            </a:extLst>
          </p:cNvPr>
          <p:cNvGraphicFramePr/>
          <p:nvPr/>
        </p:nvGraphicFramePr>
        <p:xfrm>
          <a:off x="2800065" y="882234"/>
          <a:ext cx="11896228" cy="704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9DDC569-FD11-02DB-1776-73F12F84E152}"/>
              </a:ext>
            </a:extLst>
          </p:cNvPr>
          <p:cNvGraphicFramePr/>
          <p:nvPr/>
        </p:nvGraphicFramePr>
        <p:xfrm>
          <a:off x="746758" y="2933700"/>
          <a:ext cx="4269190" cy="327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Flecha izquierda 3">
            <a:extLst>
              <a:ext uri="{FF2B5EF4-FFF2-40B4-BE49-F238E27FC236}">
                <a16:creationId xmlns:a16="http://schemas.microsoft.com/office/drawing/2014/main" id="{B51E94BA-468D-A728-1C21-DB24EFD3D8CA}"/>
              </a:ext>
            </a:extLst>
          </p:cNvPr>
          <p:cNvSpPr/>
          <p:nvPr/>
        </p:nvSpPr>
        <p:spPr>
          <a:xfrm>
            <a:off x="12255590" y="6099664"/>
            <a:ext cx="721157" cy="1030762"/>
          </a:xfrm>
          <a:prstGeom prst="leftArrow">
            <a:avLst/>
          </a:prstGeom>
          <a:solidFill>
            <a:srgbClr val="C0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 Neue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AAA85AF5-FE0C-68E6-F801-0956D549BFCB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id="{8FBAA9ED-95D6-4569-A6A6-124E048C7DE9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D7BA9C8E-8022-3B75-F464-A1B45506FBEB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005E6E9E-AD62-D5C8-581C-5E85485373E1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B644A806-352B-93F5-9E67-50F289DB5964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EBA4034-C5F3-0F52-C7FB-C7D6892AA8A0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30027D99-B245-7BC0-5BC0-915A00DDE3B8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CCF3CAB8-2866-9245-EF67-EEBBF3B22DCC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4042DF6-1989-F750-99C0-800B26772688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E15088CB-37CE-19FF-156D-2010B2AC8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28" name="TextBox 22">
              <a:extLst>
                <a:ext uri="{FF2B5EF4-FFF2-40B4-BE49-F238E27FC236}">
                  <a16:creationId xmlns:a16="http://schemas.microsoft.com/office/drawing/2014/main" id="{9F8B65AD-F75A-26F0-C48E-2C2A4E10E8C0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39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0A8138-1DAB-8742-83C7-165BEC80A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836C01-354F-F34A-8026-2AE976BAF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E2E24C-8BC9-8B42-988F-C3029A77D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3" grpId="0">
        <p:bldAsOne/>
      </p:bldGraphic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7C0E8EE-E504-4EB5-4808-9B791F323995}"/>
              </a:ext>
            </a:extLst>
          </p:cNvPr>
          <p:cNvGrpSpPr/>
          <p:nvPr/>
        </p:nvGrpSpPr>
        <p:grpSpPr>
          <a:xfrm>
            <a:off x="3007758" y="1104900"/>
            <a:ext cx="11003515" cy="6858000"/>
            <a:chOff x="5795146" y="0"/>
            <a:chExt cx="18823986" cy="13716000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5FBC057D-8DAB-EAFD-88D1-B02C99986AE0}"/>
                </a:ext>
              </a:extLst>
            </p:cNvPr>
            <p:cNvGrpSpPr/>
            <p:nvPr/>
          </p:nvGrpSpPr>
          <p:grpSpPr>
            <a:xfrm>
              <a:off x="5795146" y="0"/>
              <a:ext cx="18823986" cy="13716000"/>
              <a:chOff x="5560014" y="239180"/>
              <a:chExt cx="18823986" cy="13716000"/>
            </a:xfrm>
          </p:grpSpPr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9AFB8D70-E7DE-2195-BC25-1510694B89A3}"/>
                  </a:ext>
                </a:extLst>
              </p:cNvPr>
              <p:cNvSpPr/>
              <p:nvPr/>
            </p:nvSpPr>
            <p:spPr>
              <a:xfrm>
                <a:off x="8916735" y="4572000"/>
                <a:ext cx="7820526" cy="2815389"/>
              </a:xfrm>
              <a:prstGeom prst="rect">
                <a:avLst/>
              </a:prstGeom>
              <a:noFill/>
              <a:ln w="63500" cap="sq" cmpd="thickThin">
                <a:solidFill>
                  <a:schemeClr val="accent1">
                    <a:lumMod val="7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7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8" name="Flecha derecha 7">
                <a:extLst>
                  <a:ext uri="{FF2B5EF4-FFF2-40B4-BE49-F238E27FC236}">
                    <a16:creationId xmlns:a16="http://schemas.microsoft.com/office/drawing/2014/main" id="{03FA4E51-D1D3-E462-937A-797E9CB407C3}"/>
                  </a:ext>
                </a:extLst>
              </p:cNvPr>
              <p:cNvSpPr/>
              <p:nvPr/>
            </p:nvSpPr>
            <p:spPr>
              <a:xfrm>
                <a:off x="5560014" y="10949578"/>
                <a:ext cx="1117600" cy="1016000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7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C3A25319-9BDA-F10F-F9BE-78DE304D3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023760" y="5202989"/>
                <a:ext cx="6001818" cy="3788382"/>
              </a:xfrm>
              <a:prstGeom prst="rect">
                <a:avLst/>
              </a:prstGeom>
            </p:spPr>
          </p:pic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6EB188A1-1ECB-120E-D911-2242BD868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6036" y="239180"/>
                <a:ext cx="17347964" cy="13716000"/>
              </a:xfrm>
              <a:prstGeom prst="rect">
                <a:avLst/>
              </a:prstGeom>
            </p:spPr>
          </p:pic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D04223E5-06C8-46B0-18F8-0571D0CE1DD1}"/>
                  </a:ext>
                </a:extLst>
              </p:cNvPr>
              <p:cNvSpPr/>
              <p:nvPr/>
            </p:nvSpPr>
            <p:spPr>
              <a:xfrm>
                <a:off x="16578237" y="2044906"/>
                <a:ext cx="7278227" cy="55659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7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0EA0728C-AD37-6E02-529A-FFFBBFE0D738}"/>
                  </a:ext>
                </a:extLst>
              </p:cNvPr>
              <p:cNvSpPr/>
              <p:nvPr/>
            </p:nvSpPr>
            <p:spPr>
              <a:xfrm>
                <a:off x="7315200" y="4351888"/>
                <a:ext cx="6997148" cy="140769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7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13" name="Rectángulo redondeado 12">
                <a:extLst>
                  <a:ext uri="{FF2B5EF4-FFF2-40B4-BE49-F238E27FC236}">
                    <a16:creationId xmlns:a16="http://schemas.microsoft.com/office/drawing/2014/main" id="{C2B3063B-EFD0-9C6F-027F-0C622898388E}"/>
                  </a:ext>
                </a:extLst>
              </p:cNvPr>
              <p:cNvSpPr/>
              <p:nvPr/>
            </p:nvSpPr>
            <p:spPr>
              <a:xfrm>
                <a:off x="7315200" y="7576457"/>
                <a:ext cx="16710378" cy="339634"/>
              </a:xfrm>
              <a:prstGeom prst="roundRect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7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23535636-3F0F-9B14-C465-001F6E9A2876}"/>
                  </a:ext>
                </a:extLst>
              </p:cNvPr>
              <p:cNvSpPr/>
              <p:nvPr/>
            </p:nvSpPr>
            <p:spPr>
              <a:xfrm>
                <a:off x="7315200" y="7956418"/>
                <a:ext cx="4336869" cy="40465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7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413C8037-D838-3F99-317E-91F9A84EB878}"/>
                  </a:ext>
                </a:extLst>
              </p:cNvPr>
              <p:cNvSpPr/>
              <p:nvPr/>
            </p:nvSpPr>
            <p:spPr>
              <a:xfrm>
                <a:off x="15666025" y="8251403"/>
                <a:ext cx="1999313" cy="32539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7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1D69713E-C35A-540B-53BE-B5E110533925}"/>
                  </a:ext>
                </a:extLst>
              </p:cNvPr>
              <p:cNvSpPr/>
              <p:nvPr/>
            </p:nvSpPr>
            <p:spPr>
              <a:xfrm>
                <a:off x="7315200" y="10808246"/>
                <a:ext cx="16710378" cy="1157332"/>
              </a:xfrm>
              <a:prstGeom prst="rect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7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p:grp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B829A7E8-F05B-1D4F-28A9-21A9EB792568}"/>
                </a:ext>
              </a:extLst>
            </p:cNvPr>
            <p:cNvSpPr/>
            <p:nvPr/>
          </p:nvSpPr>
          <p:spPr>
            <a:xfrm>
              <a:off x="11599817" y="8337619"/>
              <a:ext cx="1018903" cy="414572"/>
            </a:xfrm>
            <a:prstGeom prst="rect">
              <a:avLst/>
            </a:prstGeom>
            <a:noFill/>
            <a:ln w="25400" cap="flat">
              <a:solidFill>
                <a:srgbClr val="C0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795AAF4-1427-81B3-58E2-88BD4BEF49A0}"/>
                </a:ext>
              </a:extLst>
            </p:cNvPr>
            <p:cNvSpPr/>
            <p:nvPr/>
          </p:nvSpPr>
          <p:spPr>
            <a:xfrm>
              <a:off x="17027815" y="8372178"/>
              <a:ext cx="1018903" cy="414572"/>
            </a:xfrm>
            <a:prstGeom prst="rect">
              <a:avLst/>
            </a:prstGeom>
            <a:noFill/>
            <a:ln w="25400" cap="flat">
              <a:solidFill>
                <a:srgbClr val="C0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146D9FA-417C-BE7F-8D57-188E11357B21}"/>
                </a:ext>
              </a:extLst>
            </p:cNvPr>
            <p:cNvSpPr/>
            <p:nvPr/>
          </p:nvSpPr>
          <p:spPr>
            <a:xfrm>
              <a:off x="7774958" y="8786067"/>
              <a:ext cx="1018903" cy="414572"/>
            </a:xfrm>
            <a:prstGeom prst="rect">
              <a:avLst/>
            </a:prstGeom>
            <a:noFill/>
            <a:ln w="25400" cap="flat">
              <a:solidFill>
                <a:srgbClr val="C0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F7EAD7D-B694-0E53-6831-E9C1499E58C9}"/>
              </a:ext>
            </a:extLst>
          </p:cNvPr>
          <p:cNvGrpSpPr/>
          <p:nvPr/>
        </p:nvGrpSpPr>
        <p:grpSpPr>
          <a:xfrm>
            <a:off x="161780" y="9244875"/>
            <a:ext cx="17964440" cy="1042125"/>
            <a:chOff x="94243" y="9264119"/>
            <a:chExt cx="17964440" cy="1042125"/>
          </a:xfrm>
        </p:grpSpPr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03477439-F023-4A47-EE1E-3C320B12E17B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EEC50CA0-D3B3-7946-F323-47C857B984DA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FD0371D1-3DC4-3514-2020-5D53C0284A9A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6435862-B2DC-3D9E-3C30-2E9752E9F096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BE60C0F-836C-115B-C82C-E55146C4F200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4D0728B3-F805-CE01-2D34-BD9E11DF6310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46C9F823-8977-C8E8-8701-2FF32D4AAF78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6E416DF8-9D35-A0F3-73B5-3EE7660012F1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1994FBFC-A5A2-8F86-903B-F17CB92E0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C9625F91-F0CA-3BEF-D34A-9B43BE4D0D6C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239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2985415-4647-CD56-EDEE-6CCCF0347F66}"/>
              </a:ext>
            </a:extLst>
          </p:cNvPr>
          <p:cNvGrpSpPr/>
          <p:nvPr/>
        </p:nvGrpSpPr>
        <p:grpSpPr>
          <a:xfrm>
            <a:off x="161780" y="9244875"/>
            <a:ext cx="17964440" cy="1042125"/>
            <a:chOff x="94243" y="9264119"/>
            <a:chExt cx="17964440" cy="104212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0600114C-E67E-DDFD-DF5B-AE5F4A04F993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348A873-52B2-9FEB-2B58-0A26EAF3FD09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FBF0CA24-1A7F-FA64-A664-CE69F226AD1C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999BC58F-10A1-C4C7-AA48-62683F8936D5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B4119E5-CCC6-7E06-8EE5-741C53E7AE19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0637A331-3085-418B-ABE7-DFC7149827C5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D67E89B4-045D-622F-8A7E-E3F8BD551F37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0D5899A8-B98F-BFED-0085-E4C4A04874A7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1F281F4-00D0-D727-F0C1-58F4E8EFD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C5EA588E-BA47-14E7-C736-760CE7F9DBDB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EEB1C68B-67CF-90E9-EC70-75C11628FF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75" y="723900"/>
            <a:ext cx="11385585" cy="7532996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CC81F1DF-814C-73C2-8C63-A3A2FCED6314}"/>
              </a:ext>
            </a:extLst>
          </p:cNvPr>
          <p:cNvSpPr/>
          <p:nvPr/>
        </p:nvSpPr>
        <p:spPr>
          <a:xfrm>
            <a:off x="3026558" y="2552700"/>
            <a:ext cx="11370345" cy="5502858"/>
          </a:xfrm>
          <a:prstGeom prst="rect">
            <a:avLst/>
          </a:prstGeom>
          <a:noFill/>
          <a:ln w="63500">
            <a:solidFill>
              <a:srgbClr val="B823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665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ECA8A14-E4DC-1234-ED7C-C7165E5E0891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5AEE90EE-6A2D-3D42-66B2-D2071CF9E8B3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1B02AF6-8CF0-61AB-C510-30511D5117F0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85046A91-5C41-43B5-0F35-25C16EEA7A2E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40CE8913-11E8-9CAC-9F03-7F1143940016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E1BC2FD-3134-EA51-8F39-C1556F49E967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E58C6FF8-D1DF-4702-EB3E-71E22B8EC1C6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DB940172-13FA-CA2F-8321-FD37CD9A59D1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04BAB287-4269-02A3-45BE-03BF1A6987D1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5AD7848-3855-70AB-74DF-6679A803F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66A5F67C-39FA-D2EF-5416-4E933EB53B75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F12CA101-D580-DF1A-8FF4-8858CFB0AB89}"/>
              </a:ext>
            </a:extLst>
          </p:cNvPr>
          <p:cNvGraphicFramePr/>
          <p:nvPr/>
        </p:nvGraphicFramePr>
        <p:xfrm>
          <a:off x="-2336010" y="2958266"/>
          <a:ext cx="11890773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013471B3-8319-9AED-842F-DFD2BD807A13}"/>
              </a:ext>
            </a:extLst>
          </p:cNvPr>
          <p:cNvGraphicFramePr/>
          <p:nvPr/>
        </p:nvGraphicFramePr>
        <p:xfrm>
          <a:off x="5410200" y="-113423"/>
          <a:ext cx="9601200" cy="376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0" name="Flecha izquierda 19">
            <a:extLst>
              <a:ext uri="{FF2B5EF4-FFF2-40B4-BE49-F238E27FC236}">
                <a16:creationId xmlns:a16="http://schemas.microsoft.com/office/drawing/2014/main" id="{3FB202A6-186F-326D-C326-4A5FC043B48B}"/>
              </a:ext>
            </a:extLst>
          </p:cNvPr>
          <p:cNvSpPr/>
          <p:nvPr/>
        </p:nvSpPr>
        <p:spPr>
          <a:xfrm rot="8190176">
            <a:off x="5534356" y="4683265"/>
            <a:ext cx="4889868" cy="556075"/>
          </a:xfrm>
          <a:prstGeom prst="leftArrow">
            <a:avLst/>
          </a:prstGeom>
          <a:solidFill>
            <a:srgbClr val="C0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21" name="Flecha izquierda 20">
            <a:extLst>
              <a:ext uri="{FF2B5EF4-FFF2-40B4-BE49-F238E27FC236}">
                <a16:creationId xmlns:a16="http://schemas.microsoft.com/office/drawing/2014/main" id="{48500E70-C3F4-3D7E-26E2-61CFE843BA4F}"/>
              </a:ext>
            </a:extLst>
          </p:cNvPr>
          <p:cNvSpPr/>
          <p:nvPr/>
        </p:nvSpPr>
        <p:spPr>
          <a:xfrm rot="16200000">
            <a:off x="12093461" y="3567068"/>
            <a:ext cx="1765290" cy="1341853"/>
          </a:xfrm>
          <a:prstGeom prst="leftArrow">
            <a:avLst/>
          </a:prstGeom>
          <a:solidFill>
            <a:srgbClr val="C0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84A975E-A925-6E6D-3B27-08713FD40965}"/>
              </a:ext>
            </a:extLst>
          </p:cNvPr>
          <p:cNvSpPr txBox="1"/>
          <p:nvPr/>
        </p:nvSpPr>
        <p:spPr>
          <a:xfrm>
            <a:off x="10735229" y="5701208"/>
            <a:ext cx="4276171" cy="14465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BGigi = VA = VT = </a:t>
            </a:r>
          </a:p>
          <a:p>
            <a:r>
              <a:rPr lang="es-MX" sz="2400" b="1" dirty="0">
                <a:solidFill>
                  <a:schemeClr val="bg1"/>
                </a:solidFill>
              </a:rPr>
              <a:t>PRECIO PAGADO O POR PAGAR  </a:t>
            </a:r>
          </a:p>
          <a:p>
            <a:r>
              <a:rPr lang="es-MX" sz="2400" b="1" dirty="0">
                <a:solidFill>
                  <a:schemeClr val="bg1"/>
                </a:solidFill>
              </a:rPr>
              <a:t>+ INCREMENTABLES ART. 65 LA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4285A77-71CB-1C42-412E-583C994A2CEE}"/>
              </a:ext>
            </a:extLst>
          </p:cNvPr>
          <p:cNvSpPr txBox="1"/>
          <p:nvPr/>
        </p:nvSpPr>
        <p:spPr>
          <a:xfrm>
            <a:off x="10735229" y="7918469"/>
            <a:ext cx="4560302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Otros Métodos ?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AJUSTE</a:t>
            </a:r>
            <a:r>
              <a:rPr lang="es-MX" sz="1400" b="1" dirty="0">
                <a:solidFill>
                  <a:schemeClr val="bg1"/>
                </a:solidFill>
              </a:rPr>
              <a:t> (de acuerdo a la normatividad)</a:t>
            </a:r>
          </a:p>
        </p:txBody>
      </p:sp>
    </p:spTree>
    <p:extLst>
      <p:ext uri="{BB962C8B-B14F-4D97-AF65-F5344CB8AC3E}">
        <p14:creationId xmlns:p14="http://schemas.microsoft.com/office/powerpoint/2010/main" val="6923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8" grpId="1">
        <p:bldAsOne/>
      </p:bldGraphic>
      <p:bldGraphic spid="19" grpId="0">
        <p:bldAsOne/>
      </p:bldGraphic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0F313F7-A067-496D-F803-91AE815E666C}"/>
              </a:ext>
            </a:extLst>
          </p:cNvPr>
          <p:cNvGrpSpPr/>
          <p:nvPr/>
        </p:nvGrpSpPr>
        <p:grpSpPr>
          <a:xfrm>
            <a:off x="161780" y="9244875"/>
            <a:ext cx="17964440" cy="1042125"/>
            <a:chOff x="94243" y="9264119"/>
            <a:chExt cx="17964440" cy="104212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BE378BF-0544-BB16-AEB8-8405B64E3AF8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7535A66-585A-4EEF-6F1A-539469981617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71553D07-4F20-8B8D-CD3A-C2EFCD81F4F6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65C2A156-FA19-8F90-08DC-5AE4888C5BEE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0A288EA9-91B6-EA7F-5B7D-0DC879B0407F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7C60115-509E-814B-0244-0BA3CA958AF0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50EDC4CC-4D0D-AE44-77A7-0C235B6CAA8B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5DACD32E-FE27-F82F-11A0-AF044B437011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B9A7DEB8-59E0-30B1-8262-B09FFE23A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1FA554A2-ACA6-E05B-71DB-187CDBCC7B13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925A61F-DFD4-1044-3C4F-F19155655CA5}"/>
              </a:ext>
            </a:extLst>
          </p:cNvPr>
          <p:cNvSpPr txBox="1"/>
          <p:nvPr/>
        </p:nvSpPr>
        <p:spPr>
          <a:xfrm>
            <a:off x="5267146" y="908896"/>
            <a:ext cx="5646546" cy="18158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4800" b="1" dirty="0">
                <a:solidFill>
                  <a:schemeClr val="bg1"/>
                </a:solidFill>
              </a:rPr>
              <a:t>BGigi = VA = VT = </a:t>
            </a:r>
          </a:p>
          <a:p>
            <a:r>
              <a:rPr lang="es-MX" sz="3200" b="1" dirty="0">
                <a:solidFill>
                  <a:schemeClr val="bg1"/>
                </a:solidFill>
              </a:rPr>
              <a:t>PRECIO PAGADO O POR PAGAR  </a:t>
            </a:r>
          </a:p>
          <a:p>
            <a:r>
              <a:rPr lang="es-MX" sz="3200" b="1" dirty="0">
                <a:solidFill>
                  <a:schemeClr val="bg1"/>
                </a:solidFill>
              </a:rPr>
              <a:t>+ INCREMENTABLES </a:t>
            </a:r>
            <a:r>
              <a:rPr lang="es-MX" sz="3200" b="1" dirty="0">
                <a:solidFill>
                  <a:schemeClr val="accent3">
                    <a:lumMod val="75000"/>
                  </a:schemeClr>
                </a:solidFill>
              </a:rPr>
              <a:t>ART. 65 LA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6F94A3-C1CC-CE7D-BC07-8582652569A7}"/>
              </a:ext>
            </a:extLst>
          </p:cNvPr>
          <p:cNvSpPr txBox="1"/>
          <p:nvPr/>
        </p:nvSpPr>
        <p:spPr>
          <a:xfrm>
            <a:off x="12328177" y="890411"/>
            <a:ext cx="5615039" cy="262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MX" sz="28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El valor de transacción de las mercancías importadas comprenderá, </a:t>
            </a:r>
            <a:r>
              <a:rPr lang="es-MX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además</a:t>
            </a:r>
            <a:r>
              <a:rPr lang="es-MX" sz="28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del precio pagado, el importe de los siguientes cargos: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BDA7D69-4568-39E7-6404-3A98613AB592}"/>
              </a:ext>
            </a:extLst>
          </p:cNvPr>
          <p:cNvSpPr txBox="1"/>
          <p:nvPr/>
        </p:nvSpPr>
        <p:spPr>
          <a:xfrm>
            <a:off x="344784" y="2973801"/>
            <a:ext cx="5377280" cy="2707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Art. 65 fr. I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Los elementos que a continuación se mencionan, en la medida en que corran a cargo del importador y</a:t>
            </a: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MX" sz="2400" b="1" u="sng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 estén incluidos en el precio pagado por las mercancías</a:t>
            </a:r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46C9369-8DC0-21DD-7A82-732A80B88F43}"/>
              </a:ext>
            </a:extLst>
          </p:cNvPr>
          <p:cNvSpPr txBox="1"/>
          <p:nvPr/>
        </p:nvSpPr>
        <p:spPr>
          <a:xfrm>
            <a:off x="8238954" y="4084797"/>
            <a:ext cx="4714116" cy="1091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6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INCOTERM</a:t>
            </a:r>
            <a:endParaRPr lang="es-MX" sz="6000" b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1059B55-36AB-5022-0E8A-5CCBCD85EAC0}"/>
              </a:ext>
            </a:extLst>
          </p:cNvPr>
          <p:cNvSpPr txBox="1"/>
          <p:nvPr/>
        </p:nvSpPr>
        <p:spPr>
          <a:xfrm>
            <a:off x="225929" y="5801971"/>
            <a:ext cx="5646546" cy="3150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d) </a:t>
            </a:r>
            <a:r>
              <a:rPr lang="es-MX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Los gastos de transporte, seguros y gastos conexos tales como manejo, carga y descarga en que se incurra con motivo del transporte de las mercancías </a:t>
            </a:r>
            <a:r>
              <a:rPr lang="es-MX" sz="24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hasta que se den los supuestos a que se refiere la fracción I del artículo 56 de esta Ley.</a:t>
            </a:r>
          </a:p>
        </p:txBody>
      </p:sp>
      <p:sp>
        <p:nvSpPr>
          <p:cNvPr id="20" name="Flecha izquierda 19">
            <a:extLst>
              <a:ext uri="{FF2B5EF4-FFF2-40B4-BE49-F238E27FC236}">
                <a16:creationId xmlns:a16="http://schemas.microsoft.com/office/drawing/2014/main" id="{E7395CE3-89EB-8357-0CBD-183BD7C155CE}"/>
              </a:ext>
            </a:extLst>
          </p:cNvPr>
          <p:cNvSpPr/>
          <p:nvPr/>
        </p:nvSpPr>
        <p:spPr>
          <a:xfrm rot="10800000">
            <a:off x="6642906" y="4244513"/>
            <a:ext cx="923233" cy="822707"/>
          </a:xfrm>
          <a:prstGeom prst="leftArrow">
            <a:avLst/>
          </a:prstGeom>
          <a:solidFill>
            <a:schemeClr val="accent5"/>
          </a:solidFill>
          <a:ln w="25400" cap="flat">
            <a:solidFill>
              <a:schemeClr val="accent5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E0FE8FD-4A74-7C8B-4F1C-7358803C6093}"/>
              </a:ext>
            </a:extLst>
          </p:cNvPr>
          <p:cNvSpPr txBox="1"/>
          <p:nvPr/>
        </p:nvSpPr>
        <p:spPr>
          <a:xfrm>
            <a:off x="9006840" y="6178580"/>
            <a:ext cx="1062992" cy="239777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EXW</a:t>
            </a:r>
          </a:p>
          <a:p>
            <a:pPr algn="just">
              <a:lnSpc>
                <a:spcPct val="120000"/>
              </a:lnSpc>
            </a:pPr>
            <a:r>
              <a:rPr lang="es-MX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FCA</a:t>
            </a:r>
          </a:p>
          <a:p>
            <a:pPr algn="just">
              <a:lnSpc>
                <a:spcPct val="120000"/>
              </a:lnSpc>
            </a:pPr>
            <a:r>
              <a:rPr lang="es-MX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FAS</a:t>
            </a:r>
          </a:p>
          <a:p>
            <a:pPr algn="just">
              <a:lnSpc>
                <a:spcPct val="120000"/>
              </a:lnSpc>
            </a:pPr>
            <a:r>
              <a:rPr lang="es-MX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FOB</a:t>
            </a:r>
          </a:p>
        </p:txBody>
      </p:sp>
      <p:sp>
        <p:nvSpPr>
          <p:cNvPr id="22" name="Flecha izquierda 21">
            <a:extLst>
              <a:ext uri="{FF2B5EF4-FFF2-40B4-BE49-F238E27FC236}">
                <a16:creationId xmlns:a16="http://schemas.microsoft.com/office/drawing/2014/main" id="{CEB99CEE-1458-1408-9D2E-5102B26E60CD}"/>
              </a:ext>
            </a:extLst>
          </p:cNvPr>
          <p:cNvSpPr/>
          <p:nvPr/>
        </p:nvSpPr>
        <p:spPr>
          <a:xfrm rot="10800000">
            <a:off x="6492914" y="6876980"/>
            <a:ext cx="1865602" cy="822707"/>
          </a:xfrm>
          <a:prstGeom prst="leftArrow">
            <a:avLst/>
          </a:prstGeom>
          <a:solidFill>
            <a:schemeClr val="bg2">
              <a:lumMod val="50000"/>
            </a:schemeClr>
          </a:solidFill>
          <a:ln w="25400" cap="flat">
            <a:solidFill>
              <a:schemeClr val="bg2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1F23843-4DD2-7563-5992-17A24F9EA661}"/>
              </a:ext>
            </a:extLst>
          </p:cNvPr>
          <p:cNvSpPr txBox="1"/>
          <p:nvPr/>
        </p:nvSpPr>
        <p:spPr>
          <a:xfrm>
            <a:off x="11426209" y="6045568"/>
            <a:ext cx="4941432" cy="5583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CAMPO DE FLETES EN CERO</a:t>
            </a:r>
            <a:endParaRPr lang="es-MX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Flecha izquierda 23">
            <a:extLst>
              <a:ext uri="{FF2B5EF4-FFF2-40B4-BE49-F238E27FC236}">
                <a16:creationId xmlns:a16="http://schemas.microsoft.com/office/drawing/2014/main" id="{835BD4B6-FEB4-AD49-6425-7648715A1141}"/>
              </a:ext>
            </a:extLst>
          </p:cNvPr>
          <p:cNvSpPr/>
          <p:nvPr/>
        </p:nvSpPr>
        <p:spPr>
          <a:xfrm rot="16200000">
            <a:off x="13379545" y="6809662"/>
            <a:ext cx="1034759" cy="1134549"/>
          </a:xfrm>
          <a:prstGeom prst="leftArrow">
            <a:avLst/>
          </a:prstGeom>
          <a:solidFill>
            <a:srgbClr val="C0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E347079-920E-8DEF-74D9-9FC99BECD244}"/>
              </a:ext>
            </a:extLst>
          </p:cNvPr>
          <p:cNvSpPr txBox="1"/>
          <p:nvPr/>
        </p:nvSpPr>
        <p:spPr>
          <a:xfrm>
            <a:off x="10739164" y="8066267"/>
            <a:ext cx="6832990" cy="62497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OMISIÓN DE CONTRIBUCIONES</a:t>
            </a:r>
            <a:endParaRPr lang="es-MX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3B05594-B289-622C-430E-3C242C16B502}"/>
              </a:ext>
            </a:extLst>
          </p:cNvPr>
          <p:cNvSpPr txBox="1"/>
          <p:nvPr/>
        </p:nvSpPr>
        <p:spPr>
          <a:xfrm>
            <a:off x="225929" y="1298351"/>
            <a:ext cx="3533147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5400" b="1" dirty="0">
                <a:solidFill>
                  <a:schemeClr val="bg1"/>
                </a:solidFill>
              </a:rPr>
              <a:t>ART. 64 L.A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29" name="Flecha izquierda 28">
            <a:extLst>
              <a:ext uri="{FF2B5EF4-FFF2-40B4-BE49-F238E27FC236}">
                <a16:creationId xmlns:a16="http://schemas.microsoft.com/office/drawing/2014/main" id="{A4D6DCCA-45E4-65CE-81C8-F1231453FCC3}"/>
              </a:ext>
            </a:extLst>
          </p:cNvPr>
          <p:cNvSpPr/>
          <p:nvPr/>
        </p:nvSpPr>
        <p:spPr>
          <a:xfrm rot="10800000">
            <a:off x="3967990" y="1426095"/>
            <a:ext cx="923233" cy="822707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accent6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 Neue"/>
            </a:endParaRPr>
          </a:p>
        </p:txBody>
      </p:sp>
      <p:sp>
        <p:nvSpPr>
          <p:cNvPr id="30" name="Flecha izquierda 29">
            <a:extLst>
              <a:ext uri="{FF2B5EF4-FFF2-40B4-BE49-F238E27FC236}">
                <a16:creationId xmlns:a16="http://schemas.microsoft.com/office/drawing/2014/main" id="{44227B0C-9D1D-9857-30B3-EA716CF59E0F}"/>
              </a:ext>
            </a:extLst>
          </p:cNvPr>
          <p:cNvSpPr/>
          <p:nvPr/>
        </p:nvSpPr>
        <p:spPr>
          <a:xfrm rot="10800000">
            <a:off x="11240109" y="1505611"/>
            <a:ext cx="923233" cy="822707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 w="25400" cap="flat">
            <a:solidFill>
              <a:schemeClr val="accent3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0945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2985415-4647-CD56-EDEE-6CCCF0347F66}"/>
              </a:ext>
            </a:extLst>
          </p:cNvPr>
          <p:cNvGrpSpPr/>
          <p:nvPr/>
        </p:nvGrpSpPr>
        <p:grpSpPr>
          <a:xfrm>
            <a:off x="161780" y="9244875"/>
            <a:ext cx="17964440" cy="1042125"/>
            <a:chOff x="94243" y="9264119"/>
            <a:chExt cx="17964440" cy="104212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0600114C-E67E-DDFD-DF5B-AE5F4A04F993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348A873-52B2-9FEB-2B58-0A26EAF3FD09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FBF0CA24-1A7F-FA64-A664-CE69F226AD1C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999BC58F-10A1-C4C7-AA48-62683F8936D5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B4119E5-CCC6-7E06-8EE5-741C53E7AE19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0637A331-3085-418B-ABE7-DFC7149827C5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D67E89B4-045D-622F-8A7E-E3F8BD551F37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0D5899A8-B98F-BFED-0085-E4C4A04874A7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1F281F4-00D0-D727-F0C1-58F4E8EFD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C5EA588E-BA47-14E7-C736-760CE7F9DBDB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4D4680-6D88-C832-4B1B-0898D8DDBF98}"/>
              </a:ext>
            </a:extLst>
          </p:cNvPr>
          <p:cNvSpPr txBox="1"/>
          <p:nvPr/>
        </p:nvSpPr>
        <p:spPr>
          <a:xfrm rot="16200000">
            <a:off x="-211854" y="4980079"/>
            <a:ext cx="3760439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</a:rPr>
              <a:t>Data Stage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B8CC331-6C6C-12DA-6881-B3CDBC59FE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36" y="1731009"/>
            <a:ext cx="13881164" cy="713614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C9118D1-76BF-C403-FDCE-4CDAAE100131}"/>
              </a:ext>
            </a:extLst>
          </p:cNvPr>
          <p:cNvSpPr txBox="1"/>
          <p:nvPr/>
        </p:nvSpPr>
        <p:spPr>
          <a:xfrm>
            <a:off x="6553200" y="342628"/>
            <a:ext cx="5640679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</a:rPr>
              <a:t>Pedimento </a:t>
            </a:r>
          </a:p>
          <a:p>
            <a:pPr algn="ctr"/>
            <a:r>
              <a:rPr lang="es-MX" sz="3200" dirty="0">
                <a:solidFill>
                  <a:schemeClr val="bg1"/>
                </a:solidFill>
              </a:rPr>
              <a:t>Consistencia en los datos</a:t>
            </a:r>
          </a:p>
        </p:txBody>
      </p:sp>
    </p:spTree>
    <p:extLst>
      <p:ext uri="{BB962C8B-B14F-4D97-AF65-F5344CB8AC3E}">
        <p14:creationId xmlns:p14="http://schemas.microsoft.com/office/powerpoint/2010/main" val="343044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1FCE84F-5B66-7C23-46FE-2B5A0E1D20F6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FF87B567-15D0-0F6D-04A6-65F839258DBB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4A7F401-DCBC-C857-A114-5CE012506AE8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B9CDE162-A1B4-BA1A-9270-368FB101A146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3036A0C1-6E0D-E19F-FDAC-82B39B781B76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9D66B14F-FA7E-2B0C-A34F-3D8D3E5A162C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31F47DD4-4913-B49C-A107-0DE0E1F4F29E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2A22349-B0FA-DD62-50FF-532FE8E81B1A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A82AD480-2D3A-DE49-F7C3-937737C3014B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6E7497D-6C5A-9C86-412A-FDEFD1BD7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769F9D01-D736-4F57-B603-E9AE960D7C5B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F0139081-18DC-0FB2-4AAA-9C1B2172FF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56" y="1561947"/>
            <a:ext cx="16490888" cy="716310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8CA5558-0AD2-488A-5957-DC1F0258D8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4381500"/>
            <a:ext cx="5283200" cy="15240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C1A57A0-4574-A239-EB66-8E9F44E95E24}"/>
              </a:ext>
            </a:extLst>
          </p:cNvPr>
          <p:cNvSpPr txBox="1"/>
          <p:nvPr/>
        </p:nvSpPr>
        <p:spPr>
          <a:xfrm>
            <a:off x="2753774" y="407836"/>
            <a:ext cx="12481560" cy="769441"/>
          </a:xfrm>
          <a:prstGeom prst="rect">
            <a:avLst/>
          </a:prstGeom>
          <a:solidFill>
            <a:srgbClr val="00666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spcAft>
                <a:spcPts val="600"/>
              </a:spcAft>
              <a:buClr>
                <a:schemeClr val="tx2"/>
              </a:buClr>
              <a:buSzPct val="115000"/>
              <a:buNone/>
              <a:defRPr/>
            </a:pPr>
            <a:r>
              <a:rPr lang="es-MX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Declaración en pedimento</a:t>
            </a:r>
          </a:p>
        </p:txBody>
      </p:sp>
    </p:spTree>
    <p:extLst>
      <p:ext uri="{BB962C8B-B14F-4D97-AF65-F5344CB8AC3E}">
        <p14:creationId xmlns:p14="http://schemas.microsoft.com/office/powerpoint/2010/main" val="1581733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581</Words>
  <Application>Microsoft Office PowerPoint</Application>
  <PresentationFormat>Personalizado</PresentationFormat>
  <Paragraphs>93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League Spartan</vt:lpstr>
      <vt:lpstr>Poppins Semi-Bold</vt:lpstr>
      <vt:lpstr>Century Gothic</vt:lpstr>
      <vt:lpstr>Calibri</vt:lpstr>
      <vt:lpstr>Arial</vt:lpstr>
      <vt:lpstr>Poppins Bold</vt:lpstr>
      <vt:lpstr>Aptos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Conversatorio Presentation</dc:title>
  <dc:creator>VAIO</dc:creator>
  <cp:lastModifiedBy>ANDRES ROHDE PONCE</cp:lastModifiedBy>
  <cp:revision>9</cp:revision>
  <dcterms:created xsi:type="dcterms:W3CDTF">2006-08-16T00:00:00Z</dcterms:created>
  <dcterms:modified xsi:type="dcterms:W3CDTF">2024-04-17T21:19:47Z</dcterms:modified>
  <dc:identifier>DAF-So8cViw</dc:identifier>
</cp:coreProperties>
</file>